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8" r:id="rId2"/>
    <p:sldId id="259" r:id="rId3"/>
    <p:sldId id="260" r:id="rId4"/>
    <p:sldId id="261" r:id="rId5"/>
    <p:sldId id="262" r:id="rId6"/>
    <p:sldId id="263" r:id="rId7"/>
    <p:sldId id="26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2" d="100"/>
          <a:sy n="122" d="100"/>
        </p:scale>
        <p:origin x="-141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245DF-9F8F-064F-BF1C-9FD6EE05B263}" type="datetimeFigureOut">
              <a:rPr lang="en-US" smtClean="0"/>
              <a:t>21-01-20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F05F9F-77DC-FD45-9533-1767DD899BE3}" type="slidenum">
              <a:rPr lang="en-US" smtClean="0"/>
              <a:t>‹#›</a:t>
            </a:fld>
            <a:endParaRPr lang="en-US"/>
          </a:p>
        </p:txBody>
      </p:sp>
    </p:spTree>
    <p:extLst>
      <p:ext uri="{BB962C8B-B14F-4D97-AF65-F5344CB8AC3E}">
        <p14:creationId xmlns:p14="http://schemas.microsoft.com/office/powerpoint/2010/main" val="10819653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Same gear. </a:t>
            </a:r>
            <a:r>
              <a:rPr lang="en-US" sz="1200" kern="1200" dirty="0" err="1" smtClean="0">
                <a:solidFill>
                  <a:schemeClr val="tx1"/>
                </a:solidFill>
                <a:effectLst/>
                <a:latin typeface="+mn-lt"/>
                <a:ea typeface="+mn-ea"/>
                <a:cs typeface="+mn-cs"/>
              </a:rPr>
              <a:t>Nephrops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same netting</a:t>
            </a:r>
            <a:endParaRPr lang="en-CA"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5-minute tows @ 2 knots.</a:t>
            </a:r>
            <a:endParaRPr lang="en-CA"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Fishing during daylight hours.</a:t>
            </a:r>
            <a:endParaRPr lang="en-CA"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Wind conditions &lt; 25 knots.</a:t>
            </a:r>
            <a:endParaRPr lang="en-CA"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Reject tows with too much net damage.</a:t>
            </a:r>
            <a:endParaRPr lang="en-CA"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Standardize catches by swept area.</a:t>
            </a:r>
            <a:endParaRPr lang="en-CA"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15B45D2-8214-C948-AA04-185DD355DDDB}" type="slidenum">
              <a:rPr lang="en-US" smtClean="0"/>
              <a:t>1</a:t>
            </a:fld>
            <a:endParaRPr lang="en-US"/>
          </a:p>
        </p:txBody>
      </p:sp>
    </p:spTree>
    <p:extLst>
      <p:ext uri="{BB962C8B-B14F-4D97-AF65-F5344CB8AC3E}">
        <p14:creationId xmlns:p14="http://schemas.microsoft.com/office/powerpoint/2010/main" val="40133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5B45D2-8214-C948-AA04-185DD355DDDB}" type="slidenum">
              <a:rPr lang="en-US" smtClean="0"/>
              <a:t>2</a:t>
            </a:fld>
            <a:endParaRPr lang="en-US"/>
          </a:p>
        </p:txBody>
      </p:sp>
    </p:spTree>
    <p:extLst>
      <p:ext uri="{BB962C8B-B14F-4D97-AF65-F5344CB8AC3E}">
        <p14:creationId xmlns:p14="http://schemas.microsoft.com/office/powerpoint/2010/main" val="306444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Errata section to </a:t>
            </a:r>
            <a:r>
              <a:rPr lang="en-US" dirty="0" err="1" smtClean="0"/>
              <a:t>ResDoc</a:t>
            </a:r>
            <a:r>
              <a:rPr lang="en-US" dirty="0" smtClean="0"/>
              <a:t> </a:t>
            </a:r>
            <a:r>
              <a:rPr lang="mr-IN" dirty="0" smtClean="0"/>
              <a:t>–</a:t>
            </a:r>
            <a:r>
              <a:rPr lang="en-US" dirty="0" smtClean="0"/>
              <a:t> </a:t>
            </a:r>
          </a:p>
          <a:p>
            <a:pPr marL="171450" indent="-171450">
              <a:buFont typeface="Arial" panose="020B0604020202020204" pitchFamily="34" charset="0"/>
              <a:buChar char="•"/>
            </a:pPr>
            <a:r>
              <a:rPr lang="en-US" dirty="0" smtClean="0"/>
              <a:t>What and where’s the best place to state errata from past year?</a:t>
            </a:r>
          </a:p>
          <a:p>
            <a:pPr marL="171450" indent="-171450">
              <a:buFont typeface="Arial" panose="020B0604020202020204" pitchFamily="34" charset="0"/>
              <a:buChar char="•"/>
            </a:pPr>
            <a:r>
              <a:rPr lang="en-US" dirty="0" smtClean="0"/>
              <a:t>This may include data corrections if it leads to a substantive change</a:t>
            </a:r>
          </a:p>
          <a:p>
            <a:endParaRPr lang="en-CA" dirty="0"/>
          </a:p>
        </p:txBody>
      </p:sp>
      <p:sp>
        <p:nvSpPr>
          <p:cNvPr id="4" name="Slide Number Placeholder 3"/>
          <p:cNvSpPr>
            <a:spLocks noGrp="1"/>
          </p:cNvSpPr>
          <p:nvPr>
            <p:ph type="sldNum" sz="quarter" idx="10"/>
          </p:nvPr>
        </p:nvSpPr>
        <p:spPr/>
        <p:txBody>
          <a:bodyPr/>
          <a:lstStyle/>
          <a:p>
            <a:fld id="{D15B45D2-8214-C948-AA04-185DD355DDDB}" type="slidenum">
              <a:rPr lang="en-US" smtClean="0"/>
              <a:t>4</a:t>
            </a:fld>
            <a:endParaRPr lang="en-US"/>
          </a:p>
        </p:txBody>
      </p:sp>
    </p:spTree>
    <p:extLst>
      <p:ext uri="{BB962C8B-B14F-4D97-AF65-F5344CB8AC3E}">
        <p14:creationId xmlns:p14="http://schemas.microsoft.com/office/powerpoint/2010/main" val="1210577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AA15B6E4-556E-2D41-A248-FB1CF72BCA18}" type="datetimeFigureOut">
              <a:rPr lang="en-US" smtClean="0"/>
              <a:t>21-01-20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2520664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A15B6E4-556E-2D41-A248-FB1CF72BCA18}" type="datetimeFigureOut">
              <a:rPr lang="en-US" smtClean="0"/>
              <a:t>21-01-20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378275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A15B6E4-556E-2D41-A248-FB1CF72BCA18}" type="datetimeFigureOut">
              <a:rPr lang="en-US" smtClean="0"/>
              <a:t>21-01-20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389852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AA15B6E4-556E-2D41-A248-FB1CF72BCA18}" type="datetimeFigureOut">
              <a:rPr lang="en-US" smtClean="0"/>
              <a:t>21-01-20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270496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AA15B6E4-556E-2D41-A248-FB1CF72BCA18}" type="datetimeFigureOut">
              <a:rPr lang="en-US" smtClean="0"/>
              <a:t>21-01-20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464708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AA15B6E4-556E-2D41-A248-FB1CF72BCA18}" type="datetimeFigureOut">
              <a:rPr lang="en-US" smtClean="0"/>
              <a:t>21-01-20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345746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AA15B6E4-556E-2D41-A248-FB1CF72BCA18}" type="datetimeFigureOut">
              <a:rPr lang="en-US" smtClean="0"/>
              <a:t>21-01-20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4147196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AA15B6E4-556E-2D41-A248-FB1CF72BCA18}" type="datetimeFigureOut">
              <a:rPr lang="en-US" smtClean="0"/>
              <a:t>21-01-20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1628763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5B6E4-556E-2D41-A248-FB1CF72BCA18}" type="datetimeFigureOut">
              <a:rPr lang="en-US" smtClean="0"/>
              <a:t>21-01-20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26976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AA15B6E4-556E-2D41-A248-FB1CF72BCA18}" type="datetimeFigureOut">
              <a:rPr lang="en-US" smtClean="0"/>
              <a:t>21-01-20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1263329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AA15B6E4-556E-2D41-A248-FB1CF72BCA18}" type="datetimeFigureOut">
              <a:rPr lang="en-US" smtClean="0"/>
              <a:t>21-01-20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BCD53-94A5-D044-B3F4-FEA924DC11DF}" type="slidenum">
              <a:rPr lang="en-US" smtClean="0"/>
              <a:t>‹#›</a:t>
            </a:fld>
            <a:endParaRPr lang="en-US"/>
          </a:p>
        </p:txBody>
      </p:sp>
    </p:spTree>
    <p:extLst>
      <p:ext uri="{BB962C8B-B14F-4D97-AF65-F5344CB8AC3E}">
        <p14:creationId xmlns:p14="http://schemas.microsoft.com/office/powerpoint/2010/main" val="5019949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5B6E4-556E-2D41-A248-FB1CF72BCA18}" type="datetimeFigureOut">
              <a:rPr lang="en-US" smtClean="0"/>
              <a:t>21-01-20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BBCD53-94A5-D044-B3F4-FEA924DC11DF}" type="slidenum">
              <a:rPr lang="en-US" smtClean="0"/>
              <a:t>‹#›</a:t>
            </a:fld>
            <a:endParaRPr lang="en-US"/>
          </a:p>
        </p:txBody>
      </p:sp>
    </p:spTree>
    <p:extLst>
      <p:ext uri="{BB962C8B-B14F-4D97-AF65-F5344CB8AC3E}">
        <p14:creationId xmlns:p14="http://schemas.microsoft.com/office/powerpoint/2010/main" val="1731902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50022" y="1269901"/>
            <a:ext cx="7600339" cy="4856667"/>
            <a:chOff x="575828" y="1269901"/>
            <a:chExt cx="7600339" cy="4856667"/>
          </a:xfrm>
        </p:grpSpPr>
        <p:grpSp>
          <p:nvGrpSpPr>
            <p:cNvPr id="17" name="Group 16"/>
            <p:cNvGrpSpPr/>
            <p:nvPr/>
          </p:nvGrpSpPr>
          <p:grpSpPr>
            <a:xfrm>
              <a:off x="3707286" y="1269901"/>
              <a:ext cx="1458302" cy="4856667"/>
              <a:chOff x="3875460" y="570484"/>
              <a:chExt cx="1587858" cy="5932230"/>
            </a:xfrm>
          </p:grpSpPr>
          <p:sp>
            <p:nvSpPr>
              <p:cNvPr id="13" name="Up-Down Arrow 12"/>
              <p:cNvSpPr/>
              <p:nvPr/>
            </p:nvSpPr>
            <p:spPr>
              <a:xfrm>
                <a:off x="4418577" y="992483"/>
                <a:ext cx="501626" cy="5196005"/>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4010825" y="570484"/>
                <a:ext cx="1317129" cy="421999"/>
              </a:xfrm>
              <a:prstGeom prst="rect">
                <a:avLst/>
              </a:prstGeom>
              <a:noFill/>
            </p:spPr>
            <p:txBody>
              <a:bodyPr wrap="none" rtlCol="0">
                <a:spAutoFit/>
              </a:bodyPr>
              <a:lstStyle/>
              <a:p>
                <a:pPr algn="ctr"/>
                <a:r>
                  <a:rPr lang="en-US" b="1" dirty="0" smtClean="0"/>
                  <a:t>Accounted</a:t>
                </a:r>
                <a:endParaRPr lang="en-US" b="1" dirty="0"/>
              </a:p>
            </p:txBody>
          </p:sp>
          <p:sp>
            <p:nvSpPr>
              <p:cNvPr id="16" name="TextBox 15"/>
              <p:cNvSpPr txBox="1"/>
              <p:nvPr/>
            </p:nvSpPr>
            <p:spPr>
              <a:xfrm>
                <a:off x="3875460" y="6080715"/>
                <a:ext cx="1587858" cy="421999"/>
              </a:xfrm>
              <a:prstGeom prst="rect">
                <a:avLst/>
              </a:prstGeom>
              <a:noFill/>
            </p:spPr>
            <p:txBody>
              <a:bodyPr wrap="none" rtlCol="0">
                <a:spAutoFit/>
              </a:bodyPr>
              <a:lstStyle/>
              <a:p>
                <a:pPr algn="ctr"/>
                <a:r>
                  <a:rPr lang="en-US" b="1" dirty="0" smtClean="0"/>
                  <a:t>Unaccounted</a:t>
                </a:r>
                <a:endParaRPr lang="en-US" b="1" dirty="0"/>
              </a:p>
            </p:txBody>
          </p:sp>
        </p:grpSp>
        <p:grpSp>
          <p:nvGrpSpPr>
            <p:cNvPr id="20" name="Group 19"/>
            <p:cNvGrpSpPr/>
            <p:nvPr/>
          </p:nvGrpSpPr>
          <p:grpSpPr>
            <a:xfrm>
              <a:off x="575828" y="3509526"/>
              <a:ext cx="7250464" cy="401618"/>
              <a:chOff x="133491" y="3281595"/>
              <a:chExt cx="8509504" cy="458889"/>
            </a:xfrm>
          </p:grpSpPr>
          <p:sp>
            <p:nvSpPr>
              <p:cNvPr id="14" name="Left-Right Arrow 13"/>
              <p:cNvSpPr/>
              <p:nvPr/>
            </p:nvSpPr>
            <p:spPr>
              <a:xfrm>
                <a:off x="1761029" y="3281595"/>
                <a:ext cx="5699324" cy="458889"/>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133491" y="3295650"/>
                <a:ext cx="1443425" cy="369332"/>
              </a:xfrm>
              <a:prstGeom prst="rect">
                <a:avLst/>
              </a:prstGeom>
              <a:noFill/>
            </p:spPr>
            <p:txBody>
              <a:bodyPr wrap="none" rtlCol="0">
                <a:spAutoFit/>
              </a:bodyPr>
              <a:lstStyle/>
              <a:p>
                <a:r>
                  <a:rPr lang="en-US" b="1" dirty="0" smtClean="0"/>
                  <a:t>Uncontrolled</a:t>
                </a:r>
                <a:endParaRPr lang="en-US" b="1" dirty="0"/>
              </a:p>
            </p:txBody>
          </p:sp>
          <p:sp>
            <p:nvSpPr>
              <p:cNvPr id="19" name="TextBox 18"/>
              <p:cNvSpPr txBox="1"/>
              <p:nvPr/>
            </p:nvSpPr>
            <p:spPr>
              <a:xfrm>
                <a:off x="7448550" y="3317453"/>
                <a:ext cx="1194445" cy="369332"/>
              </a:xfrm>
              <a:prstGeom prst="rect">
                <a:avLst/>
              </a:prstGeom>
              <a:noFill/>
            </p:spPr>
            <p:txBody>
              <a:bodyPr wrap="none" rtlCol="0">
                <a:spAutoFit/>
              </a:bodyPr>
              <a:lstStyle/>
              <a:p>
                <a:r>
                  <a:rPr lang="en-US" b="1" dirty="0"/>
                  <a:t>C</a:t>
                </a:r>
                <a:r>
                  <a:rPr lang="en-US" b="1" dirty="0" smtClean="0"/>
                  <a:t>ontrolled</a:t>
                </a:r>
                <a:endParaRPr lang="en-US" b="1" dirty="0"/>
              </a:p>
            </p:txBody>
          </p:sp>
        </p:grpSp>
        <p:sp>
          <p:nvSpPr>
            <p:cNvPr id="21" name="TextBox 20"/>
            <p:cNvSpPr txBox="1"/>
            <p:nvPr/>
          </p:nvSpPr>
          <p:spPr>
            <a:xfrm>
              <a:off x="2313103" y="1670343"/>
              <a:ext cx="1394183" cy="338554"/>
            </a:xfrm>
            <a:prstGeom prst="rect">
              <a:avLst/>
            </a:prstGeom>
            <a:noFill/>
          </p:spPr>
          <p:txBody>
            <a:bodyPr wrap="square" rtlCol="0">
              <a:spAutoFit/>
            </a:bodyPr>
            <a:lstStyle/>
            <a:p>
              <a:pPr algn="r"/>
              <a:r>
                <a:rPr lang="en-US" sz="1600" i="1" dirty="0" smtClean="0"/>
                <a:t>Swept area</a:t>
              </a:r>
            </a:p>
          </p:txBody>
        </p:sp>
        <p:sp>
          <p:nvSpPr>
            <p:cNvPr id="22" name="TextBox 21"/>
            <p:cNvSpPr txBox="1"/>
            <p:nvPr/>
          </p:nvSpPr>
          <p:spPr>
            <a:xfrm>
              <a:off x="5959896" y="2213435"/>
              <a:ext cx="2216271" cy="1323439"/>
            </a:xfrm>
            <a:prstGeom prst="rect">
              <a:avLst/>
            </a:prstGeom>
            <a:noFill/>
          </p:spPr>
          <p:txBody>
            <a:bodyPr wrap="square" rtlCol="0">
              <a:spAutoFit/>
            </a:bodyPr>
            <a:lstStyle/>
            <a:p>
              <a:r>
                <a:rPr lang="en-US" sz="1600" i="1" dirty="0" smtClean="0"/>
                <a:t>Vessel speed</a:t>
              </a:r>
            </a:p>
            <a:p>
              <a:r>
                <a:rPr lang="en-US" sz="1600" i="1" dirty="0" smtClean="0"/>
                <a:t>5-minute tow duration</a:t>
              </a:r>
            </a:p>
            <a:p>
              <a:r>
                <a:rPr lang="en-US" sz="1600" i="1" dirty="0" smtClean="0"/>
                <a:t>Gear dimensions</a:t>
              </a:r>
            </a:p>
            <a:p>
              <a:r>
                <a:rPr lang="en-US" sz="1600" i="1" dirty="0" smtClean="0"/>
                <a:t>Gear configuration</a:t>
              </a:r>
            </a:p>
            <a:p>
              <a:r>
                <a:rPr lang="en-US" sz="1600" i="1" dirty="0"/>
                <a:t>Time of </a:t>
              </a:r>
              <a:r>
                <a:rPr lang="en-US" sz="1600" i="1" dirty="0" smtClean="0"/>
                <a:t>day</a:t>
              </a:r>
            </a:p>
          </p:txBody>
        </p:sp>
        <p:sp>
          <p:nvSpPr>
            <p:cNvPr id="24" name="TextBox 23"/>
            <p:cNvSpPr txBox="1"/>
            <p:nvPr/>
          </p:nvSpPr>
          <p:spPr>
            <a:xfrm>
              <a:off x="1434251" y="4112046"/>
              <a:ext cx="2610375" cy="1323439"/>
            </a:xfrm>
            <a:prstGeom prst="rect">
              <a:avLst/>
            </a:prstGeom>
            <a:noFill/>
          </p:spPr>
          <p:txBody>
            <a:bodyPr wrap="square" rtlCol="0">
              <a:spAutoFit/>
            </a:bodyPr>
            <a:lstStyle/>
            <a:p>
              <a:pPr algn="r"/>
              <a:r>
                <a:rPr lang="en-US" sz="1600" i="1" dirty="0" smtClean="0"/>
                <a:t>Sea conditions (0-25 </a:t>
              </a:r>
              <a:r>
                <a:rPr lang="en-US" sz="1600" i="1" dirty="0" err="1" smtClean="0"/>
                <a:t>kts</a:t>
              </a:r>
              <a:r>
                <a:rPr lang="en-US" sz="1600" i="1" dirty="0" smtClean="0"/>
                <a:t>)</a:t>
              </a:r>
            </a:p>
            <a:p>
              <a:pPr algn="r"/>
              <a:r>
                <a:rPr lang="en-US" sz="1600" i="1" dirty="0" smtClean="0"/>
                <a:t>Survey station relocations</a:t>
              </a:r>
              <a:endParaRPr lang="en-US" sz="1600" i="1" dirty="0"/>
            </a:p>
            <a:p>
              <a:pPr algn="r"/>
              <a:r>
                <a:rPr lang="en-US" sz="1600" i="1" dirty="0" smtClean="0"/>
                <a:t>Survey vessels</a:t>
              </a:r>
            </a:p>
            <a:p>
              <a:pPr algn="r"/>
              <a:r>
                <a:rPr lang="en-US" sz="1600" i="1" dirty="0" smtClean="0"/>
                <a:t>End-of-tow procedures</a:t>
              </a:r>
            </a:p>
            <a:p>
              <a:pPr algn="r"/>
              <a:r>
                <a:rPr lang="en-US" sz="1600" i="1" dirty="0" smtClean="0"/>
                <a:t>Sea bottom</a:t>
              </a:r>
            </a:p>
          </p:txBody>
        </p:sp>
      </p:grpSp>
      <p:sp>
        <p:nvSpPr>
          <p:cNvPr id="26" name="TextBox 25"/>
          <p:cNvSpPr txBox="1"/>
          <p:nvPr/>
        </p:nvSpPr>
        <p:spPr>
          <a:xfrm>
            <a:off x="385412" y="309285"/>
            <a:ext cx="5256442" cy="646331"/>
          </a:xfrm>
          <a:prstGeom prst="rect">
            <a:avLst/>
          </a:prstGeom>
          <a:noFill/>
        </p:spPr>
        <p:txBody>
          <a:bodyPr wrap="none" rtlCol="0">
            <a:spAutoFit/>
          </a:bodyPr>
          <a:lstStyle/>
          <a:p>
            <a:r>
              <a:rPr lang="en-US" sz="3600" b="1" dirty="0" smtClean="0"/>
              <a:t>Snow Crab Survey Factors:</a:t>
            </a:r>
            <a:endParaRPr lang="en-US" sz="3600" b="1" dirty="0"/>
          </a:p>
        </p:txBody>
      </p:sp>
      <p:sp>
        <p:nvSpPr>
          <p:cNvPr id="27" name="TextBox 26"/>
          <p:cNvSpPr txBox="1"/>
          <p:nvPr/>
        </p:nvSpPr>
        <p:spPr>
          <a:xfrm>
            <a:off x="5165339" y="6434627"/>
            <a:ext cx="3950120" cy="369332"/>
          </a:xfrm>
          <a:prstGeom prst="rect">
            <a:avLst/>
          </a:prstGeom>
          <a:noFill/>
        </p:spPr>
        <p:txBody>
          <a:bodyPr wrap="none" rtlCol="0">
            <a:spAutoFit/>
          </a:bodyPr>
          <a:lstStyle/>
          <a:p>
            <a:r>
              <a:rPr lang="en-US" i="1" dirty="0" smtClean="0"/>
              <a:t>DFO Regional Assessment Process, </a:t>
            </a:r>
            <a:r>
              <a:rPr lang="en-US" i="1" dirty="0"/>
              <a:t>2020</a:t>
            </a:r>
          </a:p>
        </p:txBody>
      </p:sp>
      <p:sp>
        <p:nvSpPr>
          <p:cNvPr id="3" name="TextBox 2"/>
          <p:cNvSpPr txBox="1"/>
          <p:nvPr/>
        </p:nvSpPr>
        <p:spPr>
          <a:xfrm>
            <a:off x="5189129" y="3942769"/>
            <a:ext cx="1267081" cy="338554"/>
          </a:xfrm>
          <a:prstGeom prst="rect">
            <a:avLst/>
          </a:prstGeom>
          <a:noFill/>
        </p:spPr>
        <p:txBody>
          <a:bodyPr wrap="none" rtlCol="0">
            <a:spAutoFit/>
          </a:bodyPr>
          <a:lstStyle/>
          <a:p>
            <a:r>
              <a:rPr lang="en-US" sz="1600" i="1" dirty="0" smtClean="0"/>
              <a:t>Time of year</a:t>
            </a:r>
            <a:endParaRPr lang="en-US" sz="1600" i="1" dirty="0"/>
          </a:p>
        </p:txBody>
      </p:sp>
      <p:sp>
        <p:nvSpPr>
          <p:cNvPr id="4" name="Rectangle 3"/>
          <p:cNvSpPr/>
          <p:nvPr/>
        </p:nvSpPr>
        <p:spPr>
          <a:xfrm>
            <a:off x="2236754" y="2832192"/>
            <a:ext cx="2326293" cy="584775"/>
          </a:xfrm>
          <a:prstGeom prst="rect">
            <a:avLst/>
          </a:prstGeom>
        </p:spPr>
        <p:txBody>
          <a:bodyPr wrap="square">
            <a:spAutoFit/>
          </a:bodyPr>
          <a:lstStyle/>
          <a:p>
            <a:pPr algn="r"/>
            <a:r>
              <a:rPr lang="en-US" sz="1600" i="1" dirty="0"/>
              <a:t>Trawl damage</a:t>
            </a:r>
          </a:p>
          <a:p>
            <a:pPr algn="r"/>
            <a:r>
              <a:rPr lang="en-US" sz="1600" i="1" dirty="0"/>
              <a:t>Sea conditions (&gt;25 </a:t>
            </a:r>
            <a:r>
              <a:rPr lang="en-US" sz="1600" i="1" dirty="0" err="1"/>
              <a:t>kts</a:t>
            </a:r>
            <a:r>
              <a:rPr lang="en-US" sz="1600" i="1" dirty="0"/>
              <a:t>)</a:t>
            </a:r>
          </a:p>
        </p:txBody>
      </p:sp>
    </p:spTree>
    <p:extLst>
      <p:ext uri="{BB962C8B-B14F-4D97-AF65-F5344CB8AC3E}">
        <p14:creationId xmlns:p14="http://schemas.microsoft.com/office/powerpoint/2010/main" val="189029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219"/>
          </a:xfrm>
        </p:spPr>
        <p:txBody>
          <a:bodyPr>
            <a:normAutofit/>
          </a:bodyPr>
          <a:lstStyle/>
          <a:p>
            <a:pPr algn="l"/>
            <a:r>
              <a:rPr lang="en-US" sz="3600" dirty="0" smtClean="0"/>
              <a:t>Passive phase duration:</a:t>
            </a:r>
            <a:endParaRPr lang="en-US" sz="3600" dirty="0"/>
          </a:p>
        </p:txBody>
      </p:sp>
      <p:sp>
        <p:nvSpPr>
          <p:cNvPr id="3" name="Content Placeholder 2"/>
          <p:cNvSpPr>
            <a:spLocks noGrp="1"/>
          </p:cNvSpPr>
          <p:nvPr>
            <p:ph idx="1"/>
          </p:nvPr>
        </p:nvSpPr>
        <p:spPr/>
        <p:txBody>
          <a:bodyPr>
            <a:normAutofit fontScale="32500" lnSpcReduction="20000"/>
          </a:bodyPr>
          <a:lstStyle/>
          <a:p>
            <a:r>
              <a:rPr lang="en-US" dirty="0"/>
              <a:t>It was shown in 2019 that a prolonged latent passive trawling phase existed between the trawl stop signal and the time the trawl lifted off the bottom. Estimates of the swept areas for this latent phase were 1014m</a:t>
            </a:r>
            <a:r>
              <a:rPr lang="en-US" baseline="30000" dirty="0"/>
              <a:t>2</a:t>
            </a:r>
            <a:r>
              <a:rPr lang="en-US" dirty="0"/>
              <a:t> for 2017 and 938m</a:t>
            </a:r>
            <a:r>
              <a:rPr lang="en-US" baseline="30000" dirty="0"/>
              <a:t>2</a:t>
            </a:r>
            <a:r>
              <a:rPr lang="en-US" dirty="0"/>
              <a:t> for 2018 (Ref). As the average swept area for survey tows during active trawling is ~2700m</a:t>
            </a:r>
            <a:r>
              <a:rPr lang="en-US" baseline="30000" dirty="0"/>
              <a:t>2</a:t>
            </a:r>
            <a:r>
              <a:rPr lang="en-US" dirty="0"/>
              <a:t>, the scale of this passive trawling phase was highlighted as a potentially large source of observation bias. Moreover, slower operation of the winch during hauling aboard the Avalon Voyager II further increased the extent of this phase to 1270m</a:t>
            </a:r>
            <a:r>
              <a:rPr lang="en-US" baseline="30000" dirty="0"/>
              <a:t>2</a:t>
            </a:r>
            <a:r>
              <a:rPr lang="en-US" dirty="0"/>
              <a:t>.</a:t>
            </a:r>
            <a:endParaRPr lang="en-CA" dirty="0"/>
          </a:p>
          <a:p>
            <a:r>
              <a:rPr lang="en-US" dirty="0"/>
              <a:t>To remedy this situation, three changes in the fishing protocol were applied in 2020: the winching speed was operated at speeds comparable or greater than those of 2017 and 2018, the survey vessel applied a stronger deceleration following the stop signal, and the survey vessel maneuvered off to the side at when winching was initiated, to minimize cable tension during winching of the trawl.</a:t>
            </a:r>
            <a:endParaRPr lang="en-CA" dirty="0"/>
          </a:p>
          <a:p>
            <a:r>
              <a:rPr lang="en-US" dirty="0"/>
              <a:t>Figure 9 shows survey vessel tracks for 2017 to 2020 during active trawling, as well as during winching of the trawl before it leaves the sea bottom. This figure shows the prolonged forward movement of the survey vessel during the passive trawling phase relative to 2017 and 2018. In contrast, vessel tracks during winching in 2020 are much reduced in length, and clearly show that the vessel generally turned sideways after the stop signal.</a:t>
            </a:r>
            <a:endParaRPr lang="en-CA" dirty="0"/>
          </a:p>
          <a:p>
            <a:r>
              <a:rPr lang="en-US" dirty="0"/>
              <a:t>The time required to haul the trawl doors to the surface decreased from an average 312s in 2019 to 218s in 2020, which was lower than 263s observed in 2017. This shows that winch speed was higher in 2020. Perhaps </a:t>
            </a:r>
            <a:r>
              <a:rPr lang="en-US" dirty="0" smtClean="0"/>
              <a:t>counter-intuitively</a:t>
            </a:r>
            <a:r>
              <a:rPr lang="en-US" dirty="0"/>
              <a:t>, the average time spent by the trawl on the bottom during winching increased slightly from 116s in 2019 to 130s in 2020, both of which are longer than the values of 82s in 2017 and 75s observed in 2018. One way to explain this odd result is to consider the vertical force required to lift the trawl off the bottom and how it would change in response to a reduction in cable tension. In such a case, the trawl would have to be brought closer to the survey vessel, with the steeper cable angle translating into the required vertical lift. In other words, lower cable tension, say from a slower-moving vessel as in 2020, requires that more cable be winched prior to liftoff of the trawl. This perhaps explains why the duration of the passive phase remains unchanged.</a:t>
            </a:r>
            <a:endParaRPr lang="en-CA" dirty="0"/>
          </a:p>
          <a:p>
            <a:r>
              <a:rPr lang="en-US" dirty="0"/>
              <a:t>This being said, the goal of the new measures brought about in 2020 was to reduce movement of the trawl on the bottom during winching, i.e. reduce the horizontal component of the cable force, not the amount of time spent by the trawl on the bottom. Indeed, the end-of-tow vessel maneuvers and reduced haul times and inferred steeper liftoff angles all point to much reduced movement of the trawl, though its true movement and catch efficiency during this phase is not known directly</a:t>
            </a:r>
            <a:r>
              <a:rPr lang="en-US" dirty="0" smtClean="0"/>
              <a:t>.</a:t>
            </a:r>
          </a:p>
          <a:p>
            <a:endParaRPr lang="en-US" dirty="0"/>
          </a:p>
          <a:p>
            <a:endParaRPr lang="en-US" dirty="0" smtClean="0"/>
          </a:p>
          <a:p>
            <a:r>
              <a:rPr lang="en-US" dirty="0" smtClean="0"/>
              <a:t>This entails that passive phase as a </a:t>
            </a:r>
            <a:r>
              <a:rPr lang="en-US" dirty="0" err="1" smtClean="0"/>
              <a:t>likeliy</a:t>
            </a:r>
            <a:r>
              <a:rPr lang="en-US" dirty="0" smtClean="0"/>
              <a:t> mechanistic </a:t>
            </a:r>
            <a:r>
              <a:rPr lang="en-US" dirty="0" err="1" smtClean="0"/>
              <a:t>explation</a:t>
            </a:r>
            <a:r>
              <a:rPr lang="en-US" dirty="0" smtClean="0"/>
              <a:t> or cause of the the increase </a:t>
            </a:r>
            <a:r>
              <a:rPr lang="mr-IN" dirty="0" smtClean="0"/>
              <a:t>…</a:t>
            </a:r>
            <a:r>
              <a:rPr lang="en-CA" dirty="0" smtClean="0"/>
              <a:t>.</a:t>
            </a:r>
          </a:p>
          <a:p>
            <a:r>
              <a:rPr lang="mr-IN" dirty="0" smtClean="0"/>
              <a:t>…</a:t>
            </a:r>
            <a:r>
              <a:rPr lang="en-CA" dirty="0" smtClean="0"/>
              <a:t>effectively rules out passive phase trawling as a </a:t>
            </a:r>
            <a:r>
              <a:rPr lang="en-CA" dirty="0" err="1" smtClean="0"/>
              <a:t>likeliy</a:t>
            </a:r>
            <a:r>
              <a:rPr lang="en-CA" dirty="0" smtClean="0"/>
              <a:t> cause of the 2018-2019 catch increase, and hints that passive phase trawling is not efficient, given that, </a:t>
            </a:r>
            <a:endParaRPr lang="en-CA" dirty="0"/>
          </a:p>
          <a:p>
            <a:endParaRPr lang="en-US" dirty="0" smtClean="0"/>
          </a:p>
          <a:p>
            <a:r>
              <a:rPr lang="en-US" dirty="0" smtClean="0"/>
              <a:t>Revise Somerton articles on crab </a:t>
            </a:r>
            <a:r>
              <a:rPr lang="en-US" dirty="0" err="1" smtClean="0"/>
              <a:t>catchability</a:t>
            </a:r>
            <a:r>
              <a:rPr lang="en-US" dirty="0" smtClean="0"/>
              <a:t> in double trawl experiment</a:t>
            </a:r>
          </a:p>
          <a:p>
            <a:r>
              <a:rPr lang="en-US" dirty="0" smtClean="0"/>
              <a:t>Add temperature as bias table,</a:t>
            </a:r>
          </a:p>
          <a:p>
            <a:r>
              <a:rPr lang="en-US" dirty="0" smtClean="0"/>
              <a:t>Add time of day, environmental conditions to bias table</a:t>
            </a:r>
            <a:endParaRPr lang="en-US" dirty="0"/>
          </a:p>
        </p:txBody>
      </p:sp>
      <p:sp>
        <p:nvSpPr>
          <p:cNvPr id="4" name="TextBox 3"/>
          <p:cNvSpPr txBox="1"/>
          <p:nvPr/>
        </p:nvSpPr>
        <p:spPr>
          <a:xfrm>
            <a:off x="4960788" y="6270625"/>
            <a:ext cx="3950120" cy="369332"/>
          </a:xfrm>
          <a:prstGeom prst="rect">
            <a:avLst/>
          </a:prstGeom>
          <a:noFill/>
        </p:spPr>
        <p:txBody>
          <a:bodyPr wrap="none" rtlCol="0">
            <a:spAutoFit/>
          </a:bodyPr>
          <a:lstStyle/>
          <a:p>
            <a:r>
              <a:rPr lang="en-US" i="1" dirty="0" smtClean="0"/>
              <a:t>DFO Regional Assessment Process, </a:t>
            </a:r>
            <a:r>
              <a:rPr lang="en-US" i="1" dirty="0"/>
              <a:t>2020</a:t>
            </a:r>
          </a:p>
        </p:txBody>
      </p:sp>
    </p:spTree>
    <p:extLst>
      <p:ext uri="{BB962C8B-B14F-4D97-AF65-F5344CB8AC3E}">
        <p14:creationId xmlns:p14="http://schemas.microsoft.com/office/powerpoint/2010/main" val="2426078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925"/>
          </a:xfrm>
        </p:spPr>
        <p:txBody>
          <a:bodyPr>
            <a:normAutofit/>
          </a:bodyPr>
          <a:lstStyle/>
          <a:p>
            <a:pPr algn="l"/>
            <a:r>
              <a:rPr lang="en-US" dirty="0" err="1" smtClean="0"/>
              <a:t>Mullowney</a:t>
            </a:r>
            <a:r>
              <a:rPr lang="en-US" dirty="0" smtClean="0"/>
              <a:t> drift:</a:t>
            </a:r>
            <a:endParaRPr lang="en-US" dirty="0"/>
          </a:p>
        </p:txBody>
      </p:sp>
      <p:sp>
        <p:nvSpPr>
          <p:cNvPr id="3" name="Content Placeholder 2"/>
          <p:cNvSpPr>
            <a:spLocks noGrp="1"/>
          </p:cNvSpPr>
          <p:nvPr>
            <p:ph idx="1"/>
          </p:nvPr>
        </p:nvSpPr>
        <p:spPr>
          <a:xfrm>
            <a:off x="457200" y="1606373"/>
            <a:ext cx="8453708" cy="3862712"/>
          </a:xfrm>
        </p:spPr>
        <p:txBody>
          <a:bodyPr>
            <a:normAutofit fontScale="92500"/>
          </a:bodyPr>
          <a:lstStyle/>
          <a:p>
            <a:pPr marL="0" indent="0">
              <a:buNone/>
            </a:pPr>
            <a:r>
              <a:rPr lang="en-US" dirty="0" smtClean="0"/>
              <a:t>An issue if:</a:t>
            </a:r>
          </a:p>
          <a:p>
            <a:r>
              <a:rPr lang="en-US" dirty="0" smtClean="0"/>
              <a:t>crab have different densities, on average, between trawlable versus </a:t>
            </a:r>
            <a:r>
              <a:rPr lang="en-US" dirty="0" err="1" smtClean="0"/>
              <a:t>untrawlable</a:t>
            </a:r>
            <a:r>
              <a:rPr lang="en-US" dirty="0" smtClean="0"/>
              <a:t> bottoms.</a:t>
            </a:r>
          </a:p>
          <a:p>
            <a:endParaRPr lang="en-US" dirty="0" smtClean="0"/>
          </a:p>
          <a:p>
            <a:r>
              <a:rPr lang="en-US" dirty="0" smtClean="0"/>
              <a:t>crab have different catchabilities between the two types of bottom (even if when the </a:t>
            </a:r>
            <a:r>
              <a:rPr lang="en-US" dirty="0" err="1" smtClean="0"/>
              <a:t>densties</a:t>
            </a:r>
            <a:r>
              <a:rPr lang="en-US" dirty="0" smtClean="0"/>
              <a:t> are the same).</a:t>
            </a:r>
            <a:endParaRPr lang="en-US" dirty="0"/>
          </a:p>
        </p:txBody>
      </p:sp>
      <p:sp>
        <p:nvSpPr>
          <p:cNvPr id="4" name="TextBox 3"/>
          <p:cNvSpPr txBox="1"/>
          <p:nvPr/>
        </p:nvSpPr>
        <p:spPr>
          <a:xfrm>
            <a:off x="4960788" y="6270625"/>
            <a:ext cx="3950120" cy="369332"/>
          </a:xfrm>
          <a:prstGeom prst="rect">
            <a:avLst/>
          </a:prstGeom>
          <a:noFill/>
        </p:spPr>
        <p:txBody>
          <a:bodyPr wrap="none" rtlCol="0">
            <a:spAutoFit/>
          </a:bodyPr>
          <a:lstStyle/>
          <a:p>
            <a:r>
              <a:rPr lang="en-US" i="1" dirty="0" smtClean="0"/>
              <a:t>DFO Regional Assessment Process, </a:t>
            </a:r>
            <a:r>
              <a:rPr lang="en-US" i="1" dirty="0"/>
              <a:t>2020</a:t>
            </a:r>
          </a:p>
        </p:txBody>
      </p:sp>
    </p:spTree>
    <p:extLst>
      <p:ext uri="{BB962C8B-B14F-4D97-AF65-F5344CB8AC3E}">
        <p14:creationId xmlns:p14="http://schemas.microsoft.com/office/powerpoint/2010/main" val="23829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9612"/>
          </a:xfrm>
        </p:spPr>
        <p:txBody>
          <a:bodyPr>
            <a:normAutofit fontScale="90000"/>
          </a:bodyPr>
          <a:lstStyle/>
          <a:p>
            <a:pPr algn="l"/>
            <a:r>
              <a:rPr lang="en-US" b="1" dirty="0"/>
              <a:t>Errata RAP </a:t>
            </a:r>
            <a:r>
              <a:rPr lang="en-US" b="1" dirty="0" smtClean="0"/>
              <a:t>2019:</a:t>
            </a:r>
            <a:endParaRPr lang="en-US" b="1" dirty="0"/>
          </a:p>
        </p:txBody>
      </p:sp>
      <p:sp>
        <p:nvSpPr>
          <p:cNvPr id="3" name="Content Placeholder 2"/>
          <p:cNvSpPr>
            <a:spLocks noGrp="1"/>
          </p:cNvSpPr>
          <p:nvPr>
            <p:ph idx="1"/>
          </p:nvPr>
        </p:nvSpPr>
        <p:spPr>
          <a:xfrm>
            <a:off x="457200" y="1285876"/>
            <a:ext cx="8229600" cy="4603936"/>
          </a:xfrm>
        </p:spPr>
        <p:txBody>
          <a:bodyPr>
            <a:normAutofit/>
          </a:bodyPr>
          <a:lstStyle/>
          <a:p>
            <a:r>
              <a:rPr lang="en-US" dirty="0" smtClean="0"/>
              <a:t>Recruitment prediction from last year excluded male R-2 crab &gt; 98mm, this led to an under-estimate of the predicted R-1 crab</a:t>
            </a:r>
          </a:p>
          <a:p>
            <a:pPr lvl="1"/>
            <a:r>
              <a:rPr lang="en-US" dirty="0" smtClean="0"/>
              <a:t>It went from X MT to Y MT in the correction.</a:t>
            </a:r>
          </a:p>
          <a:p>
            <a:pPr lvl="1"/>
            <a:endParaRPr lang="en-US" dirty="0"/>
          </a:p>
        </p:txBody>
      </p:sp>
      <p:sp>
        <p:nvSpPr>
          <p:cNvPr id="5" name="TextBox 4"/>
          <p:cNvSpPr txBox="1"/>
          <p:nvPr/>
        </p:nvSpPr>
        <p:spPr>
          <a:xfrm>
            <a:off x="4960788" y="6270625"/>
            <a:ext cx="3950120" cy="369332"/>
          </a:xfrm>
          <a:prstGeom prst="rect">
            <a:avLst/>
          </a:prstGeom>
          <a:noFill/>
        </p:spPr>
        <p:txBody>
          <a:bodyPr wrap="none" rtlCol="0">
            <a:spAutoFit/>
          </a:bodyPr>
          <a:lstStyle/>
          <a:p>
            <a:r>
              <a:rPr lang="en-US" i="1" dirty="0" smtClean="0"/>
              <a:t>DFO Regional Assessment Process, </a:t>
            </a:r>
            <a:r>
              <a:rPr lang="en-US" i="1" dirty="0"/>
              <a:t>2020</a:t>
            </a:r>
          </a:p>
        </p:txBody>
      </p:sp>
    </p:spTree>
    <p:extLst>
      <p:ext uri="{BB962C8B-B14F-4D97-AF65-F5344CB8AC3E}">
        <p14:creationId xmlns:p14="http://schemas.microsoft.com/office/powerpoint/2010/main" val="4247743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8487"/>
          </a:xfrm>
        </p:spPr>
        <p:txBody>
          <a:bodyPr>
            <a:normAutofit fontScale="90000"/>
          </a:bodyPr>
          <a:lstStyle/>
          <a:p>
            <a:pPr algn="l"/>
            <a:r>
              <a:rPr lang="en-US" b="1" dirty="0" smtClean="0"/>
              <a:t>Fishery Management Objectives:</a:t>
            </a:r>
            <a:endParaRPr lang="en-US" b="1" dirty="0"/>
          </a:p>
        </p:txBody>
      </p:sp>
      <p:sp>
        <p:nvSpPr>
          <p:cNvPr id="3" name="Content Placeholder 2"/>
          <p:cNvSpPr>
            <a:spLocks noGrp="1"/>
          </p:cNvSpPr>
          <p:nvPr>
            <p:ph idx="1"/>
          </p:nvPr>
        </p:nvSpPr>
        <p:spPr>
          <a:xfrm>
            <a:off x="285749" y="1171574"/>
            <a:ext cx="8715375" cy="5029201"/>
          </a:xfrm>
        </p:spPr>
        <p:txBody>
          <a:bodyPr/>
          <a:lstStyle/>
          <a:p>
            <a:r>
              <a:rPr lang="en-US" dirty="0" smtClean="0"/>
              <a:t>Maximize </a:t>
            </a:r>
            <a:r>
              <a:rPr lang="en-US" b="1" dirty="0" smtClean="0"/>
              <a:t>commercial crab yields</a:t>
            </a:r>
            <a:r>
              <a:rPr lang="en-US" dirty="0"/>
              <a:t>:</a:t>
            </a:r>
            <a:endParaRPr lang="en-US" dirty="0" smtClean="0"/>
          </a:p>
          <a:p>
            <a:pPr lvl="1"/>
            <a:r>
              <a:rPr lang="en-US" dirty="0" smtClean="0"/>
              <a:t>Protection of incoming or new </a:t>
            </a:r>
            <a:r>
              <a:rPr lang="en-US" b="1" dirty="0" smtClean="0"/>
              <a:t>fishery recruitment</a:t>
            </a:r>
            <a:r>
              <a:rPr lang="en-US" dirty="0" smtClean="0"/>
              <a:t>.</a:t>
            </a:r>
          </a:p>
          <a:p>
            <a:pPr lvl="1"/>
            <a:r>
              <a:rPr lang="en-US" dirty="0" smtClean="0"/>
              <a:t>Maximize </a:t>
            </a:r>
            <a:r>
              <a:rPr lang="en-US" b="1" dirty="0" smtClean="0"/>
              <a:t>future population recruitment</a:t>
            </a:r>
            <a:r>
              <a:rPr lang="en-US" dirty="0" smtClean="0"/>
              <a:t>.</a:t>
            </a:r>
          </a:p>
          <a:p>
            <a:pPr marL="457200" lvl="1" indent="0">
              <a:buNone/>
            </a:pPr>
            <a:endParaRPr lang="en-US" dirty="0" smtClean="0"/>
          </a:p>
          <a:p>
            <a:r>
              <a:rPr lang="en-US" dirty="0" smtClean="0"/>
              <a:t>Minimize impact of snow crab fishing activities on ecologically important or sensitive species.</a:t>
            </a:r>
          </a:p>
          <a:p>
            <a:endParaRPr lang="en-US" dirty="0" smtClean="0"/>
          </a:p>
          <a:p>
            <a:r>
              <a:rPr lang="en-US" dirty="0"/>
              <a:t>Foresee and minimize impacts of </a:t>
            </a:r>
            <a:r>
              <a:rPr lang="en-US" b="1" dirty="0"/>
              <a:t>climate change</a:t>
            </a:r>
            <a:r>
              <a:rPr lang="en-US" dirty="0" smtClean="0"/>
              <a:t>.</a:t>
            </a:r>
          </a:p>
        </p:txBody>
      </p:sp>
      <p:sp>
        <p:nvSpPr>
          <p:cNvPr id="4" name="TextBox 3"/>
          <p:cNvSpPr txBox="1"/>
          <p:nvPr/>
        </p:nvSpPr>
        <p:spPr>
          <a:xfrm>
            <a:off x="4960788" y="6270625"/>
            <a:ext cx="3950120" cy="369332"/>
          </a:xfrm>
          <a:prstGeom prst="rect">
            <a:avLst/>
          </a:prstGeom>
          <a:noFill/>
        </p:spPr>
        <p:txBody>
          <a:bodyPr wrap="none" rtlCol="0">
            <a:spAutoFit/>
          </a:bodyPr>
          <a:lstStyle/>
          <a:p>
            <a:r>
              <a:rPr lang="en-US" i="1" dirty="0" smtClean="0"/>
              <a:t>DFO Regional Assessment Process, </a:t>
            </a:r>
            <a:r>
              <a:rPr lang="en-US" i="1" dirty="0"/>
              <a:t>2020</a:t>
            </a:r>
          </a:p>
        </p:txBody>
      </p:sp>
    </p:spTree>
    <p:extLst>
      <p:ext uri="{BB962C8B-B14F-4D97-AF65-F5344CB8AC3E}">
        <p14:creationId xmlns:p14="http://schemas.microsoft.com/office/powerpoint/2010/main" val="358518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2470"/>
          </a:xfrm>
        </p:spPr>
        <p:txBody>
          <a:bodyPr>
            <a:normAutofit fontScale="90000"/>
          </a:bodyPr>
          <a:lstStyle/>
          <a:p>
            <a:pPr algn="l"/>
            <a:r>
              <a:rPr lang="en-US" dirty="0" smtClean="0"/>
              <a:t>Things to add to intro presentation</a:t>
            </a:r>
            <a:endParaRPr lang="en-US" dirty="0"/>
          </a:p>
        </p:txBody>
      </p:sp>
      <p:sp>
        <p:nvSpPr>
          <p:cNvPr id="3" name="Content Placeholder 2"/>
          <p:cNvSpPr>
            <a:spLocks noGrp="1"/>
          </p:cNvSpPr>
          <p:nvPr>
            <p:ph idx="1"/>
          </p:nvPr>
        </p:nvSpPr>
        <p:spPr/>
        <p:txBody>
          <a:bodyPr/>
          <a:lstStyle/>
          <a:p>
            <a:r>
              <a:rPr lang="en-US" dirty="0" smtClean="0"/>
              <a:t>Add day/night behavioral uncertainties</a:t>
            </a:r>
          </a:p>
          <a:p>
            <a:r>
              <a:rPr lang="en-US" dirty="0" smtClean="0"/>
              <a:t>Add behavioral differences, migration as a function of how may vary by conditions</a:t>
            </a:r>
          </a:p>
          <a:p>
            <a:r>
              <a:rPr lang="en-US" dirty="0" smtClean="0"/>
              <a:t>Differentiate between factors that affect local densities (what is there) and </a:t>
            </a:r>
            <a:r>
              <a:rPr lang="en-US" dirty="0" err="1" smtClean="0"/>
              <a:t>catchability</a:t>
            </a:r>
            <a:r>
              <a:rPr lang="en-US" dirty="0" smtClean="0"/>
              <a:t> (what we see/catch).</a:t>
            </a:r>
            <a:endParaRPr lang="en-US" dirty="0"/>
          </a:p>
        </p:txBody>
      </p:sp>
      <p:sp>
        <p:nvSpPr>
          <p:cNvPr id="4" name="TextBox 3"/>
          <p:cNvSpPr txBox="1"/>
          <p:nvPr/>
        </p:nvSpPr>
        <p:spPr>
          <a:xfrm>
            <a:off x="4960788" y="6270625"/>
            <a:ext cx="3950120" cy="369332"/>
          </a:xfrm>
          <a:prstGeom prst="rect">
            <a:avLst/>
          </a:prstGeom>
          <a:noFill/>
        </p:spPr>
        <p:txBody>
          <a:bodyPr wrap="none" rtlCol="0">
            <a:spAutoFit/>
          </a:bodyPr>
          <a:lstStyle/>
          <a:p>
            <a:r>
              <a:rPr lang="en-US" i="1" dirty="0" smtClean="0"/>
              <a:t>DFO Regional Assessment Process, </a:t>
            </a:r>
            <a:r>
              <a:rPr lang="en-US" i="1" dirty="0"/>
              <a:t>2020</a:t>
            </a:r>
          </a:p>
        </p:txBody>
      </p:sp>
    </p:spTree>
    <p:extLst>
      <p:ext uri="{BB962C8B-B14F-4D97-AF65-F5344CB8AC3E}">
        <p14:creationId xmlns:p14="http://schemas.microsoft.com/office/powerpoint/2010/main" val="327189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73767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152</TotalTime>
  <Words>975</Words>
  <Application>Microsoft Macintosh PowerPoint</Application>
  <PresentationFormat>On-screen Show (4:3)</PresentationFormat>
  <Paragraphs>71</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Passive phase duration:</vt:lpstr>
      <vt:lpstr>Mullowney drift:</vt:lpstr>
      <vt:lpstr>Errata RAP 2019:</vt:lpstr>
      <vt:lpstr>Fishery Management Objectives:</vt:lpstr>
      <vt:lpstr>Things to add to intro presentation</vt:lpstr>
      <vt:lpstr>PowerPoint Presentation</vt:lpstr>
    </vt:vector>
  </TitlesOfParts>
  <Company>EEE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2019 comparative fishing experiment fit into the catchability discussion?</dc:title>
  <dc:creator>Crustacean Crusty</dc:creator>
  <cp:lastModifiedBy>Crustacean Crusty</cp:lastModifiedBy>
  <cp:revision>10</cp:revision>
  <dcterms:created xsi:type="dcterms:W3CDTF">2021-01-19T21:40:42Z</dcterms:created>
  <dcterms:modified xsi:type="dcterms:W3CDTF">2021-01-20T16:50:11Z</dcterms:modified>
</cp:coreProperties>
</file>