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59" r:id="rId6"/>
    <p:sldId id="260" r:id="rId7"/>
    <p:sldId id="258" r:id="rId8"/>
    <p:sldId id="261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1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8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0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4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0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B222-4EBA-544B-98F4-850F7070AE41}" type="datetimeFigureOut">
              <a:rPr lang="en-US" smtClean="0"/>
              <a:t>21-01-27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929" y="1620306"/>
            <a:ext cx="7954610" cy="12322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Historical Overview of Snow Crab Survey Station Relocations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63471"/>
            <a:ext cx="6400800" cy="642422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Tobie</a:t>
            </a:r>
            <a:r>
              <a:rPr lang="en-US" dirty="0" smtClean="0"/>
              <a:t> </a:t>
            </a:r>
            <a:r>
              <a:rPr lang="en-US" dirty="0" err="1" smtClean="0"/>
              <a:t>Surette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8063" y="6364320"/>
            <a:ext cx="31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DFO Peer Review Process, </a:t>
            </a:r>
            <a:r>
              <a:rPr lang="en-US" i="1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03547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28" y="180943"/>
            <a:ext cx="8229600" cy="69355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Summary: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149"/>
            <a:ext cx="8229600" cy="5020957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Almost half of survey grid sampling stations have been moved since 2013.</a:t>
            </a:r>
          </a:p>
          <a:p>
            <a:endParaRPr lang="en-US" sz="2800" dirty="0" smtClean="0"/>
          </a:p>
          <a:p>
            <a:r>
              <a:rPr lang="en-US" sz="2800" dirty="0" smtClean="0"/>
              <a:t>Number of rejected tows per year decreases over time.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Tows progressively relocated to more </a:t>
            </a:r>
            <a:r>
              <a:rPr lang="en-US" sz="2800" dirty="0" err="1" smtClean="0"/>
              <a:t>trawlable</a:t>
            </a:r>
            <a:r>
              <a:rPr lang="en-US" sz="2800" dirty="0" smtClean="0"/>
              <a:t> bottom in certain areas.</a:t>
            </a:r>
          </a:p>
          <a:p>
            <a:endParaRPr lang="en-US" sz="2800" dirty="0" smtClean="0"/>
          </a:p>
          <a:p>
            <a:r>
              <a:rPr lang="en-US" sz="2800" dirty="0" smtClean="0"/>
              <a:t>Increase in relative snow crab densities among commercial males and instar VIII recruits, but not among matures females.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2588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6231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Background: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8148"/>
            <a:ext cx="8229600" cy="2959654"/>
          </a:xfrm>
        </p:spPr>
        <p:txBody>
          <a:bodyPr/>
          <a:lstStyle/>
          <a:p>
            <a:r>
              <a:rPr lang="en-US" dirty="0" smtClean="0"/>
              <a:t>The practice of </a:t>
            </a:r>
            <a:r>
              <a:rPr lang="en-US" b="1" dirty="0" smtClean="0"/>
              <a:t>relocating survey stations </a:t>
            </a:r>
            <a:r>
              <a:rPr lang="en-US" dirty="0" smtClean="0"/>
              <a:t>to alternate locations when trawl is damaged implies that survey stations </a:t>
            </a:r>
            <a:r>
              <a:rPr lang="en-US" b="1" dirty="0" smtClean="0"/>
              <a:t>concentrate</a:t>
            </a:r>
            <a:r>
              <a:rPr lang="en-US" dirty="0" smtClean="0"/>
              <a:t> in </a:t>
            </a:r>
            <a:r>
              <a:rPr lang="en-US" b="1" dirty="0" err="1" smtClean="0"/>
              <a:t>trawlable</a:t>
            </a:r>
            <a:r>
              <a:rPr lang="en-US" b="1" dirty="0" smtClean="0"/>
              <a:t> areas</a:t>
            </a:r>
            <a:r>
              <a:rPr lang="en-US" dirty="0" smtClean="0"/>
              <a:t> over time (Peer review process, 2019).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8063" y="6364320"/>
            <a:ext cx="31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DFO Peer Review Process, </a:t>
            </a:r>
            <a:r>
              <a:rPr lang="en-US" i="1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05652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80846"/>
            <a:ext cx="8453708" cy="38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This is an issue if:</a:t>
            </a:r>
          </a:p>
          <a:p>
            <a:r>
              <a:rPr lang="en-US" dirty="0" smtClean="0"/>
              <a:t>crab have different densities, between </a:t>
            </a:r>
            <a:r>
              <a:rPr lang="en-US" dirty="0" err="1" smtClean="0"/>
              <a:t>trawlable</a:t>
            </a:r>
            <a:r>
              <a:rPr lang="en-US" dirty="0" smtClean="0"/>
              <a:t> versus less </a:t>
            </a:r>
            <a:r>
              <a:rPr lang="en-US" dirty="0" err="1" smtClean="0"/>
              <a:t>trawlable</a:t>
            </a:r>
            <a:r>
              <a:rPr lang="en-US" dirty="0" smtClean="0"/>
              <a:t> bottoms.</a:t>
            </a:r>
          </a:p>
          <a:p>
            <a:endParaRPr lang="en-US" dirty="0" smtClean="0"/>
          </a:p>
          <a:p>
            <a:r>
              <a:rPr lang="en-US" dirty="0" smtClean="0"/>
              <a:t>crab have different </a:t>
            </a:r>
            <a:r>
              <a:rPr lang="en-US" dirty="0" err="1" smtClean="0"/>
              <a:t>catchabilities</a:t>
            </a:r>
            <a:r>
              <a:rPr lang="en-US" dirty="0" smtClean="0"/>
              <a:t> between the </a:t>
            </a:r>
            <a:r>
              <a:rPr lang="en-US" dirty="0" err="1" smtClean="0"/>
              <a:t>trawlable</a:t>
            </a:r>
            <a:r>
              <a:rPr lang="en-US" dirty="0" smtClean="0"/>
              <a:t> or less </a:t>
            </a:r>
            <a:r>
              <a:rPr lang="en-US" dirty="0" err="1" smtClean="0"/>
              <a:t>trawlable</a:t>
            </a:r>
            <a:r>
              <a:rPr lang="en-US" dirty="0" smtClean="0"/>
              <a:t> bottom.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48063" y="6364320"/>
            <a:ext cx="31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DFO Peer Review Process, </a:t>
            </a:r>
            <a:r>
              <a:rPr lang="en-US" i="1" dirty="0"/>
              <a:t>2020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6231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Station relocations: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747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6231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Methods: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524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Order and time of appearance of new survey stations over the history of the survey was determined.</a:t>
            </a:r>
          </a:p>
          <a:p>
            <a:endParaRPr lang="en-US" sz="2800" dirty="0" smtClean="0"/>
          </a:p>
          <a:p>
            <a:r>
              <a:rPr lang="en-US" sz="2800" dirty="0" smtClean="0"/>
              <a:t>Number of stations relocations by survey grid and the total by year since the last survey redesign in 2013 was calculated.</a:t>
            </a:r>
          </a:p>
          <a:p>
            <a:endParaRPr lang="en-US" sz="2800" dirty="0" smtClean="0"/>
          </a:p>
          <a:p>
            <a:r>
              <a:rPr lang="en-US" sz="2800" dirty="0" smtClean="0"/>
              <a:t>Crab density trends among relocated versus fixed stations is compared.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48063" y="6364320"/>
            <a:ext cx="31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DFO Peer Review Process, </a:t>
            </a:r>
            <a:r>
              <a:rPr lang="en-US" i="1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55613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lainrn\AppData\Local\Microsoft\Windows\INetCache\Content.MSO\508534E9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9" y="730537"/>
            <a:ext cx="6592995" cy="54117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91809" y="5819103"/>
            <a:ext cx="573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Locations of successful (black) and rejected (red) snow crab survey tows.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3534" y="3552313"/>
            <a:ext cx="287319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Rejected tows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North of PEI.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Eastern and Western edge of </a:t>
            </a:r>
            <a:r>
              <a:rPr lang="en-US" dirty="0" err="1" smtClean="0"/>
              <a:t>Shediac</a:t>
            </a:r>
            <a:r>
              <a:rPr lang="en-US" dirty="0" smtClean="0"/>
              <a:t> Valley.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Shallow edge of Laurentian Channel.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534" y="1537833"/>
            <a:ext cx="287319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Trawlable</a:t>
            </a:r>
            <a:r>
              <a:rPr lang="en-US" b="1" dirty="0" smtClean="0"/>
              <a:t> areas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Chaleur Bay.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Shediac</a:t>
            </a:r>
            <a:r>
              <a:rPr lang="en-US" dirty="0" smtClean="0"/>
              <a:t> Valley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Bradelle</a:t>
            </a:r>
            <a:r>
              <a:rPr lang="en-US" dirty="0" smtClean="0"/>
              <a:t> Banks.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Western Cape Breton.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Zone 12F.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972" y="128574"/>
            <a:ext cx="6723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Locations of rejected survey tows: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2348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lainrn\AppData\Local\Microsoft\Windows\INetCache\Content.MSO\865BA854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47" y="654726"/>
            <a:ext cx="6591653" cy="56541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154270" y="6077206"/>
            <a:ext cx="556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survey station relocations per survey grid from 2013 to 2019.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972" y="128574"/>
            <a:ext cx="550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</a:t>
            </a:r>
            <a:r>
              <a:rPr lang="en-US" sz="3600" b="1" dirty="0" smtClean="0"/>
              <a:t>elocations per survey grid: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6972" y="1751712"/>
            <a:ext cx="2862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Grids in problematic trawling areas contain multiple relocations.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Fixed stations are concentrated in certain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22676"/>
              </p:ext>
            </p:extLst>
          </p:nvPr>
        </p:nvGraphicFramePr>
        <p:xfrm>
          <a:off x="1503182" y="2374004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CA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4+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03182" y="1604563"/>
            <a:ext cx="60960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200" dirty="0"/>
              <a:t>N</a:t>
            </a:r>
            <a:r>
              <a:rPr lang="en-CA" sz="2200" dirty="0" smtClean="0"/>
              <a:t>umber </a:t>
            </a:r>
            <a:r>
              <a:rPr lang="en-CA" sz="2200" dirty="0"/>
              <a:t>of survey grids </a:t>
            </a:r>
            <a:r>
              <a:rPr lang="en-CA" sz="2200" dirty="0" smtClean="0"/>
              <a:t>having undergone 0, 1, 2, 3 or 4 or more survey stations relocations since 2013</a:t>
            </a:r>
            <a:r>
              <a:rPr lang="en-CA" sz="2200" dirty="0"/>
              <a:t>.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43535" y="328180"/>
            <a:ext cx="613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Station Relocations since 2013: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5290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crustacean:Desktop:Stock-Assessment-2020:results:figures:english:survey:Survey Station History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 bwMode="auto">
          <a:xfrm>
            <a:off x="2904427" y="847159"/>
            <a:ext cx="6558168" cy="60837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331" y="109858"/>
            <a:ext cx="59977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Survey Station Relocation History: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5331" y="1124348"/>
            <a:ext cx="276909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~2000 station locations in total.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Almost 10000 tows in all.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1991 new stations.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2006 new stations and retention of older stations.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2006-2011: only fixed stations.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2012: New design and stations.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2013: New design and stations.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2013-2020: Almost half of original survey stations have been relocated.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9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26" y="180942"/>
            <a:ext cx="8229600" cy="69355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Relocated versus fixed density trends:</a:t>
            </a:r>
            <a:endParaRPr lang="en-US" sz="3200" b="1" dirty="0"/>
          </a:p>
        </p:txBody>
      </p:sp>
      <p:pic>
        <p:nvPicPr>
          <p:cNvPr id="4" name="Picture 3" descr="C:\Users\allainrn\AppData\Local\Microsoft\Windows\INetCache\Content.MSO\C8EF363D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933" y="1265454"/>
            <a:ext cx="3730093" cy="355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llainrn\AppData\Local\Microsoft\Windows\INetCache\Content.MSO\A672B517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04" y="1265454"/>
            <a:ext cx="3792553" cy="35556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894644" y="126545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Mature females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63461" y="1233188"/>
            <a:ext cx="202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Commercial males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94644" y="4636487"/>
            <a:ext cx="102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trend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2947" y="4636487"/>
            <a:ext cx="170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Increasing trend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92750" y="5463345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Increasing trend among instar VIII recruits (not shown)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2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</TotalTime>
  <Words>449</Words>
  <Application>Microsoft Macintosh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Historical Overview of Snow Crab Survey Station Relocations</vt:lpstr>
      <vt:lpstr>Background:</vt:lpstr>
      <vt:lpstr>Station relocations:</vt:lpstr>
      <vt:lpstr>Methods:</vt:lpstr>
      <vt:lpstr>PowerPoint Presentation</vt:lpstr>
      <vt:lpstr>PowerPoint Presentation</vt:lpstr>
      <vt:lpstr>PowerPoint Presentation</vt:lpstr>
      <vt:lpstr>PowerPoint Presentation</vt:lpstr>
      <vt:lpstr>Relocated versus fixed density trends:</vt:lpstr>
      <vt:lpstr>Summary:</vt:lpstr>
    </vt:vector>
  </TitlesOfParts>
  <Company>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Overview of Snow Crab Survey Station Relocations</dc:title>
  <dc:creator>Crustacean Crusty</dc:creator>
  <cp:lastModifiedBy>Crustacean Crusty</cp:lastModifiedBy>
  <cp:revision>24</cp:revision>
  <dcterms:created xsi:type="dcterms:W3CDTF">2021-01-22T16:09:52Z</dcterms:created>
  <dcterms:modified xsi:type="dcterms:W3CDTF">2021-01-27T13:14:06Z</dcterms:modified>
</cp:coreProperties>
</file>