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6" r:id="rId3"/>
    <p:sldId id="275" r:id="rId4"/>
    <p:sldId id="280" r:id="rId5"/>
    <p:sldId id="277" r:id="rId6"/>
    <p:sldId id="27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93344-9F51-3710-D211-6BFD8C1937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A9E602-AB80-C741-C8D5-433E9E7F0A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9D4BD-9857-BF17-A5FD-3D18EC4FD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3E127-7268-4080-8046-D63A353ACDFC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FE0C5-EE74-28F9-158C-48FBD4D2B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5015D-8108-B33D-691B-68B4C08CB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13891-0DE4-4667-A87A-21AD78A64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250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E7708-78E9-3F6D-42CE-4F3170E28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B45A8-93F9-2CCA-796E-D8A0CBC2F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E4CD0-9B8C-BF6C-2E8A-13D092143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3E127-7268-4080-8046-D63A353ACDFC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AC9B9-36BC-C485-99E4-B9FF3D428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541A5-22CC-5D82-C87C-0BC4CCF9C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13891-0DE4-4667-A87A-21AD78A64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3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2C3F9A-431B-D19D-21F9-BDF0A7A915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C1420-D23C-803C-9D6C-75FD3C231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6842D-0348-E027-4AC2-E83EDE797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3E127-7268-4080-8046-D63A353ACDFC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AA9DF-ED94-866D-17A1-6BCFA6D42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96554-7C14-51C0-8CCA-C23B5DDF7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13891-0DE4-4667-A87A-21AD78A64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7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4CBA8-BA2D-D23B-81C0-6C6EBAC19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2D312-C8F9-9181-698C-D7B03037B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FEAF1-D16E-8A63-DD7B-2B1197C86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3E127-7268-4080-8046-D63A353ACDFC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58401-C09A-2062-635E-321F9026A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08244-591B-94F1-0575-DA01F01F5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13891-0DE4-4667-A87A-21AD78A64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48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43E02-3718-42D9-9278-92F93B27F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10167-4DC2-C532-F681-CE9502900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779B0-19AE-1F2D-C412-DD76BB2C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3E127-7268-4080-8046-D63A353ACDFC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8D788-7D73-5222-9809-AC8453243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5FAC3-D1B1-2163-E007-559EAE54B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13891-0DE4-4667-A87A-21AD78A64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234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6DC05-7D0A-4882-7ECA-1E25797F6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6500F-737C-0C54-F553-B54DE09F87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BDC1BB-06BE-8B24-62C0-983E6395D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D02FF6-2697-19DA-4F69-C0D6C9E42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3E127-7268-4080-8046-D63A353ACDFC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E7770-FEE1-CCA2-C56E-C5D78C556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D5E482-9A35-601A-7B5E-3364912E1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13891-0DE4-4667-A87A-21AD78A64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92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3568D-93A3-8047-9D32-AE466D2DA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C74D3-DB6B-0C7F-1B74-9FAC3CAF3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6FA538-B92D-E652-4ABF-C36617FE0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A2819B-AAE0-1EC0-DBD8-1FE93E4987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01290A-14E5-941A-7B03-A46535F12A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48DF11-24F8-4DD8-F0D8-8ABB97C43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3E127-7268-4080-8046-D63A353ACDFC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A8A168-41CF-BD5C-6322-C943B9C6D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7F72F2-8CE2-C230-9B91-7D7224EE1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13891-0DE4-4667-A87A-21AD78A64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563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5B724-D108-87FC-A647-FEA647727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9CB8B7-62A6-1F84-F366-5AAD01F08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3E127-7268-4080-8046-D63A353ACDFC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F7E63B-F324-C2DA-795D-5F2069BE1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20CB9C-5FAC-2E87-81AD-898B67C51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13891-0DE4-4667-A87A-21AD78A64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40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F3FF54-1AF8-4250-F71E-7CECB699C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3E127-7268-4080-8046-D63A353ACDFC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8875B0-71BF-DBB8-2C80-1627D1C55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AC27E3-D3E7-68C8-C016-D760BC62B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13891-0DE4-4667-A87A-21AD78A64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951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EAE4B-9167-5A90-AC9C-62B116C0E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AD086-C727-297F-0E64-985207E59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A5D0A4-E482-D2C4-8D0C-07294F8E7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005652-A918-59CA-0A65-F1E2BF384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3E127-7268-4080-8046-D63A353ACDFC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61B32-809A-AA13-98B6-1F7F2C13E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952071-D48B-9AAF-DFD4-3021332C5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13891-0DE4-4667-A87A-21AD78A64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35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C6EB5-636D-31E0-9240-712A7D393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951641-FA82-8FEA-5F3C-C7E0916E15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63F695-5A9C-B8B9-81C4-4567EEDF2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F85F8C-BCAE-BE99-F411-AC61142DD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3E127-7268-4080-8046-D63A353ACDFC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9C7B7-C426-1802-6B6E-A153FD011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C1E90C-E770-2802-2B70-D59A9BF1B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13891-0DE4-4667-A87A-21AD78A64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90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BAF604-F543-F53F-DB10-4D500B4A4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3CBCF-5AAF-68B6-2FC5-C98494105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C26DC-02CF-819A-EF89-E361EF143E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3E127-7268-4080-8046-D63A353ACDFC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06B79-EFB6-85C1-91CE-9838279981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3B4A7-06D9-E081-57E5-2C9872C62C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13891-0DE4-4667-A87A-21AD78A64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767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6BD06-983D-173F-7E28-C45367F0D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280" y="933514"/>
            <a:ext cx="11265439" cy="45785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CA" sz="3500" b="1" dirty="0">
                <a:latin typeface="+mn-lt"/>
              </a:rPr>
              <a:t>Soft-</a:t>
            </a:r>
            <a:r>
              <a:rPr lang="fr-CA" sz="3500" b="1" dirty="0" err="1">
                <a:latin typeface="+mn-lt"/>
              </a:rPr>
              <a:t>shell</a:t>
            </a:r>
            <a:r>
              <a:rPr lang="fr-CA" sz="3500" b="1" dirty="0">
                <a:latin typeface="+mn-lt"/>
              </a:rPr>
              <a:t> </a:t>
            </a:r>
            <a:r>
              <a:rPr lang="fr-CA" sz="3500" b="1" dirty="0" err="1">
                <a:latin typeface="+mn-lt"/>
              </a:rPr>
              <a:t>protocol</a:t>
            </a:r>
            <a:r>
              <a:rPr lang="fr-CA" sz="3500" b="1" dirty="0">
                <a:latin typeface="+mn-lt"/>
              </a:rPr>
              <a:t> </a:t>
            </a:r>
            <a:r>
              <a:rPr lang="fr-CA" sz="3500" b="1" dirty="0" err="1">
                <a:latin typeface="+mn-lt"/>
              </a:rPr>
              <a:t>review</a:t>
            </a:r>
            <a:r>
              <a:rPr lang="fr-CA" sz="3500" b="1" dirty="0">
                <a:latin typeface="+mn-lt"/>
              </a:rPr>
              <a:t>:</a:t>
            </a:r>
          </a:p>
          <a:p>
            <a:pPr marL="0" indent="0">
              <a:buNone/>
            </a:pPr>
            <a:endParaRPr lang="fr-CA" sz="3500" b="1" dirty="0">
              <a:latin typeface="+mn-lt"/>
            </a:endParaRPr>
          </a:p>
          <a:p>
            <a:pPr>
              <a:spcAft>
                <a:spcPts val="600"/>
              </a:spcAft>
            </a:pPr>
            <a:r>
              <a:rPr lang="en-US" dirty="0"/>
              <a:t>Is minimizing soft-shell fishery catches </a:t>
            </a:r>
            <a:r>
              <a:rPr lang="en-US" b="1" dirty="0"/>
              <a:t>still a management objective</a:t>
            </a:r>
            <a:r>
              <a:rPr lang="en-US" dirty="0"/>
              <a:t>? If it is,  how should it be implemented?</a:t>
            </a:r>
          </a:p>
          <a:p>
            <a:pPr>
              <a:spcAft>
                <a:spcPts val="600"/>
              </a:spcAft>
            </a:pPr>
            <a:r>
              <a:rPr lang="en-US" dirty="0"/>
              <a:t>Can we still </a:t>
            </a:r>
            <a:r>
              <a:rPr lang="en-US" b="1" dirty="0"/>
              <a:t>effectively monitor</a:t>
            </a:r>
            <a:r>
              <a:rPr lang="en-US" dirty="0"/>
              <a:t> incidence of </a:t>
            </a:r>
            <a:r>
              <a:rPr lang="en-US" b="1" dirty="0"/>
              <a:t>soft-shells</a:t>
            </a:r>
            <a:r>
              <a:rPr lang="en-US" dirty="0"/>
              <a:t> given the serious data sampling/quality issues that have been identified? Is it possible to meaningfully estimate the </a:t>
            </a:r>
            <a:r>
              <a:rPr lang="en-US" b="1" dirty="0"/>
              <a:t>quantity of soft-shells </a:t>
            </a:r>
            <a:r>
              <a:rPr lang="en-US" dirty="0"/>
              <a:t>in fishery catches? How important are these in stock assessments?</a:t>
            </a:r>
          </a:p>
          <a:p>
            <a:pPr>
              <a:spcAft>
                <a:spcPts val="600"/>
              </a:spcAft>
            </a:pPr>
            <a:r>
              <a:rPr lang="en-US" dirty="0"/>
              <a:t>What is the likely </a:t>
            </a:r>
            <a:r>
              <a:rPr lang="en-US" b="1" dirty="0"/>
              <a:t>scale of pre-recruit / recruit mortalities</a:t>
            </a:r>
            <a:r>
              <a:rPr lang="en-US" dirty="0"/>
              <a:t> under an ineffective, modified or absent soft-shell protocol?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467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CF63D-6708-494B-74F1-2AD8ADB29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529" y="259997"/>
            <a:ext cx="10515600" cy="591220"/>
          </a:xfrm>
        </p:spPr>
        <p:txBody>
          <a:bodyPr>
            <a:noAutofit/>
          </a:bodyPr>
          <a:lstStyle/>
          <a:p>
            <a:r>
              <a:rPr lang="fr-CA" sz="3600" b="1" dirty="0">
                <a:latin typeface="+mn-lt"/>
              </a:rPr>
              <a:t>Snow </a:t>
            </a:r>
            <a:r>
              <a:rPr lang="fr-CA" sz="3600" b="1" dirty="0" err="1">
                <a:latin typeface="+mn-lt"/>
              </a:rPr>
              <a:t>crab</a:t>
            </a:r>
            <a:r>
              <a:rPr lang="fr-CA" sz="3600" b="1" dirty="0">
                <a:latin typeface="+mn-lt"/>
              </a:rPr>
              <a:t> at-</a:t>
            </a:r>
            <a:r>
              <a:rPr lang="fr-CA" sz="3600" b="1" dirty="0" err="1">
                <a:latin typeface="+mn-lt"/>
              </a:rPr>
              <a:t>sea</a:t>
            </a:r>
            <a:r>
              <a:rPr lang="fr-CA" sz="3600" b="1" dirty="0">
                <a:latin typeface="+mn-lt"/>
              </a:rPr>
              <a:t> observer sampling:</a:t>
            </a:r>
            <a:endParaRPr lang="en-US" sz="3600" b="1" dirty="0">
              <a:latin typeface="+mn-l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38AC296-33DE-8EAC-05B2-59521055F612}"/>
              </a:ext>
            </a:extLst>
          </p:cNvPr>
          <p:cNvSpPr/>
          <p:nvPr/>
        </p:nvSpPr>
        <p:spPr>
          <a:xfrm>
            <a:off x="2433225" y="2943898"/>
            <a:ext cx="1499623" cy="5275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Vessel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3080ED-10A8-C273-DB75-78182A77E156}"/>
              </a:ext>
            </a:extLst>
          </p:cNvPr>
          <p:cNvSpPr/>
          <p:nvPr/>
        </p:nvSpPr>
        <p:spPr>
          <a:xfrm>
            <a:off x="2433224" y="3770536"/>
            <a:ext cx="1499623" cy="5275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Trap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44668F6-D3EC-5F5F-ED25-41EACA68AB63}"/>
              </a:ext>
            </a:extLst>
          </p:cNvPr>
          <p:cNvSpPr/>
          <p:nvPr/>
        </p:nvSpPr>
        <p:spPr>
          <a:xfrm>
            <a:off x="2433225" y="4597175"/>
            <a:ext cx="1499623" cy="5275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Crab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95CCD32-E3C8-DC33-8FB5-2415C03252CB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flipH="1">
            <a:off x="3183036" y="3471437"/>
            <a:ext cx="1" cy="2990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9AF1476-CDD1-A07F-BD43-8F4F0F8ECB6B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>
            <a:off x="3183036" y="4298075"/>
            <a:ext cx="1" cy="2991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FA070C4-0E99-8D4A-35B7-D0E4ECABC7AF}"/>
              </a:ext>
            </a:extLst>
          </p:cNvPr>
          <p:cNvSpPr txBox="1"/>
          <p:nvPr/>
        </p:nvSpPr>
        <p:spPr>
          <a:xfrm>
            <a:off x="2371047" y="2504119"/>
            <a:ext cx="1656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b="1" dirty="0"/>
              <a:t>Sampling </a:t>
            </a:r>
            <a:r>
              <a:rPr lang="fr-CA" b="1" dirty="0" err="1"/>
              <a:t>levels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6E7D6A-A508-EF71-BC1E-0F7889A53EB9}"/>
              </a:ext>
            </a:extLst>
          </p:cNvPr>
          <p:cNvSpPr txBox="1"/>
          <p:nvPr/>
        </p:nvSpPr>
        <p:spPr>
          <a:xfrm>
            <a:off x="2606858" y="1185433"/>
            <a:ext cx="6978283" cy="92333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CA" i="1" dirty="0" err="1"/>
              <a:t>We</a:t>
            </a:r>
            <a:r>
              <a:rPr lang="fr-CA" i="1" dirty="0"/>
              <a:t> </a:t>
            </a:r>
            <a:r>
              <a:rPr lang="fr-CA" i="1" dirty="0" err="1"/>
              <a:t>need</a:t>
            </a:r>
            <a:r>
              <a:rPr lang="fr-CA" i="1" dirty="0"/>
              <a:t> </a:t>
            </a:r>
            <a:r>
              <a:rPr lang="fr-CA" i="1" dirty="0" err="1"/>
              <a:t>our</a:t>
            </a:r>
            <a:r>
              <a:rPr lang="fr-CA" i="1" dirty="0"/>
              <a:t> </a:t>
            </a:r>
            <a:r>
              <a:rPr lang="fr-CA" i="1" dirty="0" err="1"/>
              <a:t>samples</a:t>
            </a:r>
            <a:r>
              <a:rPr lang="fr-CA" i="1" dirty="0"/>
              <a:t> </a:t>
            </a:r>
            <a:r>
              <a:rPr lang="fr-CA" i="1" dirty="0" err="1"/>
              <a:t>need</a:t>
            </a:r>
            <a:r>
              <a:rPr lang="fr-CA" i="1" dirty="0"/>
              <a:t> to </a:t>
            </a:r>
            <a:r>
              <a:rPr lang="fr-CA" i="1" dirty="0" err="1"/>
              <a:t>be</a:t>
            </a:r>
            <a:r>
              <a:rPr lang="fr-CA" i="1" dirty="0"/>
              <a:t> </a:t>
            </a:r>
            <a:r>
              <a:rPr lang="fr-CA" b="1" i="1" dirty="0" err="1"/>
              <a:t>representative</a:t>
            </a:r>
            <a:r>
              <a:rPr lang="fr-CA" i="1" dirty="0"/>
              <a:t>, i.e. </a:t>
            </a:r>
            <a:r>
              <a:rPr lang="fr-CA" i="1" dirty="0" err="1"/>
              <a:t>gathered</a:t>
            </a:r>
            <a:r>
              <a:rPr lang="fr-CA" i="1" dirty="0"/>
              <a:t> in </a:t>
            </a:r>
            <a:r>
              <a:rPr lang="fr-CA" i="1" dirty="0" err="1"/>
              <a:t>such</a:t>
            </a:r>
            <a:r>
              <a:rPr lang="fr-CA" i="1" dirty="0"/>
              <a:t> a </a:t>
            </a:r>
            <a:r>
              <a:rPr lang="fr-CA" i="1" dirty="0" err="1"/>
              <a:t>way</a:t>
            </a:r>
            <a:r>
              <a:rPr lang="fr-CA" i="1" dirty="0"/>
              <a:t> </a:t>
            </a:r>
            <a:r>
              <a:rPr lang="fr-CA" i="1" dirty="0" err="1"/>
              <a:t>that</a:t>
            </a:r>
            <a:r>
              <a:rPr lang="fr-CA" i="1" dirty="0"/>
              <a:t> the </a:t>
            </a:r>
            <a:r>
              <a:rPr lang="fr-CA" i="1" dirty="0" err="1"/>
              <a:t>characteristics</a:t>
            </a:r>
            <a:r>
              <a:rPr lang="fr-CA" i="1" dirty="0"/>
              <a:t> of the </a:t>
            </a:r>
            <a:r>
              <a:rPr lang="fr-CA" i="1" dirty="0" err="1"/>
              <a:t>samples</a:t>
            </a:r>
            <a:r>
              <a:rPr lang="fr-CA" i="1" dirty="0"/>
              <a:t> </a:t>
            </a:r>
            <a:r>
              <a:rPr lang="fr-CA" i="1" dirty="0" err="1"/>
              <a:t>reflect</a:t>
            </a:r>
            <a:r>
              <a:rPr lang="fr-CA" i="1" dirty="0"/>
              <a:t> </a:t>
            </a:r>
            <a:r>
              <a:rPr lang="fr-CA" i="1" dirty="0" err="1"/>
              <a:t>those</a:t>
            </a:r>
            <a:r>
              <a:rPr lang="fr-CA" i="1" dirty="0"/>
              <a:t> of the </a:t>
            </a:r>
            <a:r>
              <a:rPr lang="fr-CA" i="1" dirty="0" err="1"/>
              <a:t>crab</a:t>
            </a:r>
            <a:r>
              <a:rPr lang="fr-CA" i="1" dirty="0"/>
              <a:t> </a:t>
            </a:r>
            <a:r>
              <a:rPr lang="fr-CA" i="1" dirty="0" err="1"/>
              <a:t>being</a:t>
            </a:r>
            <a:r>
              <a:rPr lang="fr-CA" i="1" dirty="0"/>
              <a:t> </a:t>
            </a:r>
            <a:r>
              <a:rPr lang="fr-CA" i="1" dirty="0" err="1"/>
              <a:t>fished</a:t>
            </a:r>
            <a:r>
              <a:rPr lang="fr-CA" i="1" dirty="0"/>
              <a:t>.</a:t>
            </a:r>
            <a:endParaRPr lang="en-US" i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C9E097-5601-001B-BD76-A4AF20425B3B}"/>
              </a:ext>
            </a:extLst>
          </p:cNvPr>
          <p:cNvSpPr/>
          <p:nvPr/>
        </p:nvSpPr>
        <p:spPr>
          <a:xfrm>
            <a:off x="5013268" y="2943897"/>
            <a:ext cx="4771969" cy="527539"/>
          </a:xfrm>
          <a:prstGeom prst="rect">
            <a:avLst/>
          </a:prstGeom>
          <a:solidFill>
            <a:srgbClr val="FCB4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Vessels are not always randomly targeted – based on availability and policing objectives.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156360-7AED-F1BD-4F84-C8A1DCD8B96E}"/>
              </a:ext>
            </a:extLst>
          </p:cNvPr>
          <p:cNvSpPr/>
          <p:nvPr/>
        </p:nvSpPr>
        <p:spPr>
          <a:xfrm>
            <a:off x="5013269" y="3770535"/>
            <a:ext cx="4771968" cy="527539"/>
          </a:xfrm>
          <a:prstGeom prst="rect">
            <a:avLst/>
          </a:prstGeom>
          <a:solidFill>
            <a:srgbClr val="FCB4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A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Access to traps and observer </a:t>
            </a:r>
            <a:r>
              <a:rPr lang="fr-CA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selection</a:t>
            </a:r>
            <a:r>
              <a:rPr lang="fr-CA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bias</a:t>
            </a:r>
            <a:r>
              <a:rPr lang="fr-CA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varies </a:t>
            </a:r>
            <a:r>
              <a:rPr lang="fr-CA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during</a:t>
            </a:r>
            <a:r>
              <a:rPr lang="fr-CA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the trip (e.g. dumping of soft </a:t>
            </a:r>
            <a:r>
              <a:rPr lang="fr-CA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crab</a:t>
            </a:r>
            <a:r>
              <a:rPr lang="fr-CA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traps).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909018-77C7-B05B-342D-6D005EA0EEB1}"/>
              </a:ext>
            </a:extLst>
          </p:cNvPr>
          <p:cNvSpPr/>
          <p:nvPr/>
        </p:nvSpPr>
        <p:spPr>
          <a:xfrm>
            <a:off x="5013269" y="4597174"/>
            <a:ext cx="4771968" cy="527539"/>
          </a:xfrm>
          <a:prstGeom prst="rect">
            <a:avLst/>
          </a:prstGeom>
          <a:solidFill>
            <a:srgbClr val="FCB4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A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Preferential</a:t>
            </a:r>
            <a:r>
              <a:rPr lang="fr-CA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sampling </a:t>
            </a:r>
            <a:r>
              <a:rPr lang="fr-CA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based</a:t>
            </a:r>
            <a:r>
              <a:rPr lang="fr-CA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on </a:t>
            </a:r>
            <a:r>
              <a:rPr lang="fr-CA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crab</a:t>
            </a:r>
            <a:r>
              <a:rPr lang="fr-CA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size or type. 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38FE4D-F65B-1DEC-32D2-8C451514750C}"/>
              </a:ext>
            </a:extLst>
          </p:cNvPr>
          <p:cNvSpPr txBox="1"/>
          <p:nvPr/>
        </p:nvSpPr>
        <p:spPr>
          <a:xfrm>
            <a:off x="5581957" y="2504119"/>
            <a:ext cx="3634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err="1"/>
              <a:t>Why</a:t>
            </a:r>
            <a:r>
              <a:rPr lang="fr-CA" dirty="0"/>
              <a:t> </a:t>
            </a:r>
            <a:r>
              <a:rPr lang="fr-CA" dirty="0" err="1"/>
              <a:t>they</a:t>
            </a:r>
            <a:r>
              <a:rPr lang="fr-CA" dirty="0"/>
              <a:t> </a:t>
            </a:r>
            <a:r>
              <a:rPr lang="fr-CA" b="1" dirty="0" err="1"/>
              <a:t>may</a:t>
            </a:r>
            <a:r>
              <a:rPr lang="fr-CA" b="1" dirty="0"/>
              <a:t> not </a:t>
            </a:r>
            <a:r>
              <a:rPr lang="fr-CA" b="1" dirty="0" err="1"/>
              <a:t>be</a:t>
            </a:r>
            <a:r>
              <a:rPr lang="fr-CA" b="1" dirty="0"/>
              <a:t> </a:t>
            </a:r>
            <a:r>
              <a:rPr lang="fr-CA" b="1" dirty="0" err="1"/>
              <a:t>representative</a:t>
            </a:r>
            <a:endParaRPr lang="en-US" b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281425D-1994-3914-1DFE-EFD448A75C76}"/>
              </a:ext>
            </a:extLst>
          </p:cNvPr>
          <p:cNvCxnSpPr>
            <a:cxnSpLocks/>
            <a:stCxn id="24" idx="3"/>
            <a:endCxn id="4" idx="1"/>
          </p:cNvCxnSpPr>
          <p:nvPr/>
        </p:nvCxnSpPr>
        <p:spPr>
          <a:xfrm flipV="1">
            <a:off x="3932848" y="3207667"/>
            <a:ext cx="1080420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BEE154F-72B6-D63C-9D62-E96B8964067F}"/>
              </a:ext>
            </a:extLst>
          </p:cNvPr>
          <p:cNvCxnSpPr>
            <a:cxnSpLocks/>
            <a:stCxn id="25" idx="3"/>
            <a:endCxn id="5" idx="1"/>
          </p:cNvCxnSpPr>
          <p:nvPr/>
        </p:nvCxnSpPr>
        <p:spPr>
          <a:xfrm flipV="1">
            <a:off x="3932847" y="4034305"/>
            <a:ext cx="1080422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6129E6E-1180-E792-4B00-ACABC036E72E}"/>
              </a:ext>
            </a:extLst>
          </p:cNvPr>
          <p:cNvCxnSpPr>
            <a:cxnSpLocks/>
            <a:stCxn id="26" idx="3"/>
            <a:endCxn id="6" idx="1"/>
          </p:cNvCxnSpPr>
          <p:nvPr/>
        </p:nvCxnSpPr>
        <p:spPr>
          <a:xfrm flipV="1">
            <a:off x="3932848" y="4860944"/>
            <a:ext cx="1080421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39DCFB9-1CEC-A2A4-483C-7ECD1FD5F3F8}"/>
              </a:ext>
            </a:extLst>
          </p:cNvPr>
          <p:cNvSpPr/>
          <p:nvPr/>
        </p:nvSpPr>
        <p:spPr>
          <a:xfrm>
            <a:off x="2433222" y="5423813"/>
            <a:ext cx="1499623" cy="5275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Measurements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01B9348-9F82-41EE-C684-28352F6B1750}"/>
              </a:ext>
            </a:extLst>
          </p:cNvPr>
          <p:cNvCxnSpPr>
            <a:cxnSpLocks/>
          </p:cNvCxnSpPr>
          <p:nvPr/>
        </p:nvCxnSpPr>
        <p:spPr>
          <a:xfrm flipV="1">
            <a:off x="3992969" y="5687581"/>
            <a:ext cx="1080421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61D15822-D595-27B5-3778-BA4EB36667EE}"/>
              </a:ext>
            </a:extLst>
          </p:cNvPr>
          <p:cNvSpPr/>
          <p:nvPr/>
        </p:nvSpPr>
        <p:spPr>
          <a:xfrm>
            <a:off x="5013266" y="5388482"/>
            <a:ext cx="4771968" cy="527539"/>
          </a:xfrm>
          <a:prstGeom prst="rect">
            <a:avLst/>
          </a:prstGeom>
          <a:solidFill>
            <a:srgbClr val="FCB4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A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Adjusting</a:t>
            </a:r>
            <a:r>
              <a:rPr lang="fr-CA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or </a:t>
            </a:r>
            <a:r>
              <a:rPr lang="fr-CA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misreading</a:t>
            </a:r>
            <a:r>
              <a:rPr lang="fr-CA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measurements</a:t>
            </a:r>
            <a:r>
              <a:rPr lang="fr-CA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CB22F94-7975-E183-7981-9C0647AB72F8}"/>
              </a:ext>
            </a:extLst>
          </p:cNvPr>
          <p:cNvCxnSpPr>
            <a:cxnSpLocks/>
            <a:stCxn id="26" idx="2"/>
            <a:endCxn id="32" idx="0"/>
          </p:cNvCxnSpPr>
          <p:nvPr/>
        </p:nvCxnSpPr>
        <p:spPr>
          <a:xfrm flipH="1">
            <a:off x="3183034" y="5124714"/>
            <a:ext cx="3" cy="2990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728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Box 162">
            <a:extLst>
              <a:ext uri="{FF2B5EF4-FFF2-40B4-BE49-F238E27FC236}">
                <a16:creationId xmlns:a16="http://schemas.microsoft.com/office/drawing/2014/main" id="{9DC883E4-0987-B692-AF9F-A2FF1A58A3FC}"/>
              </a:ext>
            </a:extLst>
          </p:cNvPr>
          <p:cNvSpPr txBox="1"/>
          <p:nvPr/>
        </p:nvSpPr>
        <p:spPr>
          <a:xfrm>
            <a:off x="2721126" y="2507142"/>
            <a:ext cx="6749747" cy="22645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A221433-5527-9415-D349-CA639408ACAB}"/>
              </a:ext>
            </a:extLst>
          </p:cNvPr>
          <p:cNvSpPr txBox="1"/>
          <p:nvPr/>
        </p:nvSpPr>
        <p:spPr>
          <a:xfrm>
            <a:off x="2728875" y="1507821"/>
            <a:ext cx="6741999" cy="9174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BCF63D-6708-494B-74F1-2AD8ADB29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302" y="284319"/>
            <a:ext cx="11065698" cy="591220"/>
          </a:xfrm>
        </p:spPr>
        <p:txBody>
          <a:bodyPr>
            <a:noAutofit/>
          </a:bodyPr>
          <a:lstStyle/>
          <a:p>
            <a:r>
              <a:rPr lang="fr-CA" sz="3600" b="1" dirty="0" err="1">
                <a:latin typeface="+mn-lt"/>
              </a:rPr>
              <a:t>Roles</a:t>
            </a:r>
            <a:r>
              <a:rPr lang="fr-CA" sz="3600" b="1" dirty="0">
                <a:latin typeface="+mn-lt"/>
              </a:rPr>
              <a:t> and issues in </a:t>
            </a:r>
            <a:r>
              <a:rPr lang="fr-CA" sz="3600" b="1" dirty="0" err="1">
                <a:latin typeface="+mn-lt"/>
              </a:rPr>
              <a:t>snow</a:t>
            </a:r>
            <a:r>
              <a:rPr lang="fr-CA" sz="3600" b="1" dirty="0">
                <a:latin typeface="+mn-lt"/>
              </a:rPr>
              <a:t> </a:t>
            </a:r>
            <a:r>
              <a:rPr lang="fr-CA" sz="3600" b="1" dirty="0" err="1">
                <a:latin typeface="+mn-lt"/>
              </a:rPr>
              <a:t>crab</a:t>
            </a:r>
            <a:r>
              <a:rPr lang="fr-CA" sz="3600" b="1" dirty="0">
                <a:latin typeface="+mn-lt"/>
              </a:rPr>
              <a:t> At-</a:t>
            </a:r>
            <a:r>
              <a:rPr lang="fr-CA" sz="3600" b="1" dirty="0" err="1">
                <a:latin typeface="+mn-lt"/>
              </a:rPr>
              <a:t>Sea</a:t>
            </a:r>
            <a:r>
              <a:rPr lang="fr-CA" sz="3600" b="1" dirty="0">
                <a:latin typeface="+mn-lt"/>
              </a:rPr>
              <a:t> Observer program:</a:t>
            </a:r>
            <a:endParaRPr lang="en-US" sz="3600" b="1" dirty="0">
              <a:latin typeface="+mn-l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B8C93A1-D0FC-6778-5011-170ECB104904}"/>
              </a:ext>
            </a:extLst>
          </p:cNvPr>
          <p:cNvSpPr/>
          <p:nvPr/>
        </p:nvSpPr>
        <p:spPr>
          <a:xfrm>
            <a:off x="3298110" y="1559829"/>
            <a:ext cx="1375279" cy="5275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Catch composition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4E61002-1CCC-92E2-D4F7-C806455F90C0}"/>
              </a:ext>
            </a:extLst>
          </p:cNvPr>
          <p:cNvSpPr/>
          <p:nvPr/>
        </p:nvSpPr>
        <p:spPr>
          <a:xfrm>
            <a:off x="3298109" y="3359713"/>
            <a:ext cx="1375279" cy="5275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Soft crab protocol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164CDFA-3EC2-C14D-8125-4D5291B662DC}"/>
              </a:ext>
            </a:extLst>
          </p:cNvPr>
          <p:cNvSpPr txBox="1"/>
          <p:nvPr/>
        </p:nvSpPr>
        <p:spPr>
          <a:xfrm>
            <a:off x="171598" y="2466255"/>
            <a:ext cx="2209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400" b="1" dirty="0" err="1"/>
              <a:t>Two</a:t>
            </a:r>
            <a:r>
              <a:rPr lang="fr-CA" sz="2400" b="1" dirty="0"/>
              <a:t> main </a:t>
            </a:r>
            <a:r>
              <a:rPr lang="fr-CA" sz="2400" b="1" dirty="0" err="1"/>
              <a:t>roles</a:t>
            </a:r>
            <a:r>
              <a:rPr lang="fr-CA" sz="2400" b="1" dirty="0"/>
              <a:t>:</a:t>
            </a:r>
            <a:endParaRPr lang="en-US" sz="24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C808D99-7D49-A769-D628-9CCD56C15A4D}"/>
              </a:ext>
            </a:extLst>
          </p:cNvPr>
          <p:cNvSpPr txBox="1"/>
          <p:nvPr/>
        </p:nvSpPr>
        <p:spPr>
          <a:xfrm>
            <a:off x="3388083" y="2050080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Informative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ABEBF67-4B30-2144-DD6C-3F504789F003}"/>
              </a:ext>
            </a:extLst>
          </p:cNvPr>
          <p:cNvSpPr txBox="1"/>
          <p:nvPr/>
        </p:nvSpPr>
        <p:spPr>
          <a:xfrm>
            <a:off x="3399643" y="3850822"/>
            <a:ext cx="1195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err="1"/>
              <a:t>Regulatory</a:t>
            </a:r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14BAA3E-6B87-81AF-0EC9-449DBE6A9A11}"/>
              </a:ext>
            </a:extLst>
          </p:cNvPr>
          <p:cNvSpPr/>
          <p:nvPr/>
        </p:nvSpPr>
        <p:spPr>
          <a:xfrm>
            <a:off x="5464103" y="2568403"/>
            <a:ext cx="1530305" cy="52753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Claw size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2CC209E-E637-DBEF-5DC0-0018D97AEE0F}"/>
              </a:ext>
            </a:extLst>
          </p:cNvPr>
          <p:cNvSpPr/>
          <p:nvPr/>
        </p:nvSpPr>
        <p:spPr>
          <a:xfrm>
            <a:off x="5464103" y="3359712"/>
            <a:ext cx="1530305" cy="52753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Shell condition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8AA8DA8-A585-ADF3-C36C-50938009CACD}"/>
              </a:ext>
            </a:extLst>
          </p:cNvPr>
          <p:cNvSpPr/>
          <p:nvPr/>
        </p:nvSpPr>
        <p:spPr>
          <a:xfrm>
            <a:off x="5464102" y="4151020"/>
            <a:ext cx="1530305" cy="52753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Durometer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60E8732-BD11-C3C0-FCE5-9E19EF2827CD}"/>
              </a:ext>
            </a:extLst>
          </p:cNvPr>
          <p:cNvCxnSpPr>
            <a:cxnSpLocks/>
            <a:stCxn id="56" idx="1"/>
            <a:endCxn id="29" idx="3"/>
          </p:cNvCxnSpPr>
          <p:nvPr/>
        </p:nvCxnSpPr>
        <p:spPr>
          <a:xfrm flipH="1">
            <a:off x="4673388" y="2832173"/>
            <a:ext cx="790715" cy="79131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96BB675-02A3-5E73-2DD0-3ABC9F06C01F}"/>
              </a:ext>
            </a:extLst>
          </p:cNvPr>
          <p:cNvCxnSpPr>
            <a:cxnSpLocks/>
            <a:stCxn id="57" idx="1"/>
            <a:endCxn id="29" idx="3"/>
          </p:cNvCxnSpPr>
          <p:nvPr/>
        </p:nvCxnSpPr>
        <p:spPr>
          <a:xfrm flipH="1">
            <a:off x="4673388" y="3623482"/>
            <a:ext cx="790715" cy="1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BF5A8799-F372-60CF-5001-E3DE786E5ABA}"/>
              </a:ext>
            </a:extLst>
          </p:cNvPr>
          <p:cNvSpPr/>
          <p:nvPr/>
        </p:nvSpPr>
        <p:spPr>
          <a:xfrm>
            <a:off x="5464101" y="1566600"/>
            <a:ext cx="1530305" cy="52753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Carapace width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CD015B-BB65-84CF-5F61-DB7B882A40A1}"/>
              </a:ext>
            </a:extLst>
          </p:cNvPr>
          <p:cNvCxnSpPr>
            <a:cxnSpLocks/>
            <a:stCxn id="66" idx="1"/>
            <a:endCxn id="28" idx="3"/>
          </p:cNvCxnSpPr>
          <p:nvPr/>
        </p:nvCxnSpPr>
        <p:spPr>
          <a:xfrm flipH="1" flipV="1">
            <a:off x="4673389" y="1823599"/>
            <a:ext cx="790712" cy="6771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1DD73F3-FFFA-DB79-E769-D2D1DB46B72F}"/>
              </a:ext>
            </a:extLst>
          </p:cNvPr>
          <p:cNvCxnSpPr>
            <a:cxnSpLocks/>
            <a:stCxn id="37" idx="3"/>
            <a:endCxn id="28" idx="1"/>
          </p:cNvCxnSpPr>
          <p:nvPr/>
        </p:nvCxnSpPr>
        <p:spPr>
          <a:xfrm flipV="1">
            <a:off x="2381498" y="1823599"/>
            <a:ext cx="916612" cy="873489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F095167-0741-67A4-F2C2-1480D48E991F}"/>
              </a:ext>
            </a:extLst>
          </p:cNvPr>
          <p:cNvCxnSpPr>
            <a:cxnSpLocks/>
            <a:stCxn id="58" idx="1"/>
            <a:endCxn id="29" idx="3"/>
          </p:cNvCxnSpPr>
          <p:nvPr/>
        </p:nvCxnSpPr>
        <p:spPr>
          <a:xfrm flipH="1" flipV="1">
            <a:off x="4673388" y="3623483"/>
            <a:ext cx="790714" cy="791307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961FE54-A0C0-8CA5-3AC9-D42C4E536B86}"/>
              </a:ext>
            </a:extLst>
          </p:cNvPr>
          <p:cNvCxnSpPr>
            <a:cxnSpLocks/>
            <a:stCxn id="37" idx="3"/>
            <a:endCxn id="29" idx="1"/>
          </p:cNvCxnSpPr>
          <p:nvPr/>
        </p:nvCxnSpPr>
        <p:spPr>
          <a:xfrm>
            <a:off x="2381498" y="2697088"/>
            <a:ext cx="916611" cy="926395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335B0ADC-F863-3692-468F-B11E1BEF30BF}"/>
              </a:ext>
            </a:extLst>
          </p:cNvPr>
          <p:cNvSpPr txBox="1"/>
          <p:nvPr/>
        </p:nvSpPr>
        <p:spPr>
          <a:xfrm>
            <a:off x="5409908" y="1143580"/>
            <a:ext cx="15917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000" b="1" dirty="0"/>
              <a:t>Observations</a:t>
            </a:r>
            <a:endParaRPr lang="en-US" sz="2000" b="1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19C33D5F-8DD4-CB0C-6434-BAF53ED607DA}"/>
              </a:ext>
            </a:extLst>
          </p:cNvPr>
          <p:cNvSpPr txBox="1"/>
          <p:nvPr/>
        </p:nvSpPr>
        <p:spPr>
          <a:xfrm>
            <a:off x="7966205" y="1116107"/>
            <a:ext cx="654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000" b="1" dirty="0" err="1"/>
              <a:t>Role</a:t>
            </a:r>
            <a:endParaRPr lang="en-US" sz="2000" b="1" dirty="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2FA74DC9-EB9C-4BB7-3AC8-A6016C9F4564}"/>
              </a:ext>
            </a:extLst>
          </p:cNvPr>
          <p:cNvSpPr/>
          <p:nvPr/>
        </p:nvSpPr>
        <p:spPr>
          <a:xfrm>
            <a:off x="7420902" y="1559801"/>
            <a:ext cx="1915243" cy="52753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Size distribution, discarding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7E25A638-4B5C-0091-EDBE-4495FE0AE399}"/>
              </a:ext>
            </a:extLst>
          </p:cNvPr>
          <p:cNvSpPr/>
          <p:nvPr/>
        </p:nvSpPr>
        <p:spPr>
          <a:xfrm>
            <a:off x="7422857" y="2574618"/>
            <a:ext cx="1915243" cy="52753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Determines sexual maturity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950CC6A3-A4BD-3207-E164-14CF9CD4238C}"/>
              </a:ext>
            </a:extLst>
          </p:cNvPr>
          <p:cNvSpPr/>
          <p:nvPr/>
        </p:nvSpPr>
        <p:spPr>
          <a:xfrm>
            <a:off x="7420901" y="3354400"/>
            <a:ext cx="1915243" cy="52753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Subjective measure of shell hardness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95A664EB-8C92-9703-3E73-951182631AB9}"/>
              </a:ext>
            </a:extLst>
          </p:cNvPr>
          <p:cNvSpPr/>
          <p:nvPr/>
        </p:nvSpPr>
        <p:spPr>
          <a:xfrm>
            <a:off x="7420902" y="4153745"/>
            <a:ext cx="1915243" cy="52753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Objective measure of shell hardness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8A06DD2D-2F4E-3BDC-19BD-8027942FC8B4}"/>
              </a:ext>
            </a:extLst>
          </p:cNvPr>
          <p:cNvSpPr txBox="1"/>
          <p:nvPr/>
        </p:nvSpPr>
        <p:spPr>
          <a:xfrm>
            <a:off x="10261046" y="1132034"/>
            <a:ext cx="829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000" b="1" dirty="0"/>
              <a:t>Issues</a:t>
            </a:r>
            <a:endParaRPr lang="en-US" sz="2000" b="1" dirty="0"/>
          </a:p>
        </p:txBody>
      </p:sp>
      <p:sp>
        <p:nvSpPr>
          <p:cNvPr id="134" name="Right Brace 133">
            <a:extLst>
              <a:ext uri="{FF2B5EF4-FFF2-40B4-BE49-F238E27FC236}">
                <a16:creationId xmlns:a16="http://schemas.microsoft.com/office/drawing/2014/main" id="{A721C6B2-9F52-3919-99D3-CC6944429366}"/>
              </a:ext>
            </a:extLst>
          </p:cNvPr>
          <p:cNvSpPr/>
          <p:nvPr/>
        </p:nvSpPr>
        <p:spPr>
          <a:xfrm>
            <a:off x="9470874" y="1531330"/>
            <a:ext cx="226349" cy="3240314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0361B446-F631-0316-D2D8-A171D4C7DD42}"/>
              </a:ext>
            </a:extLst>
          </p:cNvPr>
          <p:cNvSpPr txBox="1"/>
          <p:nvPr/>
        </p:nvSpPr>
        <p:spPr>
          <a:xfrm>
            <a:off x="9611904" y="2880794"/>
            <a:ext cx="22430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Mismeasurement &amp; preferential sampling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260F640C-E3D6-4F80-C48A-6E6F2ADB6D66}"/>
              </a:ext>
            </a:extLst>
          </p:cNvPr>
          <p:cNvCxnSpPr>
            <a:cxnSpLocks/>
            <a:stCxn id="66" idx="3"/>
            <a:endCxn id="125" idx="1"/>
          </p:cNvCxnSpPr>
          <p:nvPr/>
        </p:nvCxnSpPr>
        <p:spPr>
          <a:xfrm flipV="1">
            <a:off x="6994406" y="1823571"/>
            <a:ext cx="426496" cy="6799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2D9F493E-C040-C730-775C-56A7CE091AAA}"/>
              </a:ext>
            </a:extLst>
          </p:cNvPr>
          <p:cNvCxnSpPr>
            <a:cxnSpLocks/>
            <a:stCxn id="56" idx="3"/>
            <a:endCxn id="126" idx="1"/>
          </p:cNvCxnSpPr>
          <p:nvPr/>
        </p:nvCxnSpPr>
        <p:spPr>
          <a:xfrm>
            <a:off x="6994408" y="2832173"/>
            <a:ext cx="428449" cy="6215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4FFD2176-E67F-C7FF-16B7-AF76D9E079F7}"/>
              </a:ext>
            </a:extLst>
          </p:cNvPr>
          <p:cNvCxnSpPr>
            <a:cxnSpLocks/>
            <a:stCxn id="57" idx="3"/>
            <a:endCxn id="127" idx="1"/>
          </p:cNvCxnSpPr>
          <p:nvPr/>
        </p:nvCxnSpPr>
        <p:spPr>
          <a:xfrm flipV="1">
            <a:off x="6994408" y="3618170"/>
            <a:ext cx="426493" cy="5312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79B5EE88-5E6E-3B52-F0A2-90A07A283D8D}"/>
              </a:ext>
            </a:extLst>
          </p:cNvPr>
          <p:cNvCxnSpPr>
            <a:cxnSpLocks/>
            <a:stCxn id="58" idx="3"/>
            <a:endCxn id="128" idx="1"/>
          </p:cNvCxnSpPr>
          <p:nvPr/>
        </p:nvCxnSpPr>
        <p:spPr>
          <a:xfrm>
            <a:off x="6994407" y="4414790"/>
            <a:ext cx="426495" cy="2725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814B3BB4-13C9-5773-7E93-EC7C9749E407}"/>
              </a:ext>
            </a:extLst>
          </p:cNvPr>
          <p:cNvSpPr txBox="1"/>
          <p:nvPr/>
        </p:nvSpPr>
        <p:spPr>
          <a:xfrm>
            <a:off x="1191472" y="5043450"/>
            <a:ext cx="9809054" cy="1477328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CA" i="1" dirty="0"/>
              <a:t>There are </a:t>
            </a:r>
            <a:r>
              <a:rPr lang="fr-CA" i="1" dirty="0" err="1"/>
              <a:t>many</a:t>
            </a:r>
            <a:r>
              <a:rPr lang="fr-CA" i="1" dirty="0"/>
              <a:t> sources of </a:t>
            </a:r>
            <a:r>
              <a:rPr lang="fr-CA" b="1" i="1" dirty="0"/>
              <a:t>sampling </a:t>
            </a:r>
            <a:r>
              <a:rPr lang="fr-CA" b="1" i="1" dirty="0" err="1"/>
              <a:t>bias</a:t>
            </a:r>
            <a:r>
              <a:rPr lang="fr-CA" b="1" i="1" dirty="0"/>
              <a:t> </a:t>
            </a:r>
            <a:r>
              <a:rPr lang="fr-CA" i="1" dirty="0"/>
              <a:t>in the at-</a:t>
            </a:r>
            <a:r>
              <a:rPr lang="fr-CA" i="1" dirty="0" err="1"/>
              <a:t>sea</a:t>
            </a:r>
            <a:r>
              <a:rPr lang="fr-CA" i="1" dirty="0"/>
              <a:t> observer program, in part due to </a:t>
            </a:r>
            <a:r>
              <a:rPr lang="fr-CA" i="1" dirty="0" err="1"/>
              <a:t>poorly</a:t>
            </a:r>
            <a:r>
              <a:rPr lang="fr-CA" i="1" dirty="0"/>
              <a:t> </a:t>
            </a:r>
            <a:r>
              <a:rPr lang="fr-CA" i="1" dirty="0" err="1"/>
              <a:t>stated</a:t>
            </a:r>
            <a:r>
              <a:rPr lang="fr-CA" i="1" dirty="0"/>
              <a:t> or </a:t>
            </a:r>
            <a:r>
              <a:rPr lang="fr-CA" i="1" dirty="0" err="1"/>
              <a:t>poorly</a:t>
            </a:r>
            <a:r>
              <a:rPr lang="fr-CA" i="1" dirty="0"/>
              <a:t> </a:t>
            </a:r>
            <a:r>
              <a:rPr lang="fr-CA" i="1" dirty="0" err="1"/>
              <a:t>implemented</a:t>
            </a:r>
            <a:r>
              <a:rPr lang="fr-CA" i="1" dirty="0"/>
              <a:t> program objectives. </a:t>
            </a:r>
            <a:r>
              <a:rPr lang="fr-CA" i="1" dirty="0" err="1"/>
              <a:t>From</a:t>
            </a:r>
            <a:r>
              <a:rPr lang="fr-CA" i="1" dirty="0"/>
              <a:t> a science and monitoring perspective, the main goals of the program </a:t>
            </a:r>
            <a:r>
              <a:rPr lang="fr-CA" i="1" dirty="0" err="1"/>
              <a:t>should</a:t>
            </a:r>
            <a:r>
              <a:rPr lang="fr-CA" i="1" dirty="0"/>
              <a:t> </a:t>
            </a:r>
            <a:r>
              <a:rPr lang="fr-CA" i="1" dirty="0" err="1"/>
              <a:t>be</a:t>
            </a:r>
            <a:r>
              <a:rPr lang="fr-CA" i="1" dirty="0"/>
              <a:t> are the acquisition of </a:t>
            </a:r>
            <a:r>
              <a:rPr lang="fr-CA" b="1" i="1" dirty="0" err="1"/>
              <a:t>representative</a:t>
            </a:r>
            <a:r>
              <a:rPr lang="fr-CA" b="1" i="1" dirty="0"/>
              <a:t> </a:t>
            </a:r>
            <a:r>
              <a:rPr lang="fr-CA" b="1" i="1" dirty="0" err="1"/>
              <a:t>samples</a:t>
            </a:r>
            <a:r>
              <a:rPr lang="fr-CA" b="1" i="1" dirty="0"/>
              <a:t> </a:t>
            </a:r>
            <a:r>
              <a:rPr lang="fr-CA" i="1" dirty="0" err="1"/>
              <a:t>from</a:t>
            </a:r>
            <a:r>
              <a:rPr lang="fr-CA" i="1" dirty="0"/>
              <a:t> catches, and </a:t>
            </a:r>
            <a:r>
              <a:rPr lang="fr-CA" b="1" i="1" dirty="0"/>
              <a:t>objective </a:t>
            </a:r>
            <a:r>
              <a:rPr lang="fr-CA" b="1" i="1" dirty="0" err="1"/>
              <a:t>measurement</a:t>
            </a:r>
            <a:r>
              <a:rPr lang="fr-CA" i="1" dirty="0"/>
              <a:t> of </a:t>
            </a:r>
            <a:r>
              <a:rPr lang="fr-CA" i="1" dirty="0" err="1"/>
              <a:t>their</a:t>
            </a:r>
            <a:r>
              <a:rPr lang="fr-CA" i="1" dirty="0"/>
              <a:t> </a:t>
            </a:r>
            <a:r>
              <a:rPr lang="fr-CA" i="1" dirty="0" err="1"/>
              <a:t>characteristics</a:t>
            </a:r>
            <a:r>
              <a:rPr lang="fr-CA" i="1" dirty="0"/>
              <a:t>. In </a:t>
            </a:r>
            <a:r>
              <a:rPr lang="fr-CA" i="1" dirty="0" err="1"/>
              <a:t>other</a:t>
            </a:r>
            <a:r>
              <a:rPr lang="fr-CA" i="1" dirty="0"/>
              <a:t> </a:t>
            </a:r>
            <a:r>
              <a:rPr lang="fr-CA" i="1" dirty="0" err="1"/>
              <a:t>words</a:t>
            </a:r>
            <a:r>
              <a:rPr lang="fr-CA" i="1" dirty="0"/>
              <a:t>, the goal </a:t>
            </a:r>
            <a:r>
              <a:rPr lang="fr-CA" i="1" dirty="0" err="1"/>
              <a:t>is</a:t>
            </a:r>
            <a:r>
              <a:rPr lang="fr-CA" i="1" dirty="0"/>
              <a:t> to </a:t>
            </a:r>
            <a:r>
              <a:rPr lang="fr-CA" i="1" dirty="0" err="1"/>
              <a:t>gather</a:t>
            </a:r>
            <a:r>
              <a:rPr lang="fr-CA" i="1" dirty="0"/>
              <a:t> </a:t>
            </a:r>
            <a:r>
              <a:rPr lang="fr-CA" i="1" dirty="0" err="1"/>
              <a:t>observational</a:t>
            </a:r>
            <a:r>
              <a:rPr lang="fr-CA" i="1" dirty="0"/>
              <a:t> data </a:t>
            </a:r>
            <a:r>
              <a:rPr lang="fr-CA" i="1" dirty="0" err="1"/>
              <a:t>that</a:t>
            </a:r>
            <a:r>
              <a:rPr lang="fr-CA" i="1" dirty="0"/>
              <a:t> </a:t>
            </a:r>
            <a:r>
              <a:rPr lang="fr-CA" b="1" i="1" dirty="0" err="1"/>
              <a:t>accurately</a:t>
            </a:r>
            <a:r>
              <a:rPr lang="fr-CA" b="1" i="1" dirty="0"/>
              <a:t> </a:t>
            </a:r>
            <a:r>
              <a:rPr lang="fr-CA" b="1" i="1" dirty="0" err="1"/>
              <a:t>reflects</a:t>
            </a:r>
            <a:r>
              <a:rPr lang="fr-CA" b="1" i="1" dirty="0"/>
              <a:t> </a:t>
            </a:r>
            <a:r>
              <a:rPr lang="fr-CA" i="1" dirty="0"/>
              <a:t>the catch </a:t>
            </a:r>
            <a:r>
              <a:rPr lang="fr-CA" i="1" dirty="0" err="1"/>
              <a:t>characteristics</a:t>
            </a:r>
            <a:r>
              <a:rPr lang="fr-CA" i="1" dirty="0"/>
              <a:t> of the </a:t>
            </a:r>
            <a:r>
              <a:rPr lang="fr-CA" i="1" dirty="0" err="1"/>
              <a:t>fishery</a:t>
            </a:r>
            <a:r>
              <a:rPr lang="fr-CA" i="1" dirty="0"/>
              <a:t> </a:t>
            </a:r>
            <a:r>
              <a:rPr lang="fr-CA" i="1" dirty="0" err="1"/>
              <a:t>fleet</a:t>
            </a:r>
            <a:r>
              <a:rPr lang="fr-CA" i="1" dirty="0"/>
              <a:t>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3938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C7C622-6858-7C74-AC50-291C4CC95986}"/>
              </a:ext>
            </a:extLst>
          </p:cNvPr>
          <p:cNvSpPr/>
          <p:nvPr/>
        </p:nvSpPr>
        <p:spPr>
          <a:xfrm>
            <a:off x="9690994" y="2483142"/>
            <a:ext cx="1722537" cy="648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Regulatory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9033EB-1506-34B1-F77A-4B6C6F34D550}"/>
              </a:ext>
            </a:extLst>
          </p:cNvPr>
          <p:cNvSpPr/>
          <p:nvPr/>
        </p:nvSpPr>
        <p:spPr>
          <a:xfrm>
            <a:off x="9707462" y="4049086"/>
            <a:ext cx="1722538" cy="648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Science Monitoring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3919DA-EFDB-E7BB-61DF-205021B842A8}"/>
              </a:ext>
            </a:extLst>
          </p:cNvPr>
          <p:cNvSpPr/>
          <p:nvPr/>
        </p:nvSpPr>
        <p:spPr>
          <a:xfrm>
            <a:off x="9707462" y="3266114"/>
            <a:ext cx="1722538" cy="648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Policing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3C080F3-1D3D-8B16-DA96-3536D5A01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302" y="284319"/>
            <a:ext cx="11065698" cy="591220"/>
          </a:xfrm>
        </p:spPr>
        <p:txBody>
          <a:bodyPr>
            <a:noAutofit/>
          </a:bodyPr>
          <a:lstStyle/>
          <a:p>
            <a:r>
              <a:rPr lang="fr-CA" sz="3600" b="1" dirty="0" err="1">
                <a:latin typeface="+mn-lt"/>
              </a:rPr>
              <a:t>Role</a:t>
            </a:r>
            <a:r>
              <a:rPr lang="fr-CA" sz="3600" b="1" dirty="0">
                <a:latin typeface="+mn-lt"/>
              </a:rPr>
              <a:t> of DFO Science in the observer program:</a:t>
            </a:r>
            <a:endParaRPr lang="en-US" sz="3600" b="1" dirty="0"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DC2CEE-E526-D267-5783-B6A38C7D5DC1}"/>
              </a:ext>
            </a:extLst>
          </p:cNvPr>
          <p:cNvSpPr txBox="1"/>
          <p:nvPr/>
        </p:nvSpPr>
        <p:spPr>
          <a:xfrm>
            <a:off x="673918" y="1664915"/>
            <a:ext cx="8520416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Data users : generate fishery statistics and management advice during assessments. 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Formalizers of fishery performance statistics.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In a position to evaluate the data quality (analytical skills and end users).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Our core mandate is to provide stock management advice, but fixing data quality issues are of interest.</a:t>
            </a:r>
          </a:p>
        </p:txBody>
      </p:sp>
    </p:spTree>
    <p:extLst>
      <p:ext uri="{BB962C8B-B14F-4D97-AF65-F5344CB8AC3E}">
        <p14:creationId xmlns:p14="http://schemas.microsoft.com/office/powerpoint/2010/main" val="2037028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6BD06-983D-173F-7E28-C45367F0D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833" y="386666"/>
            <a:ext cx="10984334" cy="580794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CA" sz="3500" b="1" dirty="0">
                <a:latin typeface="+mn-lt"/>
              </a:rPr>
              <a:t>ASO program </a:t>
            </a:r>
            <a:r>
              <a:rPr lang="fr-CA" sz="3500" b="1" dirty="0" err="1">
                <a:latin typeface="+mn-lt"/>
              </a:rPr>
              <a:t>improvement</a:t>
            </a:r>
            <a:r>
              <a:rPr lang="fr-CA" sz="3500" b="1" dirty="0">
                <a:latin typeface="+mn-lt"/>
              </a:rPr>
              <a:t> plan:</a:t>
            </a:r>
          </a:p>
          <a:p>
            <a:pPr marL="0" indent="0">
              <a:buNone/>
            </a:pPr>
            <a:endParaRPr lang="fr-CA" sz="3500" b="1" dirty="0">
              <a:latin typeface="+mn-lt"/>
            </a:endParaRPr>
          </a:p>
          <a:p>
            <a:r>
              <a:rPr lang="fr-CA" dirty="0"/>
              <a:t>Update ASO </a:t>
            </a:r>
            <a:r>
              <a:rPr lang="fr-CA" b="1" dirty="0"/>
              <a:t>training </a:t>
            </a:r>
            <a:r>
              <a:rPr lang="fr-CA" b="1" dirty="0" err="1"/>
              <a:t>manual</a:t>
            </a:r>
            <a:r>
              <a:rPr lang="fr-CA" dirty="0"/>
              <a:t>.</a:t>
            </a:r>
          </a:p>
          <a:p>
            <a:r>
              <a:rPr lang="fr-CA" dirty="0"/>
              <a:t>Update ASO </a:t>
            </a:r>
            <a:r>
              <a:rPr lang="fr-CA" b="1" dirty="0" err="1"/>
              <a:t>presentation</a:t>
            </a:r>
            <a:r>
              <a:rPr lang="fr-CA" b="1" dirty="0"/>
              <a:t> </a:t>
            </a:r>
            <a:r>
              <a:rPr lang="fr-CA" b="1" dirty="0" err="1"/>
              <a:t>material</a:t>
            </a:r>
            <a:r>
              <a:rPr lang="fr-CA" dirty="0"/>
              <a:t>.</a:t>
            </a:r>
          </a:p>
          <a:p>
            <a:r>
              <a:rPr lang="fr-CA" dirty="0"/>
              <a:t>Write and </a:t>
            </a:r>
            <a:r>
              <a:rPr lang="fr-CA" dirty="0" err="1"/>
              <a:t>distribute</a:t>
            </a:r>
            <a:r>
              <a:rPr lang="fr-CA" dirty="0"/>
              <a:t> a </a:t>
            </a:r>
            <a:r>
              <a:rPr lang="fr-CA" b="1" dirty="0"/>
              <a:t>quick </a:t>
            </a:r>
            <a:r>
              <a:rPr lang="fr-CA" b="1" dirty="0" err="1"/>
              <a:t>reference</a:t>
            </a:r>
            <a:r>
              <a:rPr lang="fr-CA" b="1" dirty="0"/>
              <a:t> </a:t>
            </a:r>
            <a:r>
              <a:rPr lang="fr-CA" b="1" dirty="0" err="1"/>
              <a:t>manual</a:t>
            </a:r>
            <a:r>
              <a:rPr lang="fr-CA" b="1" dirty="0"/>
              <a:t> </a:t>
            </a:r>
            <a:r>
              <a:rPr lang="fr-CA" dirty="0"/>
              <a:t>for </a:t>
            </a:r>
            <a:r>
              <a:rPr lang="fr-CA" dirty="0" err="1"/>
              <a:t>field</a:t>
            </a:r>
            <a:r>
              <a:rPr lang="fr-CA" dirty="0"/>
              <a:t> usage. </a:t>
            </a:r>
            <a:r>
              <a:rPr lang="fr-CA" dirty="0" err="1"/>
              <a:t>Emphasize</a:t>
            </a:r>
            <a:r>
              <a:rPr lang="fr-CA" dirty="0"/>
              <a:t>:</a:t>
            </a:r>
          </a:p>
          <a:p>
            <a:pPr lvl="1"/>
            <a:r>
              <a:rPr lang="fr-CA" dirty="0"/>
              <a:t>Shell condition (</a:t>
            </a:r>
            <a:r>
              <a:rPr lang="fr-CA" dirty="0" err="1"/>
              <a:t>consider</a:t>
            </a:r>
            <a:r>
              <a:rPr lang="fr-CA" dirty="0"/>
              <a:t> </a:t>
            </a:r>
            <a:r>
              <a:rPr lang="fr-CA" dirty="0" err="1"/>
              <a:t>just</a:t>
            </a:r>
            <a:r>
              <a:rPr lang="fr-CA" dirty="0"/>
              <a:t> </a:t>
            </a:r>
            <a:r>
              <a:rPr lang="fr-CA" dirty="0" err="1"/>
              <a:t>having</a:t>
            </a:r>
            <a:r>
              <a:rPr lang="fr-CA" dirty="0"/>
              <a:t> </a:t>
            </a:r>
            <a:r>
              <a:rPr lang="fr-CA" i="1" dirty="0"/>
              <a:t>new</a:t>
            </a:r>
            <a:r>
              <a:rPr lang="fr-CA" dirty="0"/>
              <a:t>, </a:t>
            </a:r>
            <a:r>
              <a:rPr lang="fr-CA" i="1" dirty="0"/>
              <a:t>hard</a:t>
            </a:r>
            <a:r>
              <a:rPr lang="fr-CA" dirty="0"/>
              <a:t> &amp; </a:t>
            </a:r>
            <a:r>
              <a:rPr lang="fr-CA" i="1" dirty="0" err="1"/>
              <a:t>old</a:t>
            </a:r>
            <a:r>
              <a:rPr lang="fr-CA" dirty="0"/>
              <a:t>).</a:t>
            </a:r>
          </a:p>
          <a:p>
            <a:pPr lvl="1"/>
            <a:r>
              <a:rPr lang="fr-CA" dirty="0"/>
              <a:t>Carapace </a:t>
            </a:r>
            <a:r>
              <a:rPr lang="fr-CA" dirty="0" err="1"/>
              <a:t>width</a:t>
            </a:r>
            <a:r>
              <a:rPr lang="fr-CA" dirty="0"/>
              <a:t> and </a:t>
            </a:r>
            <a:r>
              <a:rPr lang="fr-CA" dirty="0" err="1"/>
              <a:t>chela</a:t>
            </a:r>
            <a:r>
              <a:rPr lang="fr-CA" dirty="0"/>
              <a:t> </a:t>
            </a:r>
            <a:r>
              <a:rPr lang="fr-CA" dirty="0" err="1"/>
              <a:t>height</a:t>
            </a:r>
            <a:r>
              <a:rPr lang="fr-CA" dirty="0"/>
              <a:t> </a:t>
            </a:r>
            <a:r>
              <a:rPr lang="fr-CA" dirty="0" err="1"/>
              <a:t>measurement</a:t>
            </a:r>
            <a:r>
              <a:rPr lang="fr-CA" dirty="0"/>
              <a:t>.</a:t>
            </a:r>
          </a:p>
          <a:p>
            <a:r>
              <a:rPr lang="fr-CA" dirty="0" err="1"/>
              <a:t>Gather</a:t>
            </a:r>
            <a:r>
              <a:rPr lang="fr-CA" dirty="0"/>
              <a:t> a </a:t>
            </a:r>
            <a:r>
              <a:rPr lang="fr-CA" b="1" dirty="0"/>
              <a:t>training </a:t>
            </a:r>
            <a:r>
              <a:rPr lang="fr-CA" b="1" dirty="0" err="1"/>
              <a:t>sample</a:t>
            </a:r>
            <a:r>
              <a:rPr lang="fr-CA" b="1" dirty="0"/>
              <a:t> </a:t>
            </a:r>
            <a:r>
              <a:rPr lang="fr-CA" dirty="0"/>
              <a:t>of </a:t>
            </a:r>
            <a:r>
              <a:rPr lang="fr-CA" dirty="0" err="1"/>
              <a:t>frozen</a:t>
            </a:r>
            <a:r>
              <a:rPr lang="fr-CA" dirty="0"/>
              <a:t>/</a:t>
            </a:r>
            <a:r>
              <a:rPr lang="fr-CA" dirty="0" err="1"/>
              <a:t>prepared</a:t>
            </a:r>
            <a:r>
              <a:rPr lang="fr-CA" dirty="0"/>
              <a:t> </a:t>
            </a:r>
            <a:r>
              <a:rPr lang="fr-CA" dirty="0" err="1"/>
              <a:t>crab</a:t>
            </a:r>
            <a:r>
              <a:rPr lang="fr-CA" dirty="0"/>
              <a:t>.</a:t>
            </a:r>
          </a:p>
          <a:p>
            <a:r>
              <a:rPr lang="en-US" dirty="0"/>
              <a:t>Inspect and calibrate calipers and durometers.</a:t>
            </a:r>
          </a:p>
          <a:p>
            <a:pPr lvl="1"/>
            <a:r>
              <a:rPr lang="en-US" dirty="0"/>
              <a:t>Check for easier-to-read calipers (1 mm precision is sufficient).</a:t>
            </a:r>
          </a:p>
          <a:p>
            <a:pPr lvl="1"/>
            <a:r>
              <a:rPr lang="en-US" dirty="0"/>
              <a:t>Check for modern version of durometer.</a:t>
            </a:r>
          </a:p>
          <a:p>
            <a:r>
              <a:rPr lang="en-US" dirty="0"/>
              <a:t>Develop an </a:t>
            </a:r>
            <a:r>
              <a:rPr lang="en-US" b="1" dirty="0"/>
              <a:t>observer certification </a:t>
            </a:r>
            <a:r>
              <a:rPr lang="en-US" dirty="0"/>
              <a:t>test to test competence.</a:t>
            </a:r>
          </a:p>
          <a:p>
            <a:r>
              <a:rPr lang="en-US" dirty="0"/>
              <a:t>Rewards (e.g. hats, mugs) for good work.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206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54AD7-41CD-B48F-EB3B-4CEC06636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9" y="303429"/>
            <a:ext cx="10515600" cy="567204"/>
          </a:xfrm>
        </p:spPr>
        <p:txBody>
          <a:bodyPr>
            <a:noAutofit/>
          </a:bodyPr>
          <a:lstStyle/>
          <a:p>
            <a:r>
              <a:rPr lang="fr-CA" sz="3600" b="1" dirty="0"/>
              <a:t>Observer manager/</a:t>
            </a:r>
            <a:r>
              <a:rPr lang="fr-CA" sz="3600" b="1" dirty="0" err="1"/>
              <a:t>debriefer</a:t>
            </a:r>
            <a:r>
              <a:rPr lang="fr-CA" sz="3600" b="1" dirty="0"/>
              <a:t> training (full </a:t>
            </a:r>
            <a:r>
              <a:rPr lang="fr-CA" sz="3600" b="1" dirty="0" err="1"/>
              <a:t>day</a:t>
            </a:r>
            <a:r>
              <a:rPr lang="fr-CA" sz="3600" b="1" dirty="0"/>
              <a:t>):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94297-7C4B-4413-8638-1A7BF9F40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039" y="1124947"/>
            <a:ext cx="11156577" cy="5146022"/>
          </a:xfrm>
        </p:spPr>
        <p:txBody>
          <a:bodyPr>
            <a:normAutofit fontScale="92500" lnSpcReduction="20000"/>
          </a:bodyPr>
          <a:lstStyle/>
          <a:p>
            <a:r>
              <a:rPr lang="fr-CA" sz="2400" b="1" dirty="0"/>
              <a:t>Instrument</a:t>
            </a:r>
            <a:r>
              <a:rPr lang="fr-CA" sz="2400" dirty="0"/>
              <a:t> inspection, </a:t>
            </a:r>
            <a:r>
              <a:rPr lang="fr-CA" sz="2400" b="1" dirty="0"/>
              <a:t>calibration</a:t>
            </a:r>
            <a:r>
              <a:rPr lang="fr-CA" sz="2400" dirty="0"/>
              <a:t> and </a:t>
            </a:r>
            <a:r>
              <a:rPr lang="fr-CA" sz="2400" b="1" dirty="0" err="1"/>
              <a:t>approval</a:t>
            </a:r>
            <a:r>
              <a:rPr lang="fr-CA" sz="2400" dirty="0"/>
              <a:t> for use. </a:t>
            </a:r>
            <a:r>
              <a:rPr lang="fr-CA" sz="2400" dirty="0" err="1"/>
              <a:t>Review</a:t>
            </a:r>
            <a:r>
              <a:rPr lang="fr-CA" sz="2400" dirty="0"/>
              <a:t> </a:t>
            </a:r>
            <a:r>
              <a:rPr lang="fr-CA" sz="2400" dirty="0" err="1"/>
              <a:t>proper</a:t>
            </a:r>
            <a:r>
              <a:rPr lang="fr-CA" sz="2400" dirty="0"/>
              <a:t> usage.</a:t>
            </a:r>
          </a:p>
          <a:p>
            <a:r>
              <a:rPr lang="fr-CA" sz="2400" dirty="0" err="1"/>
              <a:t>Review</a:t>
            </a:r>
            <a:r>
              <a:rPr lang="fr-CA" sz="2400" dirty="0"/>
              <a:t> </a:t>
            </a:r>
            <a:r>
              <a:rPr lang="fr-CA" sz="2400" b="1" dirty="0" err="1"/>
              <a:t>selection</a:t>
            </a:r>
            <a:r>
              <a:rPr lang="fr-CA" sz="2400" b="1" dirty="0"/>
              <a:t> </a:t>
            </a:r>
            <a:r>
              <a:rPr lang="fr-CA" sz="2400" b="1" dirty="0" err="1"/>
              <a:t>protocols</a:t>
            </a:r>
            <a:r>
              <a:rPr lang="fr-CA" sz="2400" b="1" dirty="0"/>
              <a:t> </a:t>
            </a:r>
            <a:r>
              <a:rPr lang="fr-CA" sz="2400" dirty="0"/>
              <a:t>&amp; the importance of </a:t>
            </a:r>
            <a:r>
              <a:rPr lang="fr-CA" sz="2400" dirty="0" err="1"/>
              <a:t>randomness</a:t>
            </a:r>
            <a:r>
              <a:rPr lang="fr-CA" sz="2400" dirty="0"/>
              <a:t>:</a:t>
            </a:r>
          </a:p>
          <a:p>
            <a:pPr lvl="1"/>
            <a:r>
              <a:rPr lang="fr-CA" sz="2000" dirty="0"/>
              <a:t>Vessel (i.e. </a:t>
            </a:r>
            <a:r>
              <a:rPr lang="fr-CA" sz="2000" dirty="0" err="1"/>
              <a:t>conflicts</a:t>
            </a:r>
            <a:r>
              <a:rPr lang="fr-CA" sz="2000" dirty="0"/>
              <a:t> </a:t>
            </a:r>
            <a:r>
              <a:rPr lang="fr-CA" sz="2000" dirty="0" err="1"/>
              <a:t>between</a:t>
            </a:r>
            <a:r>
              <a:rPr lang="fr-CA" sz="2000" dirty="0"/>
              <a:t> </a:t>
            </a:r>
            <a:r>
              <a:rPr lang="fr-CA" sz="2000" dirty="0" err="1"/>
              <a:t>policing</a:t>
            </a:r>
            <a:r>
              <a:rPr lang="fr-CA" sz="2000" dirty="0"/>
              <a:t>, </a:t>
            </a:r>
            <a:r>
              <a:rPr lang="fr-CA" sz="2000" dirty="0" err="1"/>
              <a:t>fisheries</a:t>
            </a:r>
            <a:r>
              <a:rPr lang="fr-CA" sz="2000" dirty="0"/>
              <a:t> management &amp; science objectives).</a:t>
            </a:r>
          </a:p>
          <a:p>
            <a:pPr lvl="1"/>
            <a:r>
              <a:rPr lang="fr-CA" sz="2000" dirty="0"/>
              <a:t>Trap (e.g. soft-</a:t>
            </a:r>
            <a:r>
              <a:rPr lang="fr-CA" sz="2000" dirty="0" err="1"/>
              <a:t>shell</a:t>
            </a:r>
            <a:r>
              <a:rPr lang="fr-CA" sz="2000" dirty="0"/>
              <a:t> dumping, </a:t>
            </a:r>
            <a:r>
              <a:rPr lang="fr-CA" sz="2000" dirty="0" err="1"/>
              <a:t>fisher</a:t>
            </a:r>
            <a:r>
              <a:rPr lang="fr-CA" sz="2000" dirty="0"/>
              <a:t> </a:t>
            </a:r>
            <a:r>
              <a:rPr lang="fr-CA" sz="2000" dirty="0" err="1"/>
              <a:t>interference</a:t>
            </a:r>
            <a:r>
              <a:rPr lang="fr-CA" sz="2000" dirty="0"/>
              <a:t>).</a:t>
            </a:r>
          </a:p>
          <a:p>
            <a:pPr lvl="1"/>
            <a:r>
              <a:rPr lang="fr-CA" sz="2000" dirty="0"/>
              <a:t>Triage pans (i.e. for port sampling).</a:t>
            </a:r>
          </a:p>
          <a:p>
            <a:pPr lvl="1"/>
            <a:r>
              <a:rPr lang="fr-CA" sz="2000" dirty="0" err="1"/>
              <a:t>Crab</a:t>
            </a:r>
            <a:r>
              <a:rPr lang="fr-CA" sz="2000" dirty="0"/>
              <a:t> (size, </a:t>
            </a:r>
            <a:r>
              <a:rPr lang="fr-CA" sz="2000" dirty="0" err="1"/>
              <a:t>maturity</a:t>
            </a:r>
            <a:r>
              <a:rPr lang="fr-CA" sz="2000" dirty="0"/>
              <a:t>, soft-</a:t>
            </a:r>
            <a:r>
              <a:rPr lang="fr-CA" sz="2000" dirty="0" err="1"/>
              <a:t>shells</a:t>
            </a:r>
            <a:r>
              <a:rPr lang="fr-CA" sz="2000" dirty="0"/>
              <a:t>).</a:t>
            </a:r>
          </a:p>
          <a:p>
            <a:r>
              <a:rPr lang="fr-CA" sz="2400" dirty="0"/>
              <a:t>Basic </a:t>
            </a:r>
            <a:r>
              <a:rPr lang="fr-CA" sz="2400" b="1" dirty="0" err="1"/>
              <a:t>competence</a:t>
            </a:r>
            <a:r>
              <a:rPr lang="fr-CA" sz="2400" b="1" dirty="0"/>
              <a:t> tests</a:t>
            </a:r>
            <a:r>
              <a:rPr lang="fr-CA" sz="2400" dirty="0"/>
              <a:t>:</a:t>
            </a:r>
          </a:p>
          <a:p>
            <a:pPr lvl="1"/>
            <a:r>
              <a:rPr lang="fr-CA" sz="2000" dirty="0"/>
              <a:t>Carapace </a:t>
            </a:r>
            <a:r>
              <a:rPr lang="fr-CA" sz="2000" dirty="0" err="1"/>
              <a:t>width</a:t>
            </a:r>
            <a:r>
              <a:rPr lang="fr-CA" sz="2000" dirty="0"/>
              <a:t> </a:t>
            </a:r>
            <a:r>
              <a:rPr lang="fr-CA" sz="2000" dirty="0" err="1"/>
              <a:t>measurement</a:t>
            </a:r>
            <a:r>
              <a:rPr lang="fr-CA" sz="2000" dirty="0"/>
              <a:t> (</a:t>
            </a:r>
            <a:r>
              <a:rPr lang="fr-CA" sz="2000" dirty="0" err="1"/>
              <a:t>frozen</a:t>
            </a:r>
            <a:r>
              <a:rPr lang="fr-CA" sz="2000" dirty="0"/>
              <a:t> </a:t>
            </a:r>
            <a:r>
              <a:rPr lang="fr-CA" sz="2000" dirty="0" err="1"/>
              <a:t>samples</a:t>
            </a:r>
            <a:r>
              <a:rPr lang="fr-CA" sz="2000" dirty="0"/>
              <a:t>).</a:t>
            </a:r>
          </a:p>
          <a:p>
            <a:pPr lvl="1"/>
            <a:r>
              <a:rPr lang="fr-CA" sz="2000" dirty="0" err="1"/>
              <a:t>Claw</a:t>
            </a:r>
            <a:r>
              <a:rPr lang="fr-CA" sz="2000" dirty="0"/>
              <a:t> </a:t>
            </a:r>
            <a:r>
              <a:rPr lang="fr-CA" sz="2000" dirty="0" err="1"/>
              <a:t>height</a:t>
            </a:r>
            <a:r>
              <a:rPr lang="fr-CA" sz="2000" dirty="0"/>
              <a:t> </a:t>
            </a:r>
            <a:r>
              <a:rPr lang="fr-CA" sz="2000" dirty="0" err="1"/>
              <a:t>measurement</a:t>
            </a:r>
            <a:r>
              <a:rPr lang="fr-CA" sz="2000" dirty="0"/>
              <a:t> (</a:t>
            </a:r>
            <a:r>
              <a:rPr lang="fr-CA" sz="2000" dirty="0" err="1"/>
              <a:t>frozen</a:t>
            </a:r>
            <a:r>
              <a:rPr lang="fr-CA" sz="2000" dirty="0"/>
              <a:t> </a:t>
            </a:r>
            <a:r>
              <a:rPr lang="fr-CA" sz="2000" dirty="0" err="1"/>
              <a:t>samples</a:t>
            </a:r>
            <a:r>
              <a:rPr lang="fr-CA" sz="2000" dirty="0"/>
              <a:t>).</a:t>
            </a:r>
          </a:p>
          <a:p>
            <a:pPr lvl="1"/>
            <a:r>
              <a:rPr lang="fr-CA" sz="2000" dirty="0"/>
              <a:t>Shell condition identification (photos).</a:t>
            </a:r>
          </a:p>
          <a:p>
            <a:r>
              <a:rPr lang="fr-CA" sz="2400" b="1" dirty="0"/>
              <a:t>Debriefing</a:t>
            </a:r>
            <a:r>
              <a:rPr lang="fr-CA" sz="2400" dirty="0"/>
              <a:t> </a:t>
            </a:r>
            <a:r>
              <a:rPr lang="fr-CA" sz="2400" dirty="0" err="1"/>
              <a:t>review</a:t>
            </a:r>
            <a:r>
              <a:rPr lang="fr-CA" sz="2400" dirty="0"/>
              <a:t>.</a:t>
            </a:r>
          </a:p>
          <a:p>
            <a:r>
              <a:rPr lang="fr-CA" sz="2400" dirty="0" err="1"/>
              <a:t>Interpretation</a:t>
            </a:r>
            <a:r>
              <a:rPr lang="fr-CA" sz="2400" dirty="0"/>
              <a:t> of observer </a:t>
            </a:r>
            <a:r>
              <a:rPr lang="fr-CA" sz="2400" b="1" dirty="0"/>
              <a:t>data </a:t>
            </a:r>
            <a:r>
              <a:rPr lang="fr-CA" sz="2400" b="1" dirty="0" err="1"/>
              <a:t>quality</a:t>
            </a:r>
            <a:r>
              <a:rPr lang="fr-CA" sz="2400" b="1" dirty="0"/>
              <a:t> reports</a:t>
            </a:r>
            <a:r>
              <a:rPr lang="fr-CA" sz="2400" dirty="0"/>
              <a:t>.</a:t>
            </a:r>
          </a:p>
          <a:p>
            <a:r>
              <a:rPr lang="fr-CA" sz="2400" dirty="0"/>
              <a:t>Discussion of </a:t>
            </a:r>
            <a:r>
              <a:rPr lang="fr-CA" sz="2400" b="1" dirty="0"/>
              <a:t>issues/frustrations </a:t>
            </a:r>
            <a:r>
              <a:rPr lang="fr-CA" sz="2400" dirty="0" err="1"/>
              <a:t>regarding</a:t>
            </a:r>
            <a:r>
              <a:rPr lang="fr-CA" sz="2400" dirty="0"/>
              <a:t> </a:t>
            </a:r>
            <a:r>
              <a:rPr lang="fr-CA" sz="2400" dirty="0" err="1"/>
              <a:t>rules</a:t>
            </a:r>
            <a:r>
              <a:rPr lang="fr-CA" sz="2400" dirty="0"/>
              <a:t> and </a:t>
            </a:r>
            <a:r>
              <a:rPr lang="fr-CA" sz="2400" dirty="0" err="1"/>
              <a:t>roles</a:t>
            </a:r>
            <a:r>
              <a:rPr lang="fr-CA" sz="2400" dirty="0"/>
              <a:t>.</a:t>
            </a:r>
          </a:p>
          <a:p>
            <a:r>
              <a:rPr lang="fr-CA" sz="2400" dirty="0" err="1"/>
              <a:t>Discuss</a:t>
            </a:r>
            <a:r>
              <a:rPr lang="fr-CA" sz="2400" dirty="0"/>
              <a:t> possible </a:t>
            </a:r>
            <a:r>
              <a:rPr lang="fr-CA" sz="2400" b="1" dirty="0"/>
              <a:t>pilot </a:t>
            </a:r>
            <a:r>
              <a:rPr lang="fr-CA" sz="2400" b="1" dirty="0" err="1"/>
              <a:t>projects</a:t>
            </a:r>
            <a:r>
              <a:rPr lang="fr-CA" sz="2400" dirty="0"/>
              <a:t> for </a:t>
            </a:r>
            <a:r>
              <a:rPr lang="fr-CA" sz="2400" dirty="0" err="1"/>
              <a:t>field</a:t>
            </a:r>
            <a:r>
              <a:rPr lang="fr-CA" sz="2400" dirty="0"/>
              <a:t> validation of data </a:t>
            </a:r>
            <a:r>
              <a:rPr lang="fr-CA" sz="2400" dirty="0" err="1"/>
              <a:t>measurements</a:t>
            </a:r>
            <a:r>
              <a:rPr lang="fr-CA" sz="2400" dirty="0"/>
              <a:t> (e.g. catch/</a:t>
            </a:r>
            <a:r>
              <a:rPr lang="fr-CA" sz="2400" dirty="0" err="1"/>
              <a:t>crab</a:t>
            </a:r>
            <a:r>
              <a:rPr lang="fr-CA" sz="2400" dirty="0"/>
              <a:t> photos).</a:t>
            </a:r>
          </a:p>
          <a:p>
            <a:r>
              <a:rPr lang="fr-CA" sz="2400" dirty="0" err="1"/>
              <a:t>Review</a:t>
            </a:r>
            <a:r>
              <a:rPr lang="fr-CA" sz="2400" dirty="0"/>
              <a:t> </a:t>
            </a:r>
            <a:r>
              <a:rPr lang="fr-CA" sz="2400" b="1" dirty="0"/>
              <a:t>sampling/</a:t>
            </a:r>
            <a:r>
              <a:rPr lang="fr-CA" sz="2400" b="1" dirty="0" err="1"/>
              <a:t>field</a:t>
            </a:r>
            <a:r>
              <a:rPr lang="fr-CA" sz="2400" b="1" dirty="0"/>
              <a:t> guide </a:t>
            </a:r>
            <a:r>
              <a:rPr lang="fr-CA" sz="2400" dirty="0"/>
              <a:t>contents.</a:t>
            </a:r>
          </a:p>
        </p:txBody>
      </p:sp>
    </p:spTree>
    <p:extLst>
      <p:ext uri="{BB962C8B-B14F-4D97-AF65-F5344CB8AC3E}">
        <p14:creationId xmlns:p14="http://schemas.microsoft.com/office/powerpoint/2010/main" val="3515162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3508</TotalTime>
  <Words>636</Words>
  <Application>Microsoft Office PowerPoint</Application>
  <PresentationFormat>Widescreen</PresentationFormat>
  <Paragraphs>73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Snow crab at-sea observer sampling:</vt:lpstr>
      <vt:lpstr>Roles and issues in snow crab At-Sea Observer program:</vt:lpstr>
      <vt:lpstr>Role of DFO Science in the observer program:</vt:lpstr>
      <vt:lpstr>PowerPoint Presentation</vt:lpstr>
      <vt:lpstr>Observer manager/debriefer training (full day):</vt:lpstr>
    </vt:vector>
  </TitlesOfParts>
  <Company>DFO MPO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Roles and issues in snow crab At-Sea Observer program:</dc:title>
  <dc:creator>Surette, Tobie</dc:creator>
  <cp:lastModifiedBy>Surette, Tobie (DFO/MPO)</cp:lastModifiedBy>
  <cp:revision>32</cp:revision>
  <dcterms:created xsi:type="dcterms:W3CDTF">2023-06-12T17:18:24Z</dcterms:created>
  <dcterms:modified xsi:type="dcterms:W3CDTF">2024-11-07T19:41:38Z</dcterms:modified>
</cp:coreProperties>
</file>