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63" r:id="rId4"/>
    <p:sldId id="265" r:id="rId5"/>
    <p:sldId id="269" r:id="rId6"/>
    <p:sldId id="276" r:id="rId7"/>
    <p:sldId id="268" r:id="rId8"/>
    <p:sldId id="264" r:id="rId9"/>
    <p:sldId id="266" r:id="rId10"/>
    <p:sldId id="279" r:id="rId11"/>
    <p:sldId id="280" r:id="rId12"/>
    <p:sldId id="258" r:id="rId13"/>
    <p:sldId id="261" r:id="rId14"/>
    <p:sldId id="277" r:id="rId15"/>
    <p:sldId id="272" r:id="rId16"/>
    <p:sldId id="278" r:id="rId17"/>
    <p:sldId id="281" r:id="rId18"/>
    <p:sldId id="270" r:id="rId19"/>
    <p:sldId id="274" r:id="rId20"/>
    <p:sldId id="271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8" autoAdjust="0"/>
    <p:restoredTop sz="80824" autoAdjust="0"/>
  </p:normalViewPr>
  <p:slideViewPr>
    <p:cSldViewPr snapToGrid="0" snapToObjects="1">
      <p:cViewPr varScale="1">
        <p:scale>
          <a:sx n="111" d="100"/>
          <a:sy n="111" d="100"/>
        </p:scale>
        <p:origin x="-20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endParaRPr lang="en-US" dirty="0" smtClean="0"/>
          </a:p>
          <a:p>
            <a:r>
              <a:rPr lang="fr-CA" dirty="0" err="1" smtClean="0"/>
              <a:t>Though</a:t>
            </a:r>
            <a:r>
              <a:rPr lang="fr-CA" dirty="0" smtClean="0"/>
              <a:t> </a:t>
            </a:r>
            <a:r>
              <a:rPr lang="fr-CA" dirty="0" err="1" smtClean="0"/>
              <a:t>decreases</a:t>
            </a:r>
            <a:r>
              <a:rPr lang="fr-CA" dirty="0" smtClean="0"/>
              <a:t> in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</a:t>
            </a:r>
            <a:r>
              <a:rPr lang="fr-CA" dirty="0" smtClean="0"/>
              <a:t>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explained</a:t>
            </a:r>
            <a:r>
              <a:rPr lang="fr-CA" dirty="0" smtClean="0"/>
              <a:t> by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mortality</a:t>
            </a:r>
            <a:r>
              <a:rPr lang="fr-CA" dirty="0" smtClean="0"/>
              <a:t> for all sizes, </a:t>
            </a:r>
          </a:p>
          <a:p>
            <a:r>
              <a:rPr lang="fr-CA" dirty="0" err="1" smtClean="0"/>
              <a:t>increases</a:t>
            </a:r>
            <a:r>
              <a:rPr lang="fr-CA" dirty="0" smtClean="0"/>
              <a:t> </a:t>
            </a:r>
            <a:r>
              <a:rPr lang="fr-CA" dirty="0" err="1" smtClean="0"/>
              <a:t>such</a:t>
            </a:r>
            <a:r>
              <a:rPr lang="fr-CA" dirty="0" smtClean="0"/>
              <a:t> as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in 2019 </a:t>
            </a:r>
            <a:r>
              <a:rPr lang="fr-CA" dirty="0" err="1" smtClean="0"/>
              <a:t>strongly</a:t>
            </a:r>
            <a:r>
              <a:rPr lang="fr-CA" dirty="0" smtClean="0"/>
              <a:t> signal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catchability</a:t>
            </a:r>
            <a:r>
              <a:rPr lang="fr-CA" dirty="0" smtClean="0"/>
              <a:t>.</a:t>
            </a:r>
            <a:endParaRPr lang="en-CA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unreliable.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21-02-03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0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1.png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12.png"/><Relationship Id="rId9" Type="http://schemas.openxmlformats.org/officeDocument/2006/relationships/package" Target="../embeddings/Microsoft_Word_Document4.docx"/><Relationship Id="rId10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3.png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4.png"/><Relationship Id="rId7" Type="http://schemas.openxmlformats.org/officeDocument/2006/relationships/package" Target="../embeddings/Microsoft_Word_Document7.docx"/><Relationship Id="rId8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4627"/>
            <a:ext cx="7772400" cy="1190538"/>
          </a:xfrm>
        </p:spPr>
        <p:txBody>
          <a:bodyPr>
            <a:normAutofit/>
          </a:bodyPr>
          <a:lstStyle/>
          <a:p>
            <a:r>
              <a:rPr lang="en-CA" sz="3600" b="1" dirty="0" err="1" smtClean="0"/>
              <a:t>sGSL</a:t>
            </a:r>
            <a:r>
              <a:rPr lang="en-CA" sz="3600" b="1" dirty="0" smtClean="0"/>
              <a:t> Snow Crab Population Model </a:t>
            </a:r>
            <a:br>
              <a:rPr lang="en-CA" sz="3600" b="1" dirty="0" smtClean="0"/>
            </a:br>
            <a:r>
              <a:rPr lang="en-CA" sz="3600" b="1" dirty="0" smtClean="0"/>
              <a:t>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686" y="3618330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Tobie</a:t>
            </a:r>
            <a:r>
              <a:rPr lang="en-US" sz="2400" dirty="0" smtClean="0"/>
              <a:t> </a:t>
            </a:r>
            <a:r>
              <a:rPr lang="en-US" sz="2400" dirty="0" err="1" smtClean="0"/>
              <a:t>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415108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</a:t>
            </a:r>
            <a:r>
              <a:rPr lang="en-US" sz="3200" b="1" dirty="0" smtClean="0"/>
              <a:t>-</a:t>
            </a:r>
            <a:r>
              <a:rPr lang="en-US" sz="3200" b="1" dirty="0" smtClean="0"/>
              <a:t>frequencies: females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size.frequenc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2" y="966697"/>
            <a:ext cx="6322081" cy="55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-228594" y="1697593"/>
            <a:ext cx="4506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Females</a:t>
            </a:r>
            <a:r>
              <a:rPr lang="fr-CA" dirty="0" smtClean="0"/>
              <a:t> are </a:t>
            </a:r>
            <a:r>
              <a:rPr lang="fr-CA" dirty="0" err="1" smtClean="0"/>
              <a:t>simpler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skip-</a:t>
            </a:r>
            <a:r>
              <a:rPr lang="fr-CA" dirty="0" err="1" smtClean="0"/>
              <a:t>moulting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</a:t>
            </a:r>
            <a:r>
              <a:rPr lang="fr-CA" dirty="0" err="1" smtClean="0"/>
              <a:t>fishing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Fewer</a:t>
            </a:r>
            <a:r>
              <a:rPr lang="fr-CA" dirty="0" smtClean="0"/>
              <a:t> instars (</a:t>
            </a:r>
            <a:r>
              <a:rPr lang="fr-CA" dirty="0" err="1" smtClean="0"/>
              <a:t>smaller</a:t>
            </a:r>
            <a:r>
              <a:rPr lang="fr-CA" dirty="0" smtClean="0"/>
              <a:t>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Instars </a:t>
            </a:r>
            <a:r>
              <a:rPr lang="fr-CA" dirty="0" err="1" smtClean="0"/>
              <a:t>well-characterized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Recruitment</a:t>
            </a:r>
            <a:r>
              <a:rPr lang="fr-CA" dirty="0" smtClean="0"/>
              <a:t> </a:t>
            </a:r>
            <a:r>
              <a:rPr lang="fr-CA" dirty="0" err="1" smtClean="0"/>
              <a:t>reasonably</a:t>
            </a:r>
            <a:r>
              <a:rPr lang="fr-CA" dirty="0" smtClean="0"/>
              <a:t> </a:t>
            </a:r>
            <a:r>
              <a:rPr lang="fr-CA" dirty="0" err="1" smtClean="0"/>
              <a:t>well-predicted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91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415108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</a:t>
            </a:r>
            <a:r>
              <a:rPr lang="en-US" sz="3200" b="1" dirty="0" smtClean="0"/>
              <a:t>-</a:t>
            </a:r>
            <a:r>
              <a:rPr lang="en-US" sz="3200" b="1" dirty="0" smtClean="0"/>
              <a:t>frequencies: males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038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81" y="395194"/>
            <a:ext cx="7583487" cy="571431"/>
          </a:xfrm>
        </p:spPr>
        <p:txBody>
          <a:bodyPr/>
          <a:lstStyle/>
          <a:p>
            <a:r>
              <a:rPr lang="en-US" sz="3200" b="1" dirty="0" smtClean="0"/>
              <a:t>Model year effects: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year.effects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3" y="1823252"/>
            <a:ext cx="3486661" cy="3142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0366" y="1228272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139" y="1228272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8379" y="5364665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Red line means no scale difference from 2020.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Year</a:t>
            </a:r>
            <a:r>
              <a:rPr lang="en-US" dirty="0">
                <a:solidFill>
                  <a:srgbClr val="FFFFFF"/>
                </a:solidFill>
              </a:rPr>
              <a:t>-to-year 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Overall trend subject to bias,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09" y="381001"/>
            <a:ext cx="7583487" cy="531746"/>
          </a:xfrm>
        </p:spPr>
        <p:txBody>
          <a:bodyPr/>
          <a:lstStyle/>
          <a:p>
            <a:r>
              <a:rPr lang="en-US" sz="3200" b="1" dirty="0" smtClean="0"/>
              <a:t>Females: Population by maturity</a:t>
            </a:r>
            <a:endParaRPr lang="en-US" sz="3200" b="1" dirty="0"/>
          </a:p>
        </p:txBody>
      </p:sp>
      <p:pic>
        <p:nvPicPr>
          <p:cNvPr id="5" name="Picture 4" descr="Macintosh HD:Users:crustacean:Desktop:gulf-population-modelling:snow crab:female.population.matur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09" y="1233466"/>
            <a:ext cx="6183181" cy="54721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3825" y="1016534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Compare </a:t>
            </a:r>
            <a:r>
              <a:rPr lang="fr-CA" dirty="0" err="1" smtClean="0"/>
              <a:t>with</a:t>
            </a:r>
            <a:r>
              <a:rPr lang="fr-CA" dirty="0" smtClean="0"/>
              <a:t> SAR figure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76250" y="499664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Show instar VIII trend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37931" y="2644604"/>
            <a:ext cx="209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numbers</a:t>
            </a:r>
            <a:r>
              <a:rPr lang="fr-CA" dirty="0" smtClean="0"/>
              <a:t> are </a:t>
            </a:r>
            <a:r>
              <a:rPr lang="fr-CA" dirty="0" err="1" smtClean="0"/>
              <a:t>corrected</a:t>
            </a:r>
            <a:r>
              <a:rPr lang="fr-CA" dirty="0" smtClean="0"/>
              <a:t> for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r>
              <a:rPr lang="fr-CA" dirty="0" smtClean="0"/>
              <a:t> (</a:t>
            </a:r>
            <a:r>
              <a:rPr lang="fr-CA" dirty="0" err="1" smtClean="0"/>
              <a:t>catchability</a:t>
            </a:r>
            <a:r>
              <a:rPr lang="fr-CA" dirty="0" smtClean="0"/>
              <a:t>) and </a:t>
            </a:r>
            <a:r>
              <a:rPr lang="fr-CA" dirty="0" err="1" smtClean="0"/>
              <a:t>trawl</a:t>
            </a:r>
            <a:r>
              <a:rPr lang="fr-CA" dirty="0" smtClean="0"/>
              <a:t> </a:t>
            </a:r>
            <a:r>
              <a:rPr lang="fr-CA" dirty="0" err="1" smtClean="0"/>
              <a:t>selectivity</a:t>
            </a:r>
            <a:endParaRPr lang="fr-CA" dirty="0" smtClean="0"/>
          </a:p>
          <a:p>
            <a:r>
              <a:rPr lang="fr-CA" dirty="0" err="1" smtClean="0"/>
              <a:t>They</a:t>
            </a:r>
            <a:r>
              <a:rPr lang="fr-CA" dirty="0" smtClean="0"/>
              <a:t> are all on the </a:t>
            </a:r>
            <a:r>
              <a:rPr lang="fr-CA" dirty="0" err="1" smtClean="0"/>
              <a:t>same</a:t>
            </a:r>
            <a:r>
              <a:rPr lang="fr-CA" dirty="0" smtClean="0"/>
              <a:t> </a:t>
            </a:r>
            <a:r>
              <a:rPr lang="fr-CA" dirty="0" err="1" smtClean="0"/>
              <a:t>scale</a:t>
            </a:r>
            <a:r>
              <a:rPr lang="fr-CA" dirty="0" smtClean="0"/>
              <a:t>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807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4" y="395860"/>
            <a:ext cx="7583487" cy="553820"/>
          </a:xfrm>
        </p:spPr>
        <p:txBody>
          <a:bodyPr/>
          <a:lstStyle/>
          <a:p>
            <a:r>
              <a:rPr lang="fr-CA" sz="3200" b="1" dirty="0" err="1" smtClean="0"/>
              <a:t>Further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results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64" y="1577077"/>
            <a:ext cx="5032426" cy="539677"/>
          </a:xfrm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Natural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estimates</a:t>
            </a:r>
            <a:r>
              <a:rPr lang="fr-CA" dirty="0" smtClean="0"/>
              <a:t>: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68832"/>
              </p:ext>
            </p:extLst>
          </p:nvPr>
        </p:nvGraphicFramePr>
        <p:xfrm>
          <a:off x="1246493" y="2136446"/>
          <a:ext cx="6984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22"/>
                <a:gridCol w="1362563"/>
                <a:gridCol w="1900180"/>
                <a:gridCol w="2353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Mature recruits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Mature</a:t>
                      </a:r>
                      <a:r>
                        <a:rPr lang="en-US" baseline="0" dirty="0" smtClean="0"/>
                        <a:t> o</a:t>
                      </a:r>
                      <a:r>
                        <a:rPr lang="en-US" dirty="0" smtClean="0"/>
                        <a:t>ld-shelled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00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99" y="1405892"/>
            <a:ext cx="7583487" cy="4006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Errors tend to propagate through time, i.e. overall trends may be unreliable and tend to drift off.</a:t>
            </a:r>
            <a:endParaRPr lang="en-US" sz="2400" dirty="0" smtClean="0"/>
          </a:p>
          <a:p>
            <a:r>
              <a:rPr lang="en-US" sz="2400" dirty="0" smtClean="0"/>
              <a:t>Instars IV</a:t>
            </a:r>
            <a:r>
              <a:rPr lang="en-US" sz="2400" dirty="0" smtClean="0"/>
              <a:t>-VIII </a:t>
            </a:r>
            <a:r>
              <a:rPr lang="en-US" sz="2400" dirty="0" smtClean="0"/>
              <a:t>can </a:t>
            </a:r>
            <a:r>
              <a:rPr lang="en-US" sz="2400" dirty="0" err="1" smtClean="0"/>
              <a:t>moult</a:t>
            </a:r>
            <a:r>
              <a:rPr lang="en-US" sz="2400" dirty="0" smtClean="0"/>
              <a:t> multiple times per year.</a:t>
            </a:r>
          </a:p>
          <a:p>
            <a:r>
              <a:rPr lang="en-US" sz="2400" dirty="0" smtClean="0"/>
              <a:t>Mortality </a:t>
            </a:r>
            <a:r>
              <a:rPr lang="en-US" sz="2400" dirty="0" smtClean="0"/>
              <a:t>treated as constant through </a:t>
            </a:r>
            <a:r>
              <a:rPr lang="en-US" sz="2400" dirty="0" smtClean="0"/>
              <a:t>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Survey size-selectivity suggests that 50mm CW crab caught with the same probability as 100 mm CW crab. 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529" y="483977"/>
            <a:ext cx="7583487" cy="492062"/>
          </a:xfrm>
        </p:spPr>
        <p:txBody>
          <a:bodyPr/>
          <a:lstStyle/>
          <a:p>
            <a:r>
              <a:rPr lang="en-US" sz="3200" b="1" dirty="0" smtClean="0"/>
              <a:t>Model Issues: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pPr marL="0" indent="0"/>
            <a:r>
              <a:rPr lang="en-US" sz="3200" b="1" dirty="0"/>
              <a:t>Long-</a:t>
            </a:r>
            <a:r>
              <a:rPr lang="en-US" sz="3200" b="1" dirty="0" smtClean="0"/>
              <a:t>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93056"/>
            <a:ext cx="8249199" cy="46410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Standardize </a:t>
            </a:r>
            <a:r>
              <a:rPr lang="en-US" sz="2800" dirty="0" smtClean="0"/>
              <a:t>abundance or biomass indices (retroactive).</a:t>
            </a:r>
          </a:p>
          <a:p>
            <a:r>
              <a:rPr lang="en-US" sz="2800" dirty="0" smtClean="0"/>
              <a:t>Estimate temporal </a:t>
            </a:r>
            <a:r>
              <a:rPr lang="en-US" sz="2800" dirty="0" smtClean="0"/>
              <a:t>variation in g</a:t>
            </a:r>
            <a:r>
              <a:rPr lang="en-US" sz="2800" dirty="0" smtClean="0"/>
              <a:t>rowth.</a:t>
            </a:r>
          </a:p>
          <a:p>
            <a:r>
              <a:rPr lang="en-US" sz="2800" dirty="0" smtClean="0"/>
              <a:t>Explore link between temporal dynamics and environmental </a:t>
            </a:r>
            <a:r>
              <a:rPr lang="en-US" sz="2800" dirty="0" smtClean="0"/>
              <a:t>changes.</a:t>
            </a:r>
          </a:p>
          <a:p>
            <a:r>
              <a:rPr lang="en-US" sz="2800" dirty="0" smtClean="0"/>
              <a:t>Build spatially-referenced model: examine how model varies at a local scale.</a:t>
            </a:r>
          </a:p>
        </p:txBody>
      </p:sp>
    </p:spTree>
    <p:extLst>
      <p:ext uri="{BB962C8B-B14F-4D97-AF65-F5344CB8AC3E}">
        <p14:creationId xmlns:p14="http://schemas.microsoft.com/office/powerpoint/2010/main" val="323918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80121"/>
          </a:xfrm>
        </p:spPr>
        <p:txBody>
          <a:bodyPr/>
          <a:lstStyle/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45" y="381000"/>
            <a:ext cx="6830439" cy="492062"/>
          </a:xfrm>
        </p:spPr>
        <p:txBody>
          <a:bodyPr/>
          <a:lstStyle/>
          <a:p>
            <a:r>
              <a:rPr lang="en-US" sz="3200" b="1" dirty="0" smtClean="0"/>
              <a:t>Approach: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45" y="1644621"/>
            <a:ext cx="7583487" cy="4763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all these processes changing through time </a:t>
            </a:r>
            <a:r>
              <a:rPr lang="mr-IN" dirty="0" smtClean="0"/>
              <a:t>…</a:t>
            </a:r>
            <a:r>
              <a:rPr lang="en-CA" dirty="0" smtClean="0"/>
              <a:t> so how do we resolve them? i.e. how do we tease each of them out so that we can draw informative inferences?</a:t>
            </a:r>
          </a:p>
          <a:p>
            <a:r>
              <a:rPr lang="en-CA" dirty="0" smtClean="0"/>
              <a:t>The approach is to be as informative about the different processes as possible, but not so much that we are forced to make unreasonable assumptions. </a:t>
            </a:r>
          </a:p>
          <a:p>
            <a:pPr lvl="1"/>
            <a:r>
              <a:rPr lang="en-CA" dirty="0" smtClean="0"/>
              <a:t>Informative: </a:t>
            </a:r>
          </a:p>
          <a:p>
            <a:pPr lvl="2"/>
            <a:r>
              <a:rPr lang="en-CA" dirty="0" smtClean="0"/>
              <a:t>structural information i.e. how the model is put together, </a:t>
            </a:r>
          </a:p>
          <a:p>
            <a:pPr lvl="2"/>
            <a:r>
              <a:rPr lang="en-CA" dirty="0" smtClean="0"/>
              <a:t>Informative parameters: prior constraints (fixed, distributions, ranges).</a:t>
            </a:r>
          </a:p>
          <a:p>
            <a:r>
              <a:rPr lang="en-CA" dirty="0" smtClean="0"/>
              <a:t>Hopefully most of these processes are predictable, i.e. sufficiently stable that they can be used as a baseline for processes that we are interested in, e.g. </a:t>
            </a:r>
            <a:r>
              <a:rPr lang="en-CA" dirty="0" err="1" smtClean="0"/>
              <a:t>catchability</a:t>
            </a:r>
            <a:r>
              <a:rPr lang="en-CA" dirty="0" smtClean="0"/>
              <a:t> and mortality.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745" y="1062959"/>
            <a:ext cx="256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U</a:t>
            </a:r>
            <a:r>
              <a:rPr lang="en-US" sz="2400" b="1" dirty="0" smtClean="0">
                <a:solidFill>
                  <a:srgbClr val="FFFFFF"/>
                </a:solidFill>
              </a:rPr>
              <a:t>nderlying idea: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3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8" y="381000"/>
            <a:ext cx="7583487" cy="550333"/>
          </a:xfrm>
        </p:spPr>
        <p:txBody>
          <a:bodyPr/>
          <a:lstStyle/>
          <a:p>
            <a:r>
              <a:rPr lang="en-US" sz="3200" b="1" dirty="0" smtClean="0"/>
              <a:t>Perspective: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48" y="1461912"/>
            <a:ext cx="8129352" cy="4208930"/>
          </a:xfrm>
        </p:spPr>
        <p:txBody>
          <a:bodyPr/>
          <a:lstStyle/>
          <a:p>
            <a:r>
              <a:rPr lang="en-US" dirty="0"/>
              <a:t>Models are developed, different versions are examined and tested using diagnostics. They are not </a:t>
            </a:r>
            <a:r>
              <a:rPr lang="en-US" i="1" dirty="0"/>
              <a:t>true</a:t>
            </a:r>
            <a:r>
              <a:rPr lang="en-US" dirty="0"/>
              <a:t>, but they can be </a:t>
            </a:r>
            <a:r>
              <a:rPr lang="en-US" i="1" dirty="0"/>
              <a:t>useful</a:t>
            </a:r>
            <a:r>
              <a:rPr lang="en-US" dirty="0"/>
              <a:t>. Knowing the limits of their reliability is key. A model should be used insofar that it is useful and objective for the purposes it is being used. i.e. different objectives = different models.</a:t>
            </a:r>
          </a:p>
          <a:p>
            <a:r>
              <a:rPr lang="en-US" dirty="0"/>
              <a:t>When key processes are well modeled, they can allow for a contextualized assessment of quantities of interest (idea of signal and noise).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8" y="494947"/>
            <a:ext cx="7583487" cy="493889"/>
          </a:xfrm>
        </p:spPr>
        <p:txBody>
          <a:bodyPr/>
          <a:lstStyle/>
          <a:p>
            <a:r>
              <a:rPr lang="en-US" sz="3200" b="1" dirty="0" smtClean="0"/>
              <a:t>Why Population Models?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78" y="1591028"/>
            <a:ext cx="8308092" cy="4007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Mathematical model applied to the study of how populations change through time.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b="1" dirty="0" smtClean="0"/>
              <a:t>survey</a:t>
            </a:r>
            <a:r>
              <a:rPr lang="en-US" sz="2400" dirty="0" smtClean="0"/>
              <a:t>, </a:t>
            </a:r>
            <a:r>
              <a:rPr lang="en-US" sz="2400" b="1" dirty="0" smtClean="0"/>
              <a:t>biological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fishery</a:t>
            </a:r>
            <a:r>
              <a:rPr lang="en-US" sz="2400" dirty="0"/>
              <a:t> processes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Models are approximations of reality which can be used to explore how different processes work and interact.</a:t>
            </a:r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92062"/>
          </a:xfrm>
        </p:spPr>
        <p:txBody>
          <a:bodyPr/>
          <a:lstStyle/>
          <a:p>
            <a:r>
              <a:rPr lang="en-US" sz="2800" b="1" dirty="0" smtClean="0"/>
              <a:t>Specific Model Issues: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121091"/>
            <a:ext cx="7583487" cy="491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Examples of processes that are often confounded:</a:t>
            </a:r>
          </a:p>
          <a:p>
            <a:r>
              <a:rPr lang="en-CA" dirty="0" smtClean="0"/>
              <a:t>Trawl size selectivity and size or instar-based mortality.</a:t>
            </a:r>
          </a:p>
          <a:p>
            <a:r>
              <a:rPr lang="en-CA" dirty="0" smtClean="0"/>
              <a:t>Instar size structure is hard to infer for larger sizes, especially in males.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correlations can flatten some effects or processes into irrelevance.</a:t>
            </a:r>
          </a:p>
          <a:p>
            <a:pPr marL="0" indent="0">
              <a:buNone/>
            </a:pPr>
            <a:r>
              <a:rPr lang="en-US" dirty="0"/>
              <a:t>Models can be so obtuse that it is very difficult to properly evaluate its performance.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48865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Strategy: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61913"/>
            <a:ext cx="7951550" cy="294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Explain changes in annual size-distribution by modeling:</a:t>
            </a:r>
          </a:p>
          <a:p>
            <a:pPr lvl="2"/>
            <a:r>
              <a:rPr lang="en-US" sz="2000" dirty="0" smtClean="0"/>
              <a:t>Population </a:t>
            </a:r>
            <a:r>
              <a:rPr lang="en-US" sz="2000" b="1" dirty="0" smtClean="0"/>
              <a:t>recruitment </a:t>
            </a:r>
          </a:p>
          <a:p>
            <a:pPr lvl="2"/>
            <a:r>
              <a:rPr lang="en-US" sz="2000" b="1" dirty="0" smtClean="0"/>
              <a:t>Growth </a:t>
            </a:r>
            <a:r>
              <a:rPr lang="en-US" sz="2000" dirty="0" smtClean="0"/>
              <a:t>(size increase &amp; </a:t>
            </a:r>
            <a:r>
              <a:rPr lang="en-US" sz="2000" dirty="0" err="1" smtClean="0"/>
              <a:t>moulting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Natural </a:t>
            </a:r>
            <a:r>
              <a:rPr lang="en-US" sz="2000" b="1" dirty="0" smtClean="0"/>
              <a:t>mortality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smtClean="0"/>
              <a:t>selectivity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err="1" smtClean="0"/>
              <a:t>catchability</a:t>
            </a:r>
            <a:endParaRPr lang="en-US" sz="2000" b="1" dirty="0" smtClean="0"/>
          </a:p>
          <a:p>
            <a:pPr lvl="2"/>
            <a:r>
              <a:rPr lang="en-US" sz="2000" dirty="0"/>
              <a:t>Fishery </a:t>
            </a:r>
            <a:r>
              <a:rPr lang="en-US" sz="2000" b="1" dirty="0" smtClean="0"/>
              <a:t>removals </a:t>
            </a:r>
            <a:r>
              <a:rPr lang="en-US" sz="2000" dirty="0" smtClean="0"/>
              <a:t>(fishing mortality)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903" y="4530209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Insert size-</a:t>
            </a:r>
            <a:r>
              <a:rPr lang="fr-CA" dirty="0" err="1" smtClean="0"/>
              <a:t>frequency</a:t>
            </a:r>
            <a:r>
              <a:rPr lang="fr-CA" dirty="0" smtClean="0"/>
              <a:t> figure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09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 smtClean="0"/>
              <a:t>Short-term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15871"/>
            <a:ext cx="8172048" cy="50657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Replace </a:t>
            </a:r>
            <a:r>
              <a:rPr lang="en-US" sz="2600" dirty="0" smtClean="0"/>
              <a:t>prediction model:</a:t>
            </a:r>
          </a:p>
          <a:p>
            <a:pPr lvl="1"/>
            <a:r>
              <a:rPr lang="en-US" dirty="0" smtClean="0"/>
              <a:t>Incorporate skip</a:t>
            </a:r>
            <a:r>
              <a:rPr lang="en-US" dirty="0" smtClean="0"/>
              <a:t>-</a:t>
            </a:r>
            <a:r>
              <a:rPr lang="en-US" dirty="0" err="1" smtClean="0"/>
              <a:t>moulting</a:t>
            </a:r>
            <a:endParaRPr lang="en-US" dirty="0" smtClean="0"/>
          </a:p>
          <a:p>
            <a:pPr lvl="1"/>
            <a:r>
              <a:rPr lang="en-US" dirty="0" smtClean="0"/>
              <a:t>Improve </a:t>
            </a:r>
            <a:r>
              <a:rPr lang="en-US" dirty="0" smtClean="0"/>
              <a:t>characterization of </a:t>
            </a:r>
            <a:r>
              <a:rPr lang="en-US" dirty="0" smtClean="0"/>
              <a:t>fishery recruitment</a:t>
            </a:r>
            <a:endParaRPr lang="en-US" dirty="0" smtClean="0"/>
          </a:p>
          <a:p>
            <a:pPr lvl="1"/>
            <a:r>
              <a:rPr lang="en-US" dirty="0" smtClean="0"/>
              <a:t>Reduce reliance on shell condition identification</a:t>
            </a:r>
          </a:p>
          <a:p>
            <a:pPr lvl="1"/>
            <a:r>
              <a:rPr lang="en-US" dirty="0" smtClean="0"/>
              <a:t>Account for survey </a:t>
            </a:r>
            <a:r>
              <a:rPr lang="en-US" dirty="0" err="1"/>
              <a:t>c</a:t>
            </a:r>
            <a:r>
              <a:rPr lang="en-US" dirty="0" err="1" smtClean="0"/>
              <a:t>atchability</a:t>
            </a:r>
            <a:endParaRPr lang="en-US" dirty="0" smtClean="0"/>
          </a:p>
          <a:p>
            <a:pPr marL="739775" lvl="1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Refine mortality estimates:</a:t>
            </a:r>
          </a:p>
          <a:p>
            <a:pPr lvl="1"/>
            <a:r>
              <a:rPr lang="en-US" dirty="0"/>
              <a:t>Reduce reliance on shell condition identification</a:t>
            </a:r>
          </a:p>
          <a:p>
            <a:pPr lvl="1"/>
            <a:r>
              <a:rPr lang="en-US" dirty="0"/>
              <a:t>Account for survey </a:t>
            </a:r>
            <a:r>
              <a:rPr lang="en-US" dirty="0" err="1"/>
              <a:t>catchability</a:t>
            </a:r>
            <a:endParaRPr lang="en-US" dirty="0"/>
          </a:p>
          <a:p>
            <a:pPr lvl="1"/>
            <a:r>
              <a:rPr lang="en-US" dirty="0" smtClean="0"/>
              <a:t>Separate commercial crab mortality into </a:t>
            </a:r>
            <a:r>
              <a:rPr lang="en-US" dirty="0" smtClean="0"/>
              <a:t>natural mortality, discard mortality and fishing mortality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Provide insight </a:t>
            </a:r>
            <a:r>
              <a:rPr lang="en-US" sz="2600" dirty="0"/>
              <a:t>on </a:t>
            </a:r>
            <a:r>
              <a:rPr lang="en-US" sz="2600" dirty="0" smtClean="0"/>
              <a:t>changes </a:t>
            </a:r>
            <a:r>
              <a:rPr lang="en-US" sz="2600" dirty="0"/>
              <a:t>in survey </a:t>
            </a:r>
            <a:r>
              <a:rPr lang="en-US" sz="2600" dirty="0" err="1"/>
              <a:t>catchability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Model overview: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437913"/>
            <a:ext cx="8090452" cy="4699322"/>
          </a:xfrm>
        </p:spPr>
        <p:txBody>
          <a:bodyPr/>
          <a:lstStyle/>
          <a:p>
            <a:r>
              <a:rPr lang="en-US" dirty="0" smtClean="0"/>
              <a:t>Size and instar-based.</a:t>
            </a:r>
          </a:p>
          <a:p>
            <a:r>
              <a:rPr lang="en-US" dirty="0" smtClean="0"/>
              <a:t>Instar-based processes:</a:t>
            </a:r>
          </a:p>
          <a:p>
            <a:pPr lvl="1"/>
            <a:r>
              <a:rPr lang="en-US" dirty="0" smtClean="0"/>
              <a:t>Recruitment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err="1" smtClean="0"/>
              <a:t>Moulting</a:t>
            </a:r>
            <a:r>
              <a:rPr lang="en-US" dirty="0" smtClean="0"/>
              <a:t> probabilities (skip-</a:t>
            </a:r>
            <a:r>
              <a:rPr lang="en-US" dirty="0" err="1" smtClean="0"/>
              <a:t>moulting</a:t>
            </a:r>
            <a:r>
              <a:rPr lang="en-US" dirty="0" smtClean="0"/>
              <a:t>, terminal </a:t>
            </a:r>
            <a:r>
              <a:rPr lang="en-US" dirty="0" err="1" smtClean="0"/>
              <a:t>moults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Mortality</a:t>
            </a:r>
          </a:p>
          <a:p>
            <a:r>
              <a:rPr lang="en-US" dirty="0" smtClean="0"/>
              <a:t>Size-based processes:</a:t>
            </a:r>
          </a:p>
          <a:p>
            <a:pPr lvl="1"/>
            <a:r>
              <a:rPr lang="en-US" dirty="0" smtClean="0"/>
              <a:t>Trawl selectivity</a:t>
            </a:r>
          </a:p>
          <a:p>
            <a:pPr lvl="1"/>
            <a:r>
              <a:rPr lang="en-US" dirty="0" smtClean="0"/>
              <a:t>Fishery removals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6264" y="1319673"/>
            <a:ext cx="280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Insert size-instar figure </a:t>
            </a:r>
            <a:r>
              <a:rPr lang="fr-CA" dirty="0" err="1" smtClean="0"/>
              <a:t>with</a:t>
            </a:r>
            <a:r>
              <a:rPr lang="fr-CA" dirty="0" smtClean="0"/>
              <a:t> annotations 2019-2020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30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6781" y="3313471"/>
            <a:ext cx="8047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Abundance increases can be explained by </a:t>
            </a:r>
            <a:r>
              <a:rPr lang="en-US" sz="2400" b="1" dirty="0" smtClean="0">
                <a:solidFill>
                  <a:srgbClr val="FFFFFF"/>
                </a:solidFill>
              </a:rPr>
              <a:t>lower mortality</a:t>
            </a:r>
            <a:r>
              <a:rPr lang="en-US" sz="2400" dirty="0" smtClean="0">
                <a:solidFill>
                  <a:srgbClr val="FFFFFF"/>
                </a:solidFill>
              </a:rPr>
              <a:t> for that year OR </a:t>
            </a:r>
            <a:r>
              <a:rPr lang="en-US" sz="2400" b="1" dirty="0" smtClean="0">
                <a:solidFill>
                  <a:srgbClr val="FFFFFF"/>
                </a:solidFill>
              </a:rPr>
              <a:t>increase in trawl catchability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Decreases </a:t>
            </a:r>
            <a:r>
              <a:rPr lang="en-US" sz="2400" dirty="0">
                <a:solidFill>
                  <a:srgbClr val="FFFFFF"/>
                </a:solidFill>
              </a:rPr>
              <a:t>can be explained by </a:t>
            </a:r>
            <a:r>
              <a:rPr lang="en-US" sz="2400" b="1" dirty="0" smtClean="0">
                <a:solidFill>
                  <a:srgbClr val="FFFFFF"/>
                </a:solidFill>
              </a:rPr>
              <a:t>higher </a:t>
            </a:r>
            <a:r>
              <a:rPr lang="en-US" sz="2400" b="1" dirty="0">
                <a:solidFill>
                  <a:srgbClr val="FFFFFF"/>
                </a:solidFill>
              </a:rPr>
              <a:t>mortality</a:t>
            </a:r>
            <a:r>
              <a:rPr lang="en-US" sz="2400" dirty="0">
                <a:solidFill>
                  <a:srgbClr val="FFFFFF"/>
                </a:solidFill>
              </a:rPr>
              <a:t> for that year OR </a:t>
            </a:r>
            <a:r>
              <a:rPr lang="en-US" sz="2400" b="1" dirty="0" smtClean="0">
                <a:solidFill>
                  <a:srgbClr val="FFFFFF"/>
                </a:solidFill>
              </a:rPr>
              <a:t>decrease </a:t>
            </a:r>
            <a:r>
              <a:rPr lang="en-US" sz="2400" b="1" dirty="0">
                <a:solidFill>
                  <a:srgbClr val="FFFFFF"/>
                </a:solidFill>
              </a:rPr>
              <a:t>in trawl catchability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1423" y="381000"/>
            <a:ext cx="7583487" cy="5515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Cautionary points: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1423" y="1276715"/>
            <a:ext cx="818183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Population models can be informative,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but </a:t>
            </a:r>
            <a:r>
              <a:rPr lang="en-US" sz="2400" dirty="0" smtClean="0">
                <a:solidFill>
                  <a:srgbClr val="FFFFFF"/>
                </a:solidFill>
              </a:rPr>
              <a:t>having a lot of interacting components can lead to complications.</a:t>
            </a:r>
          </a:p>
          <a:p>
            <a:pPr marL="800100" lvl="1" indent="-342900">
              <a:buFont typeface="Arial"/>
              <a:buChar char="•"/>
            </a:pP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1423" y="270779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Better</a:t>
            </a:r>
            <a:r>
              <a:rPr lang="fr-CA" dirty="0" smtClean="0"/>
              <a:t> </a:t>
            </a:r>
            <a:r>
              <a:rPr lang="fr-CA" dirty="0" err="1" smtClean="0"/>
              <a:t>examples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46478" y="5683911"/>
            <a:ext cx="7953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bg1"/>
                </a:solidFill>
              </a:rPr>
              <a:t>The model has a </a:t>
            </a:r>
            <a:r>
              <a:rPr lang="en-US" i="1" dirty="0">
                <a:solidFill>
                  <a:schemeClr val="bg1"/>
                </a:solidFill>
              </a:rPr>
              <a:t>lot of moving and interacting parts … </a:t>
            </a:r>
            <a:r>
              <a:rPr lang="en-US" i="1" dirty="0" smtClean="0">
                <a:solidFill>
                  <a:schemeClr val="bg1"/>
                </a:solidFill>
              </a:rPr>
              <a:t>if one part does not perform realistically, other parts of the model are affected.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smtClean="0"/>
              <a:t>Survey </a:t>
            </a:r>
            <a:r>
              <a:rPr lang="fr-CA" sz="3200" b="1" dirty="0" err="1"/>
              <a:t>t</a:t>
            </a:r>
            <a:r>
              <a:rPr lang="fr-CA" sz="3200" b="1" dirty="0" err="1" smtClean="0"/>
              <a:t>rawl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selectivity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/>
          <a:lstStyle/>
          <a:p>
            <a:r>
              <a:rPr lang="fr-CA" dirty="0" smtClean="0"/>
              <a:t>Size-</a:t>
            </a:r>
            <a:r>
              <a:rPr lang="fr-CA" dirty="0" err="1" smtClean="0"/>
              <a:t>based</a:t>
            </a:r>
            <a:r>
              <a:rPr lang="fr-CA" dirty="0" smtClean="0"/>
              <a:t> </a:t>
            </a:r>
            <a:r>
              <a:rPr lang="fr-CA" dirty="0" err="1" smtClean="0"/>
              <a:t>logistic</a:t>
            </a:r>
            <a:r>
              <a:rPr lang="fr-CA" dirty="0" smtClean="0"/>
              <a:t> </a:t>
            </a:r>
            <a:r>
              <a:rPr lang="fr-CA" dirty="0" err="1" smtClean="0"/>
              <a:t>curve</a:t>
            </a:r>
            <a:endParaRPr lang="fr-CA" dirty="0" smtClean="0"/>
          </a:p>
          <a:p>
            <a:r>
              <a:rPr lang="fr-CA" dirty="0" smtClean="0"/>
              <a:t>The proportion of </a:t>
            </a:r>
            <a:r>
              <a:rPr lang="fr-CA" dirty="0" err="1" smtClean="0"/>
              <a:t>crab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are </a:t>
            </a:r>
            <a:r>
              <a:rPr lang="fr-CA" dirty="0" err="1" smtClean="0"/>
              <a:t>caught</a:t>
            </a:r>
            <a:r>
              <a:rPr lang="fr-CA" dirty="0" smtClean="0"/>
              <a:t>/</a:t>
            </a:r>
            <a:r>
              <a:rPr lang="fr-CA" dirty="0" err="1" smtClean="0"/>
              <a:t>retained</a:t>
            </a:r>
            <a:r>
              <a:rPr lang="fr-CA" dirty="0" smtClean="0"/>
              <a:t> by the </a:t>
            </a:r>
            <a:r>
              <a:rPr lang="fr-CA" dirty="0" err="1" smtClean="0"/>
              <a:t>survey</a:t>
            </a:r>
            <a:r>
              <a:rPr lang="fr-CA" dirty="0" smtClean="0"/>
              <a:t> </a:t>
            </a:r>
            <a:r>
              <a:rPr lang="fr-CA" dirty="0" err="1" smtClean="0"/>
              <a:t>trawl</a:t>
            </a:r>
            <a:endParaRPr lang="fr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938570" y="1264121"/>
            <a:ext cx="4862088" cy="4773609"/>
            <a:chOff x="3500862" y="1727714"/>
            <a:chExt cx="4862088" cy="4773609"/>
          </a:xfrm>
        </p:grpSpPr>
        <p:sp>
          <p:nvSpPr>
            <p:cNvPr id="7" name="Rectangle 6"/>
            <p:cNvSpPr/>
            <p:nvPr/>
          </p:nvSpPr>
          <p:spPr>
            <a:xfrm>
              <a:off x="3500862" y="2082429"/>
              <a:ext cx="4862088" cy="432504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Macintosh HD:Users:crustacean:Desktop:gulf-population-modelling:snow crab:female_trawl_selectivity.pdf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230" y="1727714"/>
              <a:ext cx="4744720" cy="47736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94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smtClean="0"/>
              <a:t>Growth &amp; </a:t>
            </a:r>
            <a:r>
              <a:rPr lang="en-US" sz="3200" b="1" dirty="0" err="1" smtClean="0"/>
              <a:t>Moulting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141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Start year: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1950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Following year: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744950" y="2550184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Skip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7420" y="5493062"/>
            <a:ext cx="727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Immature </a:t>
            </a:r>
            <a:r>
              <a:rPr lang="en-US" dirty="0" err="1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	: </a:t>
            </a:r>
            <a:r>
              <a:rPr lang="en-US" dirty="0">
                <a:solidFill>
                  <a:srgbClr val="FFFFFF"/>
                </a:solidFill>
              </a:rPr>
              <a:t>instars I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dirty="0">
                <a:solidFill>
                  <a:srgbClr val="FFFFFF"/>
                </a:solidFill>
              </a:rPr>
              <a:t>larger.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Skip-</a:t>
            </a:r>
            <a:r>
              <a:rPr lang="en-US" dirty="0" err="1" smtClean="0">
                <a:solidFill>
                  <a:srgbClr val="FFFFFF"/>
                </a:solidFill>
              </a:rPr>
              <a:t>moulting</a:t>
            </a:r>
            <a:r>
              <a:rPr lang="en-US" dirty="0" smtClean="0">
                <a:solidFill>
                  <a:srgbClr val="FFFFFF"/>
                </a:solidFill>
              </a:rPr>
              <a:t>     	: male instars IX-XII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Maturity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: female instars VIII and IX and male instars VIII-XII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9719" y="4383311"/>
            <a:ext cx="1435426" cy="6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No further growth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36458"/>
              </p:ext>
            </p:extLst>
          </p:nvPr>
        </p:nvGraphicFramePr>
        <p:xfrm>
          <a:off x="1659729" y="4952003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Document" r:id="rId3" imgW="5943600" imgH="1257300" progId="Word.Document.12">
                  <p:embed/>
                </p:oleObj>
              </mc:Choice>
              <mc:Fallback>
                <p:oleObj name="Document" r:id="rId3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729" y="4952003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422" y="4537413"/>
            <a:ext cx="263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Population dynamics: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Document" r:id="rId5" imgW="5943600" imgH="584200" progId="Word.Document.12">
                  <p:embed/>
                </p:oleObj>
              </mc:Choice>
              <mc:Fallback>
                <p:oleObj name="Document" r:id="rId5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63628"/>
              </p:ext>
            </p:extLst>
          </p:nvPr>
        </p:nvGraphicFramePr>
        <p:xfrm>
          <a:off x="1479201" y="3487556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Document" r:id="rId9" imgW="5943600" imgH="571500" progId="Word.Document.12">
                  <p:embed/>
                </p:oleObj>
              </mc:Choice>
              <mc:Fallback>
                <p:oleObj name="Document" r:id="rId9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9201" y="3487556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422" y="1162483"/>
            <a:ext cx="180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Instar growth: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422" y="3087446"/>
            <a:ext cx="2165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Trawl selectivity: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Document" r:id="rId3" imgW="5943600" imgH="571500" progId="Word.Document.12">
                  <p:embed/>
                </p:oleObj>
              </mc:Choice>
              <mc:Fallback>
                <p:oleObj name="Document" r:id="rId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12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Fishing selectivity: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Document" r:id="rId5" imgW="5943600" imgH="1282700" progId="Word.Document.12">
                  <p:embed/>
                </p:oleObj>
              </mc:Choice>
              <mc:Fallback>
                <p:oleObj name="Document" r:id="rId5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Survey abundance: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Document" r:id="rId7" imgW="5943600" imgH="304800" progId="Word.Document.12">
                  <p:embed/>
                </p:oleObj>
              </mc:Choice>
              <mc:Fallback>
                <p:oleObj name="Document" r:id="rId7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Likelihood model: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4672</TotalTime>
  <Words>950</Words>
  <Application>Microsoft Macintosh PowerPoint</Application>
  <PresentationFormat>On-screen Show (4:3)</PresentationFormat>
  <Paragraphs>142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Revolution</vt:lpstr>
      <vt:lpstr>Document</vt:lpstr>
      <vt:lpstr>sGSL Snow Crab Population Model  Status Report</vt:lpstr>
      <vt:lpstr>Why Population Models?</vt:lpstr>
      <vt:lpstr>Short-term goals:</vt:lpstr>
      <vt:lpstr>Model overview:</vt:lpstr>
      <vt:lpstr>PowerPoint Presentation</vt:lpstr>
      <vt:lpstr>Survey trawl selectivity:</vt:lpstr>
      <vt:lpstr>Growth &amp; Moulting:</vt:lpstr>
      <vt:lpstr>Model specification:</vt:lpstr>
      <vt:lpstr>Model specification:</vt:lpstr>
      <vt:lpstr>Survey size-frequencies: females</vt:lpstr>
      <vt:lpstr>Survey size-frequencies: males</vt:lpstr>
      <vt:lpstr>Model year effects:</vt:lpstr>
      <vt:lpstr>Females: Population by maturity</vt:lpstr>
      <vt:lpstr>Further results:</vt:lpstr>
      <vt:lpstr>Model Issues:</vt:lpstr>
      <vt:lpstr>Long-term goals:</vt:lpstr>
      <vt:lpstr>Summary:</vt:lpstr>
      <vt:lpstr>Approach:</vt:lpstr>
      <vt:lpstr>Perspective:</vt:lpstr>
      <vt:lpstr>Specific Model Issues:</vt:lpstr>
      <vt:lpstr>Strategy: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Crustacean Crusty</cp:lastModifiedBy>
  <cp:revision>89</cp:revision>
  <dcterms:created xsi:type="dcterms:W3CDTF">2021-01-31T14:20:17Z</dcterms:created>
  <dcterms:modified xsi:type="dcterms:W3CDTF">2021-02-04T15:10:50Z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2021-02-03T16:02:26Z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98868345-a720-4495-bceb-0000e610661d</vt:lpwstr>
  </property>
</Properties>
</file>