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63" r:id="rId4"/>
    <p:sldId id="283" r:id="rId5"/>
    <p:sldId id="284" r:id="rId6"/>
    <p:sldId id="268" r:id="rId7"/>
    <p:sldId id="276" r:id="rId8"/>
    <p:sldId id="282" r:id="rId9"/>
    <p:sldId id="265" r:id="rId10"/>
    <p:sldId id="264" r:id="rId11"/>
    <p:sldId id="266" r:id="rId12"/>
    <p:sldId id="279" r:id="rId13"/>
    <p:sldId id="280" r:id="rId14"/>
    <p:sldId id="258" r:id="rId15"/>
    <p:sldId id="286" r:id="rId16"/>
    <p:sldId id="272" r:id="rId17"/>
    <p:sldId id="278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8" autoAdjust="0"/>
    <p:restoredTop sz="80824" autoAdjust="0"/>
  </p:normalViewPr>
  <p:slideViewPr>
    <p:cSldViewPr snapToGrid="0" snapToObjects="1">
      <p:cViewPr varScale="1">
        <p:scale>
          <a:sx n="111" d="100"/>
          <a:sy n="111" d="100"/>
        </p:scale>
        <p:origin x="-13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image" Target="../media/image13.png"/><Relationship Id="rId2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0833-0B4B-944C-BE1D-41D4458C900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3F408-A0C8-F84C-8A5F-30CCEA86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96C7-E4BF-8147-9110-634F7DFB9847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947A-4681-AE4E-B108-76091BED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is to come up with the best way of predicting the observed survey size-frequency distributions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Females</a:t>
            </a:r>
            <a:r>
              <a:rPr lang="fr-CA" dirty="0" smtClean="0"/>
              <a:t> are </a:t>
            </a:r>
            <a:r>
              <a:rPr lang="fr-CA" dirty="0" err="1" smtClean="0"/>
              <a:t>simpler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No skip-</a:t>
            </a:r>
            <a:r>
              <a:rPr lang="fr-CA" dirty="0" err="1" smtClean="0"/>
              <a:t>moulting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No </a:t>
            </a:r>
            <a:r>
              <a:rPr lang="fr-CA" dirty="0" err="1" smtClean="0"/>
              <a:t>fishing</a:t>
            </a:r>
            <a:r>
              <a:rPr lang="fr-CA" dirty="0" smtClean="0"/>
              <a:t> </a:t>
            </a:r>
            <a:r>
              <a:rPr lang="fr-CA" dirty="0" err="1" smtClean="0"/>
              <a:t>effects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Fewer</a:t>
            </a:r>
            <a:r>
              <a:rPr lang="fr-CA" dirty="0" smtClean="0"/>
              <a:t> instars (</a:t>
            </a:r>
            <a:r>
              <a:rPr lang="fr-CA" dirty="0" err="1" smtClean="0"/>
              <a:t>smaller</a:t>
            </a:r>
            <a:r>
              <a:rPr lang="fr-CA" dirty="0" smtClean="0"/>
              <a:t>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Instars </a:t>
            </a:r>
            <a:r>
              <a:rPr lang="fr-CA" dirty="0" err="1" smtClean="0"/>
              <a:t>well-characterized</a:t>
            </a:r>
            <a:r>
              <a:rPr lang="fr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Recruitment</a:t>
            </a:r>
            <a:r>
              <a:rPr lang="fr-CA" dirty="0" smtClean="0"/>
              <a:t> </a:t>
            </a:r>
            <a:r>
              <a:rPr lang="fr-CA" dirty="0" err="1" smtClean="0"/>
              <a:t>reasonably</a:t>
            </a:r>
            <a:r>
              <a:rPr lang="fr-CA" dirty="0" smtClean="0"/>
              <a:t> </a:t>
            </a:r>
            <a:r>
              <a:rPr lang="fr-CA" dirty="0" err="1" smtClean="0"/>
              <a:t>well-predicted</a:t>
            </a:r>
            <a:endParaRPr lang="fr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1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Relative to 2020.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Treated as global year effects.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is associated with lower levels.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shows increasing </a:t>
            </a:r>
            <a:r>
              <a:rPr lang="en-US" dirty="0" err="1" smtClean="0">
                <a:solidFill>
                  <a:schemeClr val="bg1"/>
                </a:solidFill>
              </a:rPr>
              <a:t>catchability</a:t>
            </a:r>
            <a:r>
              <a:rPr lang="en-US" dirty="0" smtClean="0">
                <a:solidFill>
                  <a:schemeClr val="bg1"/>
                </a:solidFill>
              </a:rPr>
              <a:t> trend.</a:t>
            </a:r>
          </a:p>
          <a:p>
            <a:endParaRPr lang="en-US" dirty="0" smtClean="0"/>
          </a:p>
          <a:p>
            <a:r>
              <a:rPr lang="fr-CA" dirty="0" err="1" smtClean="0"/>
              <a:t>Though</a:t>
            </a:r>
            <a:r>
              <a:rPr lang="fr-CA" dirty="0" smtClean="0"/>
              <a:t> </a:t>
            </a:r>
            <a:r>
              <a:rPr lang="fr-CA" dirty="0" err="1" smtClean="0"/>
              <a:t>decreases</a:t>
            </a:r>
            <a:r>
              <a:rPr lang="fr-CA" dirty="0" smtClean="0"/>
              <a:t> in </a:t>
            </a:r>
            <a:r>
              <a:rPr lang="fr-CA" dirty="0" err="1" smtClean="0"/>
              <a:t>year</a:t>
            </a:r>
            <a:r>
              <a:rPr lang="fr-CA" dirty="0" smtClean="0"/>
              <a:t> </a:t>
            </a:r>
            <a:r>
              <a:rPr lang="fr-CA" dirty="0" err="1" smtClean="0"/>
              <a:t>effect</a:t>
            </a:r>
            <a:r>
              <a:rPr lang="fr-CA" dirty="0" smtClean="0"/>
              <a:t> </a:t>
            </a:r>
            <a:r>
              <a:rPr lang="fr-CA" dirty="0" err="1" smtClean="0"/>
              <a:t>can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explained</a:t>
            </a:r>
            <a:r>
              <a:rPr lang="fr-CA" dirty="0" smtClean="0"/>
              <a:t> by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mortality</a:t>
            </a:r>
            <a:r>
              <a:rPr lang="fr-CA" dirty="0" smtClean="0"/>
              <a:t> for all sizes, </a:t>
            </a:r>
          </a:p>
          <a:p>
            <a:r>
              <a:rPr lang="fr-CA" dirty="0" err="1" smtClean="0"/>
              <a:t>increases</a:t>
            </a:r>
            <a:r>
              <a:rPr lang="fr-CA" dirty="0" smtClean="0"/>
              <a:t> </a:t>
            </a:r>
            <a:r>
              <a:rPr lang="fr-CA" dirty="0" err="1" smtClean="0"/>
              <a:t>such</a:t>
            </a:r>
            <a:r>
              <a:rPr lang="fr-CA" dirty="0" smtClean="0"/>
              <a:t> as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observed</a:t>
            </a:r>
            <a:r>
              <a:rPr lang="fr-CA" dirty="0" smtClean="0"/>
              <a:t> in 2019 </a:t>
            </a:r>
            <a:r>
              <a:rPr lang="fr-CA" dirty="0" err="1" smtClean="0"/>
              <a:t>strongly</a:t>
            </a:r>
            <a:r>
              <a:rPr lang="fr-CA" dirty="0" smtClean="0"/>
              <a:t> signal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catchability</a:t>
            </a:r>
            <a:r>
              <a:rPr lang="fr-CA" dirty="0" smtClean="0"/>
              <a:t>.</a:t>
            </a:r>
            <a:endParaRPr lang="en-CA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Marco Michel (2006-2012) and Avalon Voyager II (2019-2020) </a:t>
            </a:r>
            <a:r>
              <a:rPr lang="en-US" i="1" dirty="0" smtClean="0">
                <a:solidFill>
                  <a:schemeClr val="bg1"/>
                </a:solidFill>
              </a:rPr>
              <a:t>seem</a:t>
            </a:r>
            <a:r>
              <a:rPr lang="en-US" dirty="0" smtClean="0">
                <a:solidFill>
                  <a:schemeClr val="bg1"/>
                </a:solidFill>
              </a:rPr>
              <a:t> to have comparable levels, but changes across a wide time interval are probably unreliable.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very similar, and they are supposed to,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differences</a:t>
            </a:r>
            <a:r>
              <a:rPr lang="en-US" baseline="0" dirty="0" smtClean="0"/>
              <a:t> reflect the different year effects from each sex.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3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4.png"/><Relationship Id="rId7" Type="http://schemas.openxmlformats.org/officeDocument/2006/relationships/package" Target="../embeddings/Microsoft_Word_Document3.docx"/><Relationship Id="rId8" Type="http://schemas.openxmlformats.org/officeDocument/2006/relationships/image" Target="../media/image15.png"/><Relationship Id="rId9" Type="http://schemas.openxmlformats.org/officeDocument/2006/relationships/package" Target="../embeddings/Microsoft_Word_Document4.docx"/><Relationship Id="rId1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6.png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17.png"/><Relationship Id="rId7" Type="http://schemas.openxmlformats.org/officeDocument/2006/relationships/package" Target="../embeddings/Microsoft_Word_Document7.docx"/><Relationship Id="rId8" Type="http://schemas.openxmlformats.org/officeDocument/2006/relationships/image" Target="../media/image1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4627"/>
            <a:ext cx="7772400" cy="1190538"/>
          </a:xfrm>
        </p:spPr>
        <p:txBody>
          <a:bodyPr>
            <a:normAutofit/>
          </a:bodyPr>
          <a:lstStyle/>
          <a:p>
            <a:r>
              <a:rPr lang="en-CA" sz="3600" b="1" dirty="0" err="1" smtClean="0"/>
              <a:t>sGSL</a:t>
            </a:r>
            <a:r>
              <a:rPr lang="en-CA" sz="3600" b="1" dirty="0" smtClean="0"/>
              <a:t> Snow Crab Population Model </a:t>
            </a:r>
            <a:br>
              <a:rPr lang="en-CA" sz="3600" b="1" dirty="0" smtClean="0"/>
            </a:br>
            <a:r>
              <a:rPr lang="en-CA" sz="3600" b="1" dirty="0" smtClean="0"/>
              <a:t>Status Report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686" y="3618330"/>
            <a:ext cx="3089402" cy="449346"/>
          </a:xfrm>
        </p:spPr>
        <p:txBody>
          <a:bodyPr>
            <a:noAutofit/>
          </a:bodyPr>
          <a:lstStyle/>
          <a:p>
            <a:r>
              <a:rPr lang="en-US" sz="2400" dirty="0" smtClean="0"/>
              <a:t>by </a:t>
            </a:r>
            <a:r>
              <a:rPr lang="en-US" sz="2400" dirty="0" err="1" smtClean="0"/>
              <a:t>Tobie</a:t>
            </a:r>
            <a:r>
              <a:rPr lang="en-US" sz="2400" dirty="0" smtClean="0"/>
              <a:t> </a:t>
            </a:r>
            <a:r>
              <a:rPr lang="en-US" sz="2400" dirty="0" err="1" smtClean="0"/>
              <a:t>Surette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2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36458"/>
              </p:ext>
            </p:extLst>
          </p:nvPr>
        </p:nvGraphicFramePr>
        <p:xfrm>
          <a:off x="1659729" y="4952003"/>
          <a:ext cx="5943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Document" r:id="rId3" imgW="5943600" imgH="1257300" progId="Word.Document.12">
                  <p:embed/>
                </p:oleObj>
              </mc:Choice>
              <mc:Fallback>
                <p:oleObj name="Document" r:id="rId3" imgW="59436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729" y="4952003"/>
                        <a:ext cx="5943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1422" y="4537413"/>
            <a:ext cx="263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Population dynamics:</a:t>
            </a: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950031"/>
              </p:ext>
            </p:extLst>
          </p:nvPr>
        </p:nvGraphicFramePr>
        <p:xfrm>
          <a:off x="1530748" y="1623350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Document" r:id="rId5" imgW="5943600" imgH="584200" progId="Word.Document.12">
                  <p:embed/>
                </p:oleObj>
              </mc:Choice>
              <mc:Fallback>
                <p:oleObj name="Document" r:id="rId5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748" y="1623350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80911"/>
              </p:ext>
            </p:extLst>
          </p:nvPr>
        </p:nvGraphicFramePr>
        <p:xfrm>
          <a:off x="1530748" y="2224821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Document" r:id="rId7" imgW="5943600" imgH="584200" progId="Word.Document.12">
                  <p:embed/>
                </p:oleObj>
              </mc:Choice>
              <mc:Fallback>
                <p:oleObj name="Document" r:id="rId7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0748" y="2224821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63628"/>
              </p:ext>
            </p:extLst>
          </p:nvPr>
        </p:nvGraphicFramePr>
        <p:xfrm>
          <a:off x="1479201" y="3487556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Document" r:id="rId9" imgW="5943600" imgH="571500" progId="Word.Document.12">
                  <p:embed/>
                </p:oleObj>
              </mc:Choice>
              <mc:Fallback>
                <p:oleObj name="Document" r:id="rId9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9201" y="3487556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1422" y="1162483"/>
            <a:ext cx="1806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Instar growth: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422" y="3087446"/>
            <a:ext cx="2165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Trawl selectivity: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78728"/>
              </p:ext>
            </p:extLst>
          </p:nvPr>
        </p:nvGraphicFramePr>
        <p:xfrm>
          <a:off x="1034668" y="1623350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Document" r:id="rId3" imgW="5943600" imgH="571500" progId="Word.Document.12">
                  <p:embed/>
                </p:oleObj>
              </mc:Choice>
              <mc:Fallback>
                <p:oleObj name="Document" r:id="rId3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668" y="1623350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8667" y="1160491"/>
            <a:ext cx="212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Fishing selectivity: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73177"/>
              </p:ext>
            </p:extLst>
          </p:nvPr>
        </p:nvGraphicFramePr>
        <p:xfrm>
          <a:off x="1321542" y="3160993"/>
          <a:ext cx="5943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Document" r:id="rId5" imgW="5943600" imgH="1282700" progId="Word.Document.12">
                  <p:embed/>
                </p:oleObj>
              </mc:Choice>
              <mc:Fallback>
                <p:oleObj name="Document" r:id="rId5" imgW="5943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1542" y="3160993"/>
                        <a:ext cx="5943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438" y="2712155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Survey abundance: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38475"/>
              </p:ext>
            </p:extLst>
          </p:nvPr>
        </p:nvGraphicFramePr>
        <p:xfrm>
          <a:off x="932073" y="5406620"/>
          <a:ext cx="594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Document" r:id="rId7" imgW="5943600" imgH="304800" progId="Word.Document.12">
                  <p:embed/>
                </p:oleObj>
              </mc:Choice>
              <mc:Fallback>
                <p:oleObj name="Document" r:id="rId7" imgW="59436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2073" y="5406620"/>
                        <a:ext cx="594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7" y="4925126"/>
            <a:ext cx="2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Likelihood model: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4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24" y="323573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Survey size</a:t>
            </a:r>
            <a:r>
              <a:rPr lang="en-US" sz="3200" b="1" dirty="0" smtClean="0"/>
              <a:t>-</a:t>
            </a:r>
            <a:r>
              <a:rPr lang="en-US" sz="3200" b="1" dirty="0" smtClean="0"/>
              <a:t>frequencies: females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size.frequency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85" y="961636"/>
            <a:ext cx="5924241" cy="49030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976977" y="5864643"/>
            <a:ext cx="7206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FFFFFF"/>
                </a:solidFill>
              </a:rPr>
              <a:t>Estimated survey size-structured abundance for immature and adolescent (red lines) and new mature recruits (green lines) and total mature female snow crab (blue lines). Observed size-frequencies are shown as jagged lines following the same colour scheme.</a:t>
            </a:r>
            <a:r>
              <a:rPr lang="en-CA" sz="1400" dirty="0">
                <a:solidFill>
                  <a:srgbClr val="FFFFFF"/>
                </a:solidFill>
              </a:rPr>
              <a:t> 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1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24" y="343239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Survey size</a:t>
            </a:r>
            <a:r>
              <a:rPr lang="en-US" sz="3200" b="1" dirty="0" smtClean="0"/>
              <a:t>-</a:t>
            </a:r>
            <a:r>
              <a:rPr lang="en-US" sz="3200" b="1" dirty="0" smtClean="0"/>
              <a:t>frequencies: males</a:t>
            </a:r>
            <a:endParaRPr lang="en-US" sz="32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466085" y="880188"/>
            <a:ext cx="6176319" cy="4984456"/>
            <a:chOff x="1866512" y="880187"/>
            <a:chExt cx="5569960" cy="5630265"/>
          </a:xfrm>
        </p:grpSpPr>
        <p:sp>
          <p:nvSpPr>
            <p:cNvPr id="6" name="Rectangle 5"/>
            <p:cNvSpPr/>
            <p:nvPr/>
          </p:nvSpPr>
          <p:spPr>
            <a:xfrm>
              <a:off x="2036449" y="880187"/>
              <a:ext cx="5274175" cy="563026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Macintosh HD:Users:crustacean:Desktop:gulf-population-modelling:snow crab:male_length-frequencies 2006-2020.pdf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512" y="880187"/>
              <a:ext cx="5569960" cy="5550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ctangle 7"/>
          <p:cNvSpPr/>
          <p:nvPr/>
        </p:nvSpPr>
        <p:spPr>
          <a:xfrm>
            <a:off x="935729" y="5864644"/>
            <a:ext cx="7206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FFFFFF"/>
                </a:solidFill>
              </a:rPr>
              <a:t>Estimated survey size-structured abundance for immature and adolescent (red lines) and new mature recruits (green lines) and total mature </a:t>
            </a:r>
            <a:r>
              <a:rPr lang="en-CA" sz="1400" dirty="0" smtClean="0">
                <a:solidFill>
                  <a:srgbClr val="FFFFFF"/>
                </a:solidFill>
              </a:rPr>
              <a:t>male </a:t>
            </a:r>
            <a:r>
              <a:rPr lang="en-CA" sz="1400" dirty="0">
                <a:solidFill>
                  <a:srgbClr val="FFFFFF"/>
                </a:solidFill>
              </a:rPr>
              <a:t>snow crab (blue lines). Observed size-frequencies are shown as jagged lines following the same colour scheme.</a:t>
            </a:r>
            <a:r>
              <a:rPr lang="en-CA" sz="1400" dirty="0">
                <a:solidFill>
                  <a:srgbClr val="FFFFFF"/>
                </a:solidFill>
              </a:rPr>
              <a:t> 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81" y="395194"/>
            <a:ext cx="7583487" cy="571431"/>
          </a:xfrm>
        </p:spPr>
        <p:txBody>
          <a:bodyPr/>
          <a:lstStyle/>
          <a:p>
            <a:r>
              <a:rPr lang="en-US" sz="3200" b="1" dirty="0" smtClean="0"/>
              <a:t>Model year effects: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year.effects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63" y="1823252"/>
            <a:ext cx="3658272" cy="31425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03332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4139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9875" y="516696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Red line means no scale difference from 2020.</a:t>
            </a:r>
          </a:p>
        </p:txBody>
      </p:sp>
      <p:pic>
        <p:nvPicPr>
          <p:cNvPr id="9" name="Picture 8" descr="Macintosh HD:Users:crustacean:Desktop:gulf-population-modelling:snow crab:male year effect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86" y="1823252"/>
            <a:ext cx="3853851" cy="3142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37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7289" y="1700581"/>
            <a:ext cx="8681837" cy="35741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26" y="381000"/>
            <a:ext cx="7583487" cy="603005"/>
          </a:xfrm>
        </p:spPr>
        <p:txBody>
          <a:bodyPr/>
          <a:lstStyle/>
          <a:p>
            <a:r>
              <a:rPr lang="en-US" sz="3200" dirty="0" smtClean="0"/>
              <a:t>Recruitment:</a:t>
            </a:r>
            <a:endParaRPr lang="en-US" sz="3200" dirty="0"/>
          </a:p>
        </p:txBody>
      </p:sp>
      <p:pic>
        <p:nvPicPr>
          <p:cNvPr id="4" name="Picture 3" descr="Macintosh HD:Users:crustacean:Desktop:gulf-population-modelling:snow crab:male_recruitment_2006-2020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94" y="1387171"/>
            <a:ext cx="4494532" cy="388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crustacean:Desktop:gulf-population-modelling:snow crab:female.recruitment.2006-2020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9" y="1387171"/>
            <a:ext cx="4416120" cy="38875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703332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4139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99" y="1405892"/>
            <a:ext cx="7583487" cy="4006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Errors tend to propagate through time, i.e. overall trends may be unreliable, i.e. they may drift off.</a:t>
            </a:r>
            <a:endParaRPr lang="en-US" sz="2400" dirty="0" smtClean="0"/>
          </a:p>
          <a:p>
            <a:r>
              <a:rPr lang="en-US" sz="2400" dirty="0" smtClean="0"/>
              <a:t>Instars IV</a:t>
            </a:r>
            <a:r>
              <a:rPr lang="en-US" sz="2400" dirty="0" smtClean="0"/>
              <a:t>-VIII </a:t>
            </a:r>
            <a:r>
              <a:rPr lang="en-US" sz="2400" dirty="0" smtClean="0"/>
              <a:t>can </a:t>
            </a:r>
            <a:r>
              <a:rPr lang="en-US" sz="2400" dirty="0" err="1" smtClean="0"/>
              <a:t>moult</a:t>
            </a:r>
            <a:r>
              <a:rPr lang="en-US" sz="2400" dirty="0" smtClean="0"/>
              <a:t> multiple times per year.</a:t>
            </a:r>
          </a:p>
          <a:p>
            <a:r>
              <a:rPr lang="en-US" sz="2400" dirty="0" smtClean="0"/>
              <a:t>Mortality </a:t>
            </a:r>
            <a:r>
              <a:rPr lang="en-US" sz="2400" dirty="0" smtClean="0"/>
              <a:t>treated as constant through </a:t>
            </a:r>
            <a:r>
              <a:rPr lang="en-US" sz="2400" dirty="0" smtClean="0"/>
              <a:t>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Survey size-selectivity suggests that 50mm CW crab caught with the same probability as 100 mm CW crab. 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0529" y="483977"/>
            <a:ext cx="7583487" cy="492062"/>
          </a:xfrm>
        </p:spPr>
        <p:txBody>
          <a:bodyPr/>
          <a:lstStyle/>
          <a:p>
            <a:r>
              <a:rPr lang="en-US" sz="3200" b="1" dirty="0" smtClean="0"/>
              <a:t>Model Issues: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77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90922"/>
            <a:ext cx="7921786" cy="541668"/>
          </a:xfrm>
        </p:spPr>
        <p:txBody>
          <a:bodyPr/>
          <a:lstStyle/>
          <a:p>
            <a:pPr marL="0" indent="0"/>
            <a:r>
              <a:rPr lang="en-US" sz="3200" b="1" dirty="0"/>
              <a:t>Long-</a:t>
            </a:r>
            <a:r>
              <a:rPr lang="en-US" sz="3200" b="1" dirty="0" smtClean="0"/>
              <a:t>term goals: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704965"/>
            <a:ext cx="8249199" cy="35926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Standardize </a:t>
            </a:r>
            <a:r>
              <a:rPr lang="en-US" sz="2400" dirty="0" smtClean="0"/>
              <a:t>abundance or biomass indices (retroactive).</a:t>
            </a:r>
          </a:p>
          <a:p>
            <a:r>
              <a:rPr lang="en-US" sz="2400" dirty="0" smtClean="0"/>
              <a:t>Estimate temporal </a:t>
            </a:r>
            <a:r>
              <a:rPr lang="en-US" sz="2400" dirty="0" smtClean="0"/>
              <a:t>variation in g</a:t>
            </a:r>
            <a:r>
              <a:rPr lang="en-US" sz="2400" dirty="0" smtClean="0"/>
              <a:t>rowth.</a:t>
            </a:r>
          </a:p>
          <a:p>
            <a:r>
              <a:rPr lang="en-US" sz="2400" dirty="0" smtClean="0"/>
              <a:t>Explore link between changes in population processes and environmental </a:t>
            </a:r>
            <a:r>
              <a:rPr lang="en-US" sz="2400" dirty="0" smtClean="0"/>
              <a:t>changes.</a:t>
            </a:r>
          </a:p>
          <a:p>
            <a:r>
              <a:rPr lang="en-US" sz="2400" dirty="0" smtClean="0"/>
              <a:t>Build spatially-referenced model: examine how model varies at a local scale.</a:t>
            </a:r>
          </a:p>
        </p:txBody>
      </p:sp>
    </p:spTree>
    <p:extLst>
      <p:ext uri="{BB962C8B-B14F-4D97-AF65-F5344CB8AC3E}">
        <p14:creationId xmlns:p14="http://schemas.microsoft.com/office/powerpoint/2010/main" val="323918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08" y="381000"/>
            <a:ext cx="7583487" cy="580121"/>
          </a:xfrm>
        </p:spPr>
        <p:txBody>
          <a:bodyPr/>
          <a:lstStyle/>
          <a:p>
            <a:r>
              <a:rPr lang="en-US" sz="3200" dirty="0" smtClean="0"/>
              <a:t>Summary: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208" y="1400686"/>
            <a:ext cx="8041336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Survey size-frequencies are well described by models.</a:t>
            </a:r>
          </a:p>
          <a:p>
            <a:r>
              <a:rPr lang="en-US" dirty="0" smtClean="0"/>
              <a:t>Year effects reflect observations from observed size-frequencies. </a:t>
            </a:r>
          </a:p>
          <a:p>
            <a:r>
              <a:rPr lang="en-US" dirty="0" smtClean="0"/>
              <a:t>Error propagation seems to be present </a:t>
            </a:r>
            <a:r>
              <a:rPr lang="mr-IN" dirty="0" smtClean="0"/>
              <a:t>–</a:t>
            </a:r>
            <a:r>
              <a:rPr lang="en-US" dirty="0" smtClean="0"/>
              <a:t> direct comparison of year effects between widely separated years should be done with caution.</a:t>
            </a:r>
            <a:endParaRPr lang="en-US" dirty="0" smtClean="0"/>
          </a:p>
          <a:p>
            <a:r>
              <a:rPr lang="en-US" dirty="0" smtClean="0"/>
              <a:t>Modeling approach provides a good framework for incorporating the various processes and issues surrounding the </a:t>
            </a:r>
            <a:r>
              <a:rPr lang="en-US" dirty="0" err="1" smtClean="0"/>
              <a:t>sGSL</a:t>
            </a:r>
            <a:r>
              <a:rPr lang="en-US" dirty="0" smtClean="0"/>
              <a:t> snow crab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52" y="414853"/>
            <a:ext cx="7583487" cy="493889"/>
          </a:xfrm>
        </p:spPr>
        <p:txBody>
          <a:bodyPr/>
          <a:lstStyle/>
          <a:p>
            <a:r>
              <a:rPr lang="en-US" sz="3200" b="1" dirty="0" smtClean="0"/>
              <a:t>Why Population Models?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52" y="1591028"/>
            <a:ext cx="8308092" cy="40075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Mathematical model applied to the study of how populations change through time.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Combines </a:t>
            </a:r>
            <a:r>
              <a:rPr lang="en-US" sz="2400" b="1" dirty="0" smtClean="0"/>
              <a:t>survey</a:t>
            </a:r>
            <a:r>
              <a:rPr lang="en-US" sz="2400" dirty="0" smtClean="0"/>
              <a:t>, </a:t>
            </a:r>
            <a:r>
              <a:rPr lang="en-US" sz="2400" b="1" dirty="0" smtClean="0"/>
              <a:t>biological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fishery</a:t>
            </a:r>
            <a:r>
              <a:rPr lang="en-US" sz="2400" dirty="0"/>
              <a:t> processes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Models are approximations of reality which can be used to explore how different processes work and interact.</a:t>
            </a:r>
          </a:p>
        </p:txBody>
      </p:sp>
    </p:spTree>
    <p:extLst>
      <p:ext uri="{BB962C8B-B14F-4D97-AF65-F5344CB8AC3E}">
        <p14:creationId xmlns:p14="http://schemas.microsoft.com/office/powerpoint/2010/main" val="25024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71080"/>
            <a:ext cx="7921786" cy="541668"/>
          </a:xfrm>
        </p:spPr>
        <p:txBody>
          <a:bodyPr/>
          <a:lstStyle/>
          <a:p>
            <a:r>
              <a:rPr lang="en-US" sz="3200" b="1" dirty="0" smtClean="0"/>
              <a:t>Short-term goals: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215871"/>
            <a:ext cx="8172048" cy="50657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Replace </a:t>
            </a:r>
            <a:r>
              <a:rPr lang="en-US" sz="2600" b="1" dirty="0" smtClean="0"/>
              <a:t>prediction</a:t>
            </a:r>
            <a:r>
              <a:rPr lang="en-US" sz="2600" dirty="0" smtClean="0"/>
              <a:t> model:</a:t>
            </a:r>
          </a:p>
          <a:p>
            <a:pPr lvl="1"/>
            <a:r>
              <a:rPr lang="en-US" dirty="0" smtClean="0"/>
              <a:t>Incorporate skip</a:t>
            </a:r>
            <a:r>
              <a:rPr lang="en-US" dirty="0" smtClean="0"/>
              <a:t>-</a:t>
            </a:r>
            <a:r>
              <a:rPr lang="en-US" dirty="0" err="1" smtClean="0"/>
              <a:t>moulting</a:t>
            </a:r>
            <a:endParaRPr lang="en-US" dirty="0" smtClean="0"/>
          </a:p>
          <a:p>
            <a:pPr lvl="1"/>
            <a:r>
              <a:rPr lang="en-US" dirty="0" smtClean="0"/>
              <a:t>Improve </a:t>
            </a:r>
            <a:r>
              <a:rPr lang="en-US" dirty="0" smtClean="0"/>
              <a:t>characterization of </a:t>
            </a:r>
            <a:r>
              <a:rPr lang="en-US" dirty="0" smtClean="0"/>
              <a:t>fishery recruitment</a:t>
            </a:r>
            <a:endParaRPr lang="en-US" dirty="0" smtClean="0"/>
          </a:p>
          <a:p>
            <a:pPr lvl="1"/>
            <a:r>
              <a:rPr lang="en-US" dirty="0" smtClean="0"/>
              <a:t>Reduce reliance on shell condition identification</a:t>
            </a:r>
          </a:p>
          <a:p>
            <a:pPr lvl="1"/>
            <a:r>
              <a:rPr lang="en-US" dirty="0" smtClean="0"/>
              <a:t>Account for survey </a:t>
            </a:r>
            <a:r>
              <a:rPr lang="en-US" dirty="0" err="1"/>
              <a:t>c</a:t>
            </a:r>
            <a:r>
              <a:rPr lang="en-US" dirty="0" err="1" smtClean="0"/>
              <a:t>atchability</a:t>
            </a:r>
            <a:endParaRPr lang="en-US" dirty="0" smtClean="0"/>
          </a:p>
          <a:p>
            <a:pPr marL="739775" lvl="1" indent="-45720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Refine </a:t>
            </a:r>
            <a:r>
              <a:rPr lang="en-US" sz="2600" b="1" dirty="0" smtClean="0"/>
              <a:t>mortality</a:t>
            </a:r>
            <a:r>
              <a:rPr lang="en-US" sz="2600" dirty="0" smtClean="0"/>
              <a:t> estimates:</a:t>
            </a:r>
          </a:p>
          <a:p>
            <a:pPr lvl="1"/>
            <a:r>
              <a:rPr lang="en-US" dirty="0"/>
              <a:t>Reduce reliance on shell condition identification</a:t>
            </a:r>
          </a:p>
          <a:p>
            <a:pPr lvl="1"/>
            <a:r>
              <a:rPr lang="en-US" dirty="0"/>
              <a:t>Account for survey </a:t>
            </a:r>
            <a:r>
              <a:rPr lang="en-US" dirty="0" err="1"/>
              <a:t>catchability</a:t>
            </a:r>
            <a:endParaRPr lang="en-US" dirty="0"/>
          </a:p>
          <a:p>
            <a:pPr lvl="1"/>
            <a:r>
              <a:rPr lang="en-US" dirty="0" smtClean="0"/>
              <a:t>Separate commercial crab mortality into </a:t>
            </a:r>
            <a:r>
              <a:rPr lang="en-US" dirty="0" smtClean="0"/>
              <a:t>natural mortality, discard mortality and fishing mortality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Provide insight </a:t>
            </a:r>
            <a:r>
              <a:rPr lang="en-US" sz="2600" dirty="0"/>
              <a:t>on </a:t>
            </a:r>
            <a:r>
              <a:rPr lang="en-US" sz="2600" dirty="0" smtClean="0"/>
              <a:t>changes </a:t>
            </a:r>
            <a:r>
              <a:rPr lang="en-US" sz="2600" dirty="0"/>
              <a:t>in </a:t>
            </a:r>
            <a:r>
              <a:rPr lang="en-US" sz="2600" b="1" dirty="0"/>
              <a:t>survey </a:t>
            </a:r>
            <a:r>
              <a:rPr lang="en-US" sz="2600" b="1" dirty="0" err="1"/>
              <a:t>catchability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92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50432" y="1073894"/>
            <a:ext cx="6040703" cy="55035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cintosh HD:Users:crustacean:Desktop:gulf-population-modelling:snow crab:size-frequnecy.2019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847702"/>
            <a:ext cx="5937250" cy="33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crustacean:Desktop:gulf-population-modelling:snow crab:size-frequnecy.2020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3330598"/>
            <a:ext cx="5937250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31423" y="469602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Basic principles: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450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50432" y="1073894"/>
            <a:ext cx="6040703" cy="55035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cintosh HD:Users:crustacean:Desktop:gulf-population-modelling:snow crab:size-frequnecy.2019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847702"/>
            <a:ext cx="5937250" cy="33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crustacean:Desktop:gulf-population-modelling:snow crab:size-frequnecy.2020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3330598"/>
            <a:ext cx="5937250" cy="339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roup 34"/>
          <p:cNvGrpSpPr/>
          <p:nvPr/>
        </p:nvGrpSpPr>
        <p:grpSpPr>
          <a:xfrm>
            <a:off x="3172753" y="1674176"/>
            <a:ext cx="3382783" cy="3772177"/>
            <a:chOff x="2806650" y="1548315"/>
            <a:chExt cx="3382783" cy="377217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272048" y="1994549"/>
              <a:ext cx="388984" cy="2582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1032" y="1994549"/>
              <a:ext cx="469070" cy="2582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50016" y="1994549"/>
              <a:ext cx="480511" cy="2582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30527" y="1994549"/>
              <a:ext cx="480511" cy="2734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453127" y="2146949"/>
              <a:ext cx="736306" cy="3173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11038" y="2261368"/>
              <a:ext cx="442089" cy="23153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035464" y="1548315"/>
              <a:ext cx="316669" cy="2788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806650" y="2261368"/>
              <a:ext cx="228814" cy="1983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531423" y="469602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Basic principles: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887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8" y="381000"/>
            <a:ext cx="7583487" cy="581352"/>
          </a:xfrm>
        </p:spPr>
        <p:txBody>
          <a:bodyPr/>
          <a:lstStyle/>
          <a:p>
            <a:r>
              <a:rPr lang="en-US" sz="3200" b="1" dirty="0" smtClean="0"/>
              <a:t>Growth &amp; </a:t>
            </a:r>
            <a:r>
              <a:rPr lang="en-US" sz="3200" b="1" dirty="0" err="1" smtClean="0"/>
              <a:t>Moulting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556440" y="153553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578" y="1535531"/>
            <a:ext cx="1418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Start year: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644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9038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6578" y="3559360"/>
            <a:ext cx="1950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Following year: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226149" y="1981983"/>
            <a:ext cx="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226149" y="1981983"/>
            <a:ext cx="143394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1587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IX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4226149" y="1981983"/>
            <a:ext cx="305943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7046" y="4383311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4450" y="3931026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4815706" y="3252846"/>
            <a:ext cx="306444" cy="194731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744950" y="2550184"/>
            <a:ext cx="60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Skip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540559">
            <a:off x="5491099" y="2434520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Mature</a:t>
            </a:r>
          </a:p>
        </p:txBody>
      </p:sp>
      <p:sp>
        <p:nvSpPr>
          <p:cNvPr id="35" name="TextBox 34"/>
          <p:cNvSpPr txBox="1"/>
          <p:nvPr/>
        </p:nvSpPr>
        <p:spPr>
          <a:xfrm rot="2725322">
            <a:off x="4212343" y="2649444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Immature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7420" y="5493062"/>
            <a:ext cx="7271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Immature </a:t>
            </a:r>
            <a:r>
              <a:rPr lang="en-US" dirty="0" err="1">
                <a:solidFill>
                  <a:srgbClr val="FFFFFF"/>
                </a:solidFill>
              </a:rPr>
              <a:t>moult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	: </a:t>
            </a:r>
            <a:r>
              <a:rPr lang="en-US" dirty="0">
                <a:solidFill>
                  <a:srgbClr val="FFFFFF"/>
                </a:solidFill>
              </a:rPr>
              <a:t>instars I </a:t>
            </a:r>
            <a:r>
              <a:rPr lang="en-US" dirty="0" smtClean="0">
                <a:solidFill>
                  <a:srgbClr val="FFFFFF"/>
                </a:solidFill>
              </a:rPr>
              <a:t>and </a:t>
            </a:r>
            <a:r>
              <a:rPr lang="en-US" dirty="0">
                <a:solidFill>
                  <a:srgbClr val="FFFFFF"/>
                </a:solidFill>
              </a:rPr>
              <a:t>larger.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Skip-</a:t>
            </a:r>
            <a:r>
              <a:rPr lang="en-US" dirty="0" err="1" smtClean="0">
                <a:solidFill>
                  <a:srgbClr val="FFFFFF"/>
                </a:solidFill>
              </a:rPr>
              <a:t>moulting</a:t>
            </a:r>
            <a:r>
              <a:rPr lang="en-US" dirty="0" smtClean="0">
                <a:solidFill>
                  <a:srgbClr val="FFFFFF"/>
                </a:solidFill>
              </a:rPr>
              <a:t>     	: male instars IX-XII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Maturity </a:t>
            </a:r>
            <a:r>
              <a:rPr lang="en-US" dirty="0" err="1" smtClean="0">
                <a:solidFill>
                  <a:srgbClr val="FFFFFF"/>
                </a:solidFill>
              </a:rPr>
              <a:t>moult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: female instars VIII and IX and male instars VIII-XII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7866" y="4301414"/>
            <a:ext cx="1435426" cy="6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No further growth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1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54" y="504825"/>
            <a:ext cx="7583487" cy="466725"/>
          </a:xfrm>
        </p:spPr>
        <p:txBody>
          <a:bodyPr/>
          <a:lstStyle/>
          <a:p>
            <a:r>
              <a:rPr lang="fr-CA" sz="3200" b="1" dirty="0" smtClean="0"/>
              <a:t>Survey </a:t>
            </a:r>
            <a:r>
              <a:rPr lang="fr-CA" sz="3200" b="1" dirty="0" err="1"/>
              <a:t>t</a:t>
            </a:r>
            <a:r>
              <a:rPr lang="fr-CA" sz="3200" b="1" dirty="0" err="1" smtClean="0"/>
              <a:t>rawl</a:t>
            </a:r>
            <a:r>
              <a:rPr lang="fr-CA" sz="3200" b="1" dirty="0" smtClean="0"/>
              <a:t> </a:t>
            </a:r>
            <a:r>
              <a:rPr lang="fr-CA" sz="3200" b="1" dirty="0" err="1" smtClean="0"/>
              <a:t>selectivity</a:t>
            </a:r>
            <a:r>
              <a:rPr lang="fr-CA" sz="3200" b="1" dirty="0" smtClean="0"/>
              <a:t>: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54" y="1618836"/>
            <a:ext cx="3546016" cy="4208930"/>
          </a:xfrm>
        </p:spPr>
        <p:txBody>
          <a:bodyPr>
            <a:normAutofit/>
          </a:bodyPr>
          <a:lstStyle/>
          <a:p>
            <a:r>
              <a:rPr lang="fr-CA" sz="2000" dirty="0" smtClean="0"/>
              <a:t>Size-</a:t>
            </a:r>
            <a:r>
              <a:rPr lang="fr-CA" sz="2000" dirty="0" err="1" smtClean="0"/>
              <a:t>based</a:t>
            </a:r>
            <a:r>
              <a:rPr lang="fr-CA" sz="2000" dirty="0" smtClean="0"/>
              <a:t> </a:t>
            </a:r>
            <a:r>
              <a:rPr lang="fr-CA" sz="2000" dirty="0" err="1" smtClean="0"/>
              <a:t>logistic</a:t>
            </a:r>
            <a:r>
              <a:rPr lang="fr-CA" sz="2000" dirty="0" smtClean="0"/>
              <a:t> </a:t>
            </a:r>
            <a:r>
              <a:rPr lang="fr-CA" sz="2000" dirty="0" err="1" smtClean="0"/>
              <a:t>curve</a:t>
            </a:r>
            <a:endParaRPr lang="fr-CA" sz="2000" dirty="0" smtClean="0"/>
          </a:p>
          <a:p>
            <a:r>
              <a:rPr lang="fr-CA" sz="2000" dirty="0"/>
              <a:t>P</a:t>
            </a:r>
            <a:r>
              <a:rPr lang="fr-CA" sz="2000" dirty="0" smtClean="0"/>
              <a:t>roportion of </a:t>
            </a:r>
            <a:r>
              <a:rPr lang="fr-CA" sz="2000" dirty="0" err="1" smtClean="0"/>
              <a:t>crab</a:t>
            </a:r>
            <a:r>
              <a:rPr lang="fr-CA" sz="2000" dirty="0" smtClean="0"/>
              <a:t> </a:t>
            </a:r>
            <a:r>
              <a:rPr lang="fr-CA" sz="2000" dirty="0" err="1" smtClean="0"/>
              <a:t>that</a:t>
            </a:r>
            <a:r>
              <a:rPr lang="fr-CA" sz="2000" dirty="0" smtClean="0"/>
              <a:t> are </a:t>
            </a:r>
            <a:r>
              <a:rPr lang="fr-CA" sz="2000" dirty="0" err="1" smtClean="0"/>
              <a:t>caught</a:t>
            </a:r>
            <a:r>
              <a:rPr lang="fr-CA" sz="2000" dirty="0" smtClean="0"/>
              <a:t>/</a:t>
            </a:r>
            <a:r>
              <a:rPr lang="fr-CA" sz="2000" dirty="0" err="1" smtClean="0"/>
              <a:t>retained</a:t>
            </a:r>
            <a:r>
              <a:rPr lang="fr-CA" sz="2000" dirty="0" smtClean="0"/>
              <a:t> by the </a:t>
            </a:r>
            <a:r>
              <a:rPr lang="fr-CA" sz="2000" dirty="0" err="1" smtClean="0"/>
              <a:t>survey</a:t>
            </a:r>
            <a:r>
              <a:rPr lang="fr-CA" sz="2000" dirty="0" smtClean="0"/>
              <a:t> </a:t>
            </a:r>
            <a:r>
              <a:rPr lang="fr-CA" sz="2000" dirty="0" err="1" smtClean="0"/>
              <a:t>trawl</a:t>
            </a:r>
            <a:endParaRPr lang="fr-CA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38570" y="1618836"/>
            <a:ext cx="4862088" cy="43250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cintosh HD:Users:crustacean:Desktop:gulf-population-modelling:snow crab:female_trawl_selectivit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38" y="1264121"/>
            <a:ext cx="4744720" cy="4773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4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54" y="504825"/>
            <a:ext cx="7583487" cy="466725"/>
          </a:xfrm>
        </p:spPr>
        <p:txBody>
          <a:bodyPr/>
          <a:lstStyle/>
          <a:p>
            <a:r>
              <a:rPr lang="fr-CA" sz="3200" b="1" dirty="0" err="1" smtClean="0"/>
              <a:t>Fishing</a:t>
            </a:r>
            <a:r>
              <a:rPr lang="fr-CA" sz="3200" b="1" dirty="0" smtClean="0"/>
              <a:t> </a:t>
            </a:r>
            <a:r>
              <a:rPr lang="fr-CA" sz="3200" b="1" dirty="0" err="1" smtClean="0"/>
              <a:t>selectivity</a:t>
            </a:r>
            <a:r>
              <a:rPr lang="fr-CA" sz="3200" b="1" dirty="0" smtClean="0"/>
              <a:t>: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54" y="1618836"/>
            <a:ext cx="3546016" cy="4208930"/>
          </a:xfrm>
        </p:spPr>
        <p:txBody>
          <a:bodyPr>
            <a:normAutofit/>
          </a:bodyPr>
          <a:lstStyle/>
          <a:p>
            <a:r>
              <a:rPr lang="fr-CA" sz="2000" dirty="0" smtClean="0"/>
              <a:t>Males </a:t>
            </a:r>
            <a:r>
              <a:rPr lang="fr-CA" sz="2000" dirty="0" err="1" smtClean="0"/>
              <a:t>only</a:t>
            </a:r>
            <a:endParaRPr lang="fr-CA" sz="2000" dirty="0" smtClean="0"/>
          </a:p>
          <a:p>
            <a:r>
              <a:rPr lang="fr-CA" sz="2000" dirty="0" err="1" smtClean="0"/>
              <a:t>Scaled</a:t>
            </a:r>
            <a:r>
              <a:rPr lang="fr-CA" sz="2000" dirty="0" smtClean="0"/>
              <a:t> </a:t>
            </a:r>
            <a:r>
              <a:rPr lang="fr-CA" sz="2000" dirty="0" err="1" smtClean="0"/>
              <a:t>logistic</a:t>
            </a:r>
            <a:r>
              <a:rPr lang="fr-CA" sz="2000" dirty="0" smtClean="0"/>
              <a:t> </a:t>
            </a:r>
            <a:r>
              <a:rPr lang="fr-CA" sz="2000" dirty="0" err="1" smtClean="0"/>
              <a:t>function</a:t>
            </a:r>
            <a:endParaRPr lang="fr-CA" sz="2000" dirty="0" smtClean="0"/>
          </a:p>
          <a:p>
            <a:r>
              <a:rPr lang="fr-CA" sz="2000" dirty="0" err="1"/>
              <a:t>E</a:t>
            </a:r>
            <a:r>
              <a:rPr lang="fr-CA" sz="2000" dirty="0" err="1" smtClean="0"/>
              <a:t>stimate</a:t>
            </a:r>
            <a:r>
              <a:rPr lang="fr-CA" sz="2000" dirty="0" smtClean="0"/>
              <a:t> </a:t>
            </a:r>
            <a:r>
              <a:rPr lang="fr-CA" sz="2000" dirty="0" err="1" smtClean="0"/>
              <a:t>crab</a:t>
            </a:r>
            <a:r>
              <a:rPr lang="fr-CA" sz="2000" dirty="0" smtClean="0"/>
              <a:t> </a:t>
            </a:r>
            <a:r>
              <a:rPr lang="fr-CA" sz="2000" dirty="0" err="1" smtClean="0"/>
              <a:t>which</a:t>
            </a:r>
            <a:r>
              <a:rPr lang="fr-CA" sz="2000" dirty="0" smtClean="0"/>
              <a:t> are </a:t>
            </a:r>
            <a:r>
              <a:rPr lang="fr-CA" sz="2000" dirty="0" err="1" smtClean="0"/>
              <a:t>affected</a:t>
            </a:r>
            <a:r>
              <a:rPr lang="fr-CA" sz="2000" dirty="0" smtClean="0"/>
              <a:t> by </a:t>
            </a:r>
            <a:r>
              <a:rPr lang="fr-CA" sz="2000" dirty="0" err="1" smtClean="0"/>
              <a:t>fishery</a:t>
            </a:r>
            <a:r>
              <a:rPr lang="fr-CA" sz="2000" dirty="0" smtClean="0"/>
              <a:t>.</a:t>
            </a:r>
          </a:p>
        </p:txBody>
      </p:sp>
      <p:pic>
        <p:nvPicPr>
          <p:cNvPr id="9" name="Picture 8" descr="Macintosh HD:Users:crustacean:Desktop:gulf-population-modelling:snow crab:fishing_selectivity_exampl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96" y="1237583"/>
            <a:ext cx="4882229" cy="47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05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3" y="469602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Model overview: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23" y="1357819"/>
            <a:ext cx="8090452" cy="4699322"/>
          </a:xfrm>
        </p:spPr>
        <p:txBody>
          <a:bodyPr/>
          <a:lstStyle/>
          <a:p>
            <a:r>
              <a:rPr lang="en-US" dirty="0" smtClean="0"/>
              <a:t>Size, instar and year-based effects:</a:t>
            </a:r>
            <a:endParaRPr lang="en-US" dirty="0" smtClean="0"/>
          </a:p>
          <a:p>
            <a:r>
              <a:rPr lang="en-US" dirty="0" smtClean="0"/>
              <a:t>Instar-based processes:</a:t>
            </a:r>
          </a:p>
          <a:p>
            <a:pPr lvl="1"/>
            <a:r>
              <a:rPr lang="en-US" dirty="0" smtClean="0"/>
              <a:t>Recruitment</a:t>
            </a:r>
          </a:p>
          <a:p>
            <a:pPr lvl="1"/>
            <a:r>
              <a:rPr lang="en-US" dirty="0" smtClean="0"/>
              <a:t>Growth</a:t>
            </a:r>
          </a:p>
          <a:p>
            <a:pPr lvl="1"/>
            <a:r>
              <a:rPr lang="en-US" dirty="0" err="1" smtClean="0"/>
              <a:t>Moulting</a:t>
            </a:r>
            <a:r>
              <a:rPr lang="en-US" dirty="0" smtClean="0"/>
              <a:t> probabilities (skip-</a:t>
            </a:r>
            <a:r>
              <a:rPr lang="en-US" dirty="0" err="1" smtClean="0"/>
              <a:t>moulting</a:t>
            </a:r>
            <a:r>
              <a:rPr lang="en-US" dirty="0" smtClean="0"/>
              <a:t>, terminal </a:t>
            </a:r>
            <a:r>
              <a:rPr lang="en-US" dirty="0" err="1" smtClean="0"/>
              <a:t>moults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Mortality</a:t>
            </a:r>
          </a:p>
          <a:p>
            <a:r>
              <a:rPr lang="en-US" dirty="0" smtClean="0"/>
              <a:t>Size-based processes:</a:t>
            </a:r>
          </a:p>
          <a:p>
            <a:pPr lvl="1"/>
            <a:r>
              <a:rPr lang="en-US" dirty="0" smtClean="0"/>
              <a:t>Trawl selectivity</a:t>
            </a:r>
          </a:p>
          <a:p>
            <a:pPr lvl="1"/>
            <a:r>
              <a:rPr lang="en-US" dirty="0" smtClean="0"/>
              <a:t>Fishery </a:t>
            </a:r>
            <a:r>
              <a:rPr lang="en-US" dirty="0" smtClean="0"/>
              <a:t>removals</a:t>
            </a:r>
          </a:p>
          <a:p>
            <a:r>
              <a:rPr lang="en-US" dirty="0" smtClean="0"/>
              <a:t>Year-based effects (to explore relative survey </a:t>
            </a:r>
            <a:r>
              <a:rPr lang="en-US" dirty="0" err="1" smtClean="0"/>
              <a:t>catchability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7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8806</TotalTime>
  <Words>724</Words>
  <Application>Microsoft Macintosh PowerPoint</Application>
  <PresentationFormat>On-screen Show (4:3)</PresentationFormat>
  <Paragraphs>115</Paragraphs>
  <Slides>18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Revolution</vt:lpstr>
      <vt:lpstr>Document</vt:lpstr>
      <vt:lpstr>sGSL Snow Crab Population Model  Status Report</vt:lpstr>
      <vt:lpstr>Why Population Models?</vt:lpstr>
      <vt:lpstr>Short-term goals:</vt:lpstr>
      <vt:lpstr>Basic principles:</vt:lpstr>
      <vt:lpstr>Basic principles:</vt:lpstr>
      <vt:lpstr>Growth &amp; Moulting:</vt:lpstr>
      <vt:lpstr>Survey trawl selectivity:</vt:lpstr>
      <vt:lpstr>Fishing selectivity:</vt:lpstr>
      <vt:lpstr>Model overview:</vt:lpstr>
      <vt:lpstr>Model specification:</vt:lpstr>
      <vt:lpstr>Model specification:</vt:lpstr>
      <vt:lpstr>Survey size-frequencies: females</vt:lpstr>
      <vt:lpstr>Survey size-frequencies: males</vt:lpstr>
      <vt:lpstr>Model year effects:</vt:lpstr>
      <vt:lpstr>Recruitment:</vt:lpstr>
      <vt:lpstr>Model Issues:</vt:lpstr>
      <vt:lpstr>Long-term goals:</vt:lpstr>
      <vt:lpstr>Summary:</vt:lpstr>
    </vt:vector>
  </TitlesOfParts>
  <Company>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sGSL Snow Crab Population Model:  Progress Report</dc:title>
  <dc:creator>Crustacean Crusty</dc:creator>
  <cp:lastModifiedBy>Crustacean Crusty</cp:lastModifiedBy>
  <cp:revision>114</cp:revision>
  <dcterms:created xsi:type="dcterms:W3CDTF">2021-01-31T14:20:17Z</dcterms:created>
  <dcterms:modified xsi:type="dcterms:W3CDTF">2021-02-07T12:04:10Z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2021-02-03T16:02:26Z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98868345-a720-4495-bceb-0000e610661d</vt:lpwstr>
  </property>
</Properties>
</file>