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62" r:id="rId4"/>
    <p:sldId id="269" r:id="rId5"/>
    <p:sldId id="265" r:id="rId6"/>
    <p:sldId id="268" r:id="rId7"/>
    <p:sldId id="264" r:id="rId8"/>
    <p:sldId id="266" r:id="rId9"/>
    <p:sldId id="259" r:id="rId10"/>
    <p:sldId id="257" r:id="rId11"/>
    <p:sldId id="258" r:id="rId12"/>
    <p:sldId id="260" r:id="rId13"/>
    <p:sldId id="261" r:id="rId14"/>
    <p:sldId id="263" r:id="rId15"/>
    <p:sldId id="267" r:id="rId16"/>
    <p:sldId id="270" r:id="rId17"/>
    <p:sldId id="274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8" autoAdjust="0"/>
    <p:restoredTop sz="97297" autoAdjust="0"/>
  </p:normalViewPr>
  <p:slideViewPr>
    <p:cSldViewPr snapToGrid="0" snapToObjects="1">
      <p:cViewPr varScale="1">
        <p:scale>
          <a:sx n="135" d="100"/>
          <a:sy n="135" d="100"/>
        </p:scale>
        <p:origin x="-1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21-02-01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21-02-01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21-01-31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9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0.png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11.png"/><Relationship Id="rId9" Type="http://schemas.openxmlformats.org/officeDocument/2006/relationships/package" Target="../embeddings/Microsoft_Word_Document4.docx"/><Relationship Id="rId1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2.png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3.png"/><Relationship Id="rId7" Type="http://schemas.openxmlformats.org/officeDocument/2006/relationships/package" Target="../embeddings/Microsoft_Word_Document7.docx"/><Relationship Id="rId8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4627"/>
            <a:ext cx="7772400" cy="1190538"/>
          </a:xfrm>
        </p:spPr>
        <p:txBody>
          <a:bodyPr>
            <a:normAutofit/>
          </a:bodyPr>
          <a:lstStyle/>
          <a:p>
            <a:r>
              <a:rPr lang="en-CA" sz="3600" b="1" dirty="0" err="1" smtClean="0"/>
              <a:t>sGSL</a:t>
            </a:r>
            <a:r>
              <a:rPr lang="en-CA" sz="3600" b="1" dirty="0" smtClean="0"/>
              <a:t> Snow Crab Population Model </a:t>
            </a:r>
            <a:br>
              <a:rPr lang="en-CA" sz="3600" b="1" dirty="0" smtClean="0"/>
            </a:br>
            <a:r>
              <a:rPr lang="en-CA" sz="3600" b="1" dirty="0" smtClean="0"/>
              <a:t>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686" y="3618330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Tobie</a:t>
            </a:r>
            <a:r>
              <a:rPr lang="en-US" sz="2400" dirty="0" smtClean="0"/>
              <a:t> </a:t>
            </a:r>
            <a:r>
              <a:rPr lang="en-US" sz="2400" dirty="0" err="1" smtClean="0"/>
              <a:t>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96" y="381000"/>
            <a:ext cx="7583487" cy="541668"/>
          </a:xfrm>
        </p:spPr>
        <p:txBody>
          <a:bodyPr/>
          <a:lstStyle/>
          <a:p>
            <a:r>
              <a:rPr lang="en-US" sz="3200" b="1" dirty="0" smtClean="0"/>
              <a:t>Females: Trawl selectivity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trawl.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0" y="1567335"/>
            <a:ext cx="480504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610" y="1567335"/>
            <a:ext cx="3591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Logistic curve.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Selectivity ramps up between 10 and 40 mm.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50% selectivity at ~25mm.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7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66" y="381000"/>
            <a:ext cx="7583487" cy="571431"/>
          </a:xfrm>
        </p:spPr>
        <p:txBody>
          <a:bodyPr/>
          <a:lstStyle/>
          <a:p>
            <a:r>
              <a:rPr lang="en-US" sz="3200" b="1" dirty="0" smtClean="0"/>
              <a:t>Females: relative </a:t>
            </a:r>
            <a:r>
              <a:rPr lang="en-US" sz="3200" b="1" dirty="0" err="1" smtClean="0"/>
              <a:t>catchability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year.effects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7" y="1354134"/>
            <a:ext cx="4931038" cy="42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610" y="1354134"/>
            <a:ext cx="36829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24" y="5623827"/>
            <a:ext cx="8221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</a:t>
            </a:r>
            <a:r>
              <a:rPr lang="en-US" dirty="0" smtClean="0">
                <a:solidFill>
                  <a:schemeClr val="bg1"/>
                </a:solidFill>
              </a:rPr>
              <a:t>unreliable.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31" y="381001"/>
            <a:ext cx="7583487" cy="531746"/>
          </a:xfrm>
        </p:spPr>
        <p:txBody>
          <a:bodyPr/>
          <a:lstStyle/>
          <a:p>
            <a:r>
              <a:rPr lang="en-US" sz="3200" b="1" dirty="0" smtClean="0"/>
              <a:t>Females: Population by instar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population.instar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78" y="1090154"/>
            <a:ext cx="6207062" cy="5244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1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09" y="381001"/>
            <a:ext cx="7583487" cy="531746"/>
          </a:xfrm>
        </p:spPr>
        <p:txBody>
          <a:bodyPr/>
          <a:lstStyle/>
          <a:p>
            <a:r>
              <a:rPr lang="en-US" sz="3200" b="1" dirty="0" smtClean="0"/>
              <a:t>Females: Population by maturity</a:t>
            </a:r>
            <a:endParaRPr lang="en-US" sz="3200" b="1" dirty="0"/>
          </a:p>
        </p:txBody>
      </p:sp>
      <p:pic>
        <p:nvPicPr>
          <p:cNvPr id="5" name="Picture 4" descr="Macintosh HD:Users:crustacean:Desktop:gulf-population-modelling:snow crab:female.population.matur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41" y="1016303"/>
            <a:ext cx="6183181" cy="547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07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opulation Model in Stock Assessment: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52" y="1293057"/>
            <a:ext cx="7991237" cy="3260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Short-term:</a:t>
            </a:r>
          </a:p>
          <a:p>
            <a:r>
              <a:rPr lang="en-US" sz="2800" dirty="0" smtClean="0"/>
              <a:t>Replace prediction model</a:t>
            </a:r>
          </a:p>
          <a:p>
            <a:r>
              <a:rPr lang="en-US" sz="2800" dirty="0" smtClean="0"/>
              <a:t>Improve mortality estimates</a:t>
            </a:r>
          </a:p>
          <a:p>
            <a:r>
              <a:rPr lang="en-US" sz="2800" dirty="0" smtClean="0"/>
              <a:t>Year-to-year relationships tend to accumulate errors (i.e. drift off)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opulation Model in Stock Assessment: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93056"/>
            <a:ext cx="8249199" cy="4242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Long-term:</a:t>
            </a:r>
          </a:p>
          <a:p>
            <a:r>
              <a:rPr lang="en-US" sz="2800" dirty="0" smtClean="0"/>
              <a:t>Standardize abundance or biomass indices (retroactive).</a:t>
            </a:r>
          </a:p>
          <a:p>
            <a:r>
              <a:rPr lang="en-US" sz="2800" dirty="0" smtClean="0"/>
              <a:t>Growth variation</a:t>
            </a:r>
          </a:p>
          <a:p>
            <a:r>
              <a:rPr lang="en-US" sz="2800" dirty="0" smtClean="0"/>
              <a:t>Skip-</a:t>
            </a:r>
            <a:r>
              <a:rPr lang="en-US" sz="2800" dirty="0" err="1" smtClean="0"/>
              <a:t>moulting</a:t>
            </a:r>
            <a:r>
              <a:rPr lang="en-US" sz="2800" dirty="0" smtClean="0"/>
              <a:t> estimates</a:t>
            </a:r>
          </a:p>
          <a:p>
            <a:r>
              <a:rPr lang="en-US" sz="2800" dirty="0" smtClean="0"/>
              <a:t>Incidental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347398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45" y="381000"/>
            <a:ext cx="6830439" cy="492062"/>
          </a:xfrm>
        </p:spPr>
        <p:txBody>
          <a:bodyPr/>
          <a:lstStyle/>
          <a:p>
            <a:r>
              <a:rPr lang="en-US" sz="3200" b="1" dirty="0" smtClean="0"/>
              <a:t>Approach: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45" y="1644621"/>
            <a:ext cx="7583487" cy="4763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all these processes changing through time </a:t>
            </a:r>
            <a:r>
              <a:rPr lang="mr-IN" dirty="0" smtClean="0"/>
              <a:t>…</a:t>
            </a:r>
            <a:r>
              <a:rPr lang="en-CA" dirty="0" smtClean="0"/>
              <a:t> so how do we resolve them? i.e. how do we tease each of them out so that we can draw informative inferences?</a:t>
            </a:r>
          </a:p>
          <a:p>
            <a:r>
              <a:rPr lang="en-CA" dirty="0" smtClean="0"/>
              <a:t>The approach is to be as informative about the different processes as possible, but not so much that we are forced to make unreasonable assumptions. </a:t>
            </a:r>
          </a:p>
          <a:p>
            <a:pPr lvl="1"/>
            <a:r>
              <a:rPr lang="en-CA" dirty="0" smtClean="0"/>
              <a:t>Informative: </a:t>
            </a:r>
          </a:p>
          <a:p>
            <a:pPr lvl="2"/>
            <a:r>
              <a:rPr lang="en-CA" dirty="0" smtClean="0"/>
              <a:t>structural information i.e. how the model is put together, </a:t>
            </a:r>
          </a:p>
          <a:p>
            <a:pPr lvl="2"/>
            <a:r>
              <a:rPr lang="en-CA" dirty="0" smtClean="0"/>
              <a:t>Informative parameters: prior constraints (fixed, distributions, ranges).</a:t>
            </a:r>
          </a:p>
          <a:p>
            <a:r>
              <a:rPr lang="en-CA" dirty="0" smtClean="0"/>
              <a:t>Hopefully most of these processes are predictable, i.e. sufficiently stable that they can be used as a baseline for processes that we are interested in, e.g. </a:t>
            </a:r>
            <a:r>
              <a:rPr lang="en-CA" dirty="0" err="1" smtClean="0"/>
              <a:t>catchability</a:t>
            </a:r>
            <a:r>
              <a:rPr lang="en-CA" dirty="0" smtClean="0"/>
              <a:t> and mortality.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745" y="1062959"/>
            <a:ext cx="256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U</a:t>
            </a:r>
            <a:r>
              <a:rPr lang="en-US" sz="2400" b="1" dirty="0" smtClean="0">
                <a:solidFill>
                  <a:srgbClr val="FFFFFF"/>
                </a:solidFill>
              </a:rPr>
              <a:t>nderlying idea: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3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8" y="381000"/>
            <a:ext cx="7583487" cy="550333"/>
          </a:xfrm>
        </p:spPr>
        <p:txBody>
          <a:bodyPr/>
          <a:lstStyle/>
          <a:p>
            <a:r>
              <a:rPr lang="en-US" sz="3200" b="1" dirty="0" smtClean="0"/>
              <a:t>Perspective: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48" y="1461912"/>
            <a:ext cx="8129352" cy="4208930"/>
          </a:xfrm>
        </p:spPr>
        <p:txBody>
          <a:bodyPr/>
          <a:lstStyle/>
          <a:p>
            <a:r>
              <a:rPr lang="en-US" dirty="0"/>
              <a:t>Models are developed, different versions are examined and tested using diagnostics. They are not </a:t>
            </a:r>
            <a:r>
              <a:rPr lang="en-US" i="1" dirty="0"/>
              <a:t>true</a:t>
            </a:r>
            <a:r>
              <a:rPr lang="en-US" dirty="0"/>
              <a:t>, but they can be </a:t>
            </a:r>
            <a:r>
              <a:rPr lang="en-US" i="1" dirty="0"/>
              <a:t>useful</a:t>
            </a:r>
            <a:r>
              <a:rPr lang="en-US" dirty="0"/>
              <a:t>. Knowing the limits of their reliability is key. A model should be used insofar that it is useful and objective for the purposes it is being used. i.e. different objectives = different models.</a:t>
            </a:r>
          </a:p>
          <a:p>
            <a:r>
              <a:rPr lang="en-US" dirty="0"/>
              <a:t>When key processes are well modeled, they can allow for a contextualized assessment of quantities of interest (idea of signal and noise).</a:t>
            </a:r>
          </a:p>
          <a:p>
            <a:pPr lvl="1"/>
            <a:r>
              <a:rPr lang="en-US" dirty="0"/>
              <a:t>When you have a lot of moving parts, it is hard to know the scale of isolated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92062"/>
          </a:xfrm>
        </p:spPr>
        <p:txBody>
          <a:bodyPr/>
          <a:lstStyle/>
          <a:p>
            <a:r>
              <a:rPr lang="en-US" sz="2800" b="1" dirty="0" smtClean="0"/>
              <a:t>Model Issues: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121091"/>
            <a:ext cx="7583487" cy="491663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Examples of processes that are often confounded:</a:t>
            </a:r>
          </a:p>
          <a:p>
            <a:r>
              <a:rPr lang="en-CA" dirty="0" smtClean="0"/>
              <a:t>Decrease in survey </a:t>
            </a:r>
            <a:r>
              <a:rPr lang="en-CA" dirty="0" err="1" smtClean="0"/>
              <a:t>catchability</a:t>
            </a:r>
            <a:r>
              <a:rPr lang="en-CA" dirty="0" smtClean="0"/>
              <a:t> and increase in natural mortality.</a:t>
            </a:r>
          </a:p>
          <a:p>
            <a:pPr lvl="1"/>
            <a:r>
              <a:rPr lang="en-CA" dirty="0" smtClean="0"/>
              <a:t>How would we tell these apart?</a:t>
            </a:r>
          </a:p>
          <a:p>
            <a:r>
              <a:rPr lang="en-CA" dirty="0" smtClean="0"/>
              <a:t>Increase in </a:t>
            </a:r>
            <a:r>
              <a:rPr lang="en-CA" dirty="0" err="1" smtClean="0"/>
              <a:t>catchability</a:t>
            </a:r>
            <a:r>
              <a:rPr lang="en-CA" dirty="0" smtClean="0"/>
              <a:t> and increase in recruitment (or migration)</a:t>
            </a:r>
          </a:p>
          <a:p>
            <a:r>
              <a:rPr lang="en-CA" dirty="0" smtClean="0"/>
              <a:t>Trawl size selectivity and size or instar-based mortality.</a:t>
            </a:r>
          </a:p>
          <a:p>
            <a:r>
              <a:rPr lang="en-CA" dirty="0" smtClean="0"/>
              <a:t>Instar size structure is hard to infer for larger sizes, especially in males.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200460"/>
            <a:ext cx="7583487" cy="483727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Population Trends:</a:t>
            </a:r>
          </a:p>
          <a:p>
            <a:r>
              <a:rPr lang="en-US" dirty="0" smtClean="0"/>
              <a:t>Propagation of errors means that large-scale population trends can be very uncertain </a:t>
            </a:r>
            <a:r>
              <a:rPr lang="mr-IN" dirty="0" smtClean="0"/>
              <a:t>…</a:t>
            </a:r>
            <a:r>
              <a:rPr lang="en-CA" dirty="0" smtClean="0"/>
              <a:t> can lead to global increase or decrease in the global trend, without much change in model fit to the indices.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Model correlations can flatten some effects or processes into irrelevance.</a:t>
            </a:r>
          </a:p>
          <a:p>
            <a:pPr marL="0" indent="0">
              <a:buNone/>
            </a:pPr>
            <a:r>
              <a:rPr lang="en-US" dirty="0" smtClean="0"/>
              <a:t>Models can be so obtuse that it is very difficult to properly evaluate its performance.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92062"/>
          </a:xfrm>
        </p:spPr>
        <p:txBody>
          <a:bodyPr/>
          <a:lstStyle/>
          <a:p>
            <a:r>
              <a:rPr lang="en-US" sz="2800" b="1" dirty="0" smtClean="0"/>
              <a:t>Model Issues: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8" y="409222"/>
            <a:ext cx="7583487" cy="493889"/>
          </a:xfrm>
        </p:spPr>
        <p:txBody>
          <a:bodyPr/>
          <a:lstStyle/>
          <a:p>
            <a:r>
              <a:rPr lang="en-US" sz="3200" b="1" dirty="0" smtClean="0"/>
              <a:t>Population models: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78" y="1495778"/>
            <a:ext cx="8308092" cy="4007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Mathematical model applied to the study of how populations change through time.</a:t>
            </a:r>
          </a:p>
          <a:p>
            <a:endParaRPr lang="en-US" sz="2400" dirty="0" smtClean="0"/>
          </a:p>
          <a:p>
            <a:r>
              <a:rPr lang="en-US" sz="2400" dirty="0"/>
              <a:t>Synthesis of sampling, biological, and fishery processes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Models serve as toy versions </a:t>
            </a:r>
            <a:r>
              <a:rPr lang="en-US" sz="2400" dirty="0"/>
              <a:t>of </a:t>
            </a:r>
            <a:r>
              <a:rPr lang="en-US" sz="2400" dirty="0" smtClean="0"/>
              <a:t>reality which we can be used explore how processes work and interact.</a:t>
            </a:r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48865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Strategy: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61913"/>
            <a:ext cx="7951550" cy="294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Explain changes in annual size-distribution by modeling:</a:t>
            </a:r>
          </a:p>
          <a:p>
            <a:pPr lvl="2"/>
            <a:r>
              <a:rPr lang="en-US" sz="2000" dirty="0" smtClean="0"/>
              <a:t>Population </a:t>
            </a:r>
            <a:r>
              <a:rPr lang="en-US" sz="2000" b="1" dirty="0" smtClean="0"/>
              <a:t>recruitment </a:t>
            </a:r>
          </a:p>
          <a:p>
            <a:pPr lvl="2"/>
            <a:r>
              <a:rPr lang="en-US" sz="2000" b="1" dirty="0" smtClean="0"/>
              <a:t>Growth </a:t>
            </a:r>
            <a:r>
              <a:rPr lang="en-US" sz="2000" dirty="0" smtClean="0"/>
              <a:t>(size increase &amp; </a:t>
            </a:r>
            <a:r>
              <a:rPr lang="en-US" sz="2000" dirty="0" err="1" smtClean="0"/>
              <a:t>moulting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Natural </a:t>
            </a:r>
            <a:r>
              <a:rPr lang="en-US" sz="2000" b="1" dirty="0" smtClean="0"/>
              <a:t>mortality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smtClean="0"/>
              <a:t>selectivity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err="1" smtClean="0"/>
              <a:t>catchability</a:t>
            </a:r>
            <a:endParaRPr lang="en-US" sz="2000" b="1" dirty="0" smtClean="0"/>
          </a:p>
          <a:p>
            <a:pPr lvl="2"/>
            <a:r>
              <a:rPr lang="en-US" sz="2000" dirty="0"/>
              <a:t>Fishery </a:t>
            </a:r>
            <a:r>
              <a:rPr lang="en-US" sz="2000" b="1" dirty="0" smtClean="0"/>
              <a:t>removals </a:t>
            </a:r>
            <a:r>
              <a:rPr lang="en-US" sz="2000" dirty="0" smtClean="0"/>
              <a:t>(fishing mortality)</a:t>
            </a:r>
          </a:p>
        </p:txBody>
      </p:sp>
    </p:spTree>
    <p:extLst>
      <p:ext uri="{BB962C8B-B14F-4D97-AF65-F5344CB8AC3E}">
        <p14:creationId xmlns:p14="http://schemas.microsoft.com/office/powerpoint/2010/main" val="344211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423" y="1481232"/>
            <a:ext cx="8047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Often difficult to resolve different processes, but can be informative.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Many variables, lots of interaction between different components of the model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e.g. if selectivity goes up, then mortality goes down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1423" y="381000"/>
            <a:ext cx="7583487" cy="5515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Overview: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128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381001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Model description: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42663"/>
            <a:ext cx="8090452" cy="4699322"/>
          </a:xfrm>
        </p:spPr>
        <p:txBody>
          <a:bodyPr/>
          <a:lstStyle/>
          <a:p>
            <a:r>
              <a:rPr lang="en-US" dirty="0" smtClean="0"/>
              <a:t>Size and instar-based.</a:t>
            </a:r>
          </a:p>
          <a:p>
            <a:r>
              <a:rPr lang="en-US" dirty="0" smtClean="0"/>
              <a:t>Instar-based processes:</a:t>
            </a:r>
          </a:p>
          <a:p>
            <a:pPr lvl="1"/>
            <a:r>
              <a:rPr lang="en-US" dirty="0" smtClean="0"/>
              <a:t>Recruitment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err="1" smtClean="0"/>
              <a:t>Moulting</a:t>
            </a:r>
            <a:r>
              <a:rPr lang="en-US" dirty="0" smtClean="0"/>
              <a:t> probabilities (skip-</a:t>
            </a:r>
            <a:r>
              <a:rPr lang="en-US" dirty="0" err="1" smtClean="0"/>
              <a:t>moulting</a:t>
            </a:r>
            <a:r>
              <a:rPr lang="en-US" dirty="0" smtClean="0"/>
              <a:t>, terminal </a:t>
            </a:r>
            <a:r>
              <a:rPr lang="en-US" dirty="0" err="1" smtClean="0"/>
              <a:t>moults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Mortality</a:t>
            </a:r>
          </a:p>
          <a:p>
            <a:r>
              <a:rPr lang="en-US" dirty="0" smtClean="0"/>
              <a:t>Size-based processes:</a:t>
            </a:r>
          </a:p>
          <a:p>
            <a:pPr lvl="1"/>
            <a:r>
              <a:rPr lang="en-US" dirty="0" smtClean="0"/>
              <a:t>Trawl selectivity</a:t>
            </a:r>
          </a:p>
          <a:p>
            <a:pPr lvl="1"/>
            <a:r>
              <a:rPr lang="en-US" dirty="0" smtClean="0"/>
              <a:t>Fishery removals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err="1" smtClean="0"/>
              <a:t>Moulting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141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Start year: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1950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Following year: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744950" y="2550184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Skip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2317" y="5248292"/>
            <a:ext cx="728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Skip-</a:t>
            </a:r>
            <a:r>
              <a:rPr lang="en-US" dirty="0" err="1" smtClean="0">
                <a:solidFill>
                  <a:srgbClr val="FFFFFF"/>
                </a:solidFill>
              </a:rPr>
              <a:t>moulting</a:t>
            </a:r>
            <a:r>
              <a:rPr lang="en-US" dirty="0" smtClean="0">
                <a:solidFill>
                  <a:srgbClr val="FFFFFF"/>
                </a:solidFill>
              </a:rPr>
              <a:t> : male instars IX-XII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Immature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 smtClean="0">
                <a:solidFill>
                  <a:srgbClr val="FFFFFF"/>
                </a:solidFill>
              </a:rPr>
              <a:t> : instars I ad larger.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Maturity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 smtClean="0">
                <a:solidFill>
                  <a:srgbClr val="FFFFFF"/>
                </a:solidFill>
              </a:rPr>
              <a:t> : female instars VIII and IX and male instars VIII-XII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65219"/>
              </p:ext>
            </p:extLst>
          </p:nvPr>
        </p:nvGraphicFramePr>
        <p:xfrm>
          <a:off x="1659729" y="4791816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Document" r:id="rId3" imgW="5943600" imgH="1257300" progId="Word.Document.12">
                  <p:embed/>
                </p:oleObj>
              </mc:Choice>
              <mc:Fallback>
                <p:oleObj name="Document" r:id="rId3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729" y="4791816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541" y="4345248"/>
            <a:ext cx="238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Population dynamics: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Document" r:id="rId5" imgW="5943600" imgH="584200" progId="Word.Document.12">
                  <p:embed/>
                </p:oleObj>
              </mc:Choice>
              <mc:Fallback>
                <p:oleObj name="Document" r:id="rId5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34115"/>
              </p:ext>
            </p:extLst>
          </p:nvPr>
        </p:nvGraphicFramePr>
        <p:xfrm>
          <a:off x="1600200" y="3671345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Document" r:id="rId9" imgW="5943600" imgH="571500" progId="Word.Document.12">
                  <p:embed/>
                </p:oleObj>
              </mc:Choice>
              <mc:Fallback>
                <p:oleObj name="Document" r:id="rId9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3671345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7648" y="1254018"/>
            <a:ext cx="164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Instar growth: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119" y="3272112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Trawl selectivity: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Document" r:id="rId3" imgW="5943600" imgH="571500" progId="Word.Document.12">
                  <p:embed/>
                </p:oleObj>
              </mc:Choice>
              <mc:Fallback>
                <p:oleObj name="Document" r:id="rId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12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Fishing selectivity: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Document" r:id="rId5" imgW="5943600" imgH="1282700" progId="Word.Document.12">
                  <p:embed/>
                </p:oleObj>
              </mc:Choice>
              <mc:Fallback>
                <p:oleObj name="Document" r:id="rId5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Survey abundance: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Document" r:id="rId7" imgW="5943600" imgH="304800" progId="Word.Document.12">
                  <p:embed/>
                </p:oleObj>
              </mc:Choice>
              <mc:Fallback>
                <p:oleObj name="Document" r:id="rId7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Likelihood model: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31" y="311552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Females: size-frequencies &amp; model fit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size.frequenc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27" y="966697"/>
            <a:ext cx="6322081" cy="556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775552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3205</TotalTime>
  <Words>759</Words>
  <Application>Microsoft Macintosh PowerPoint</Application>
  <PresentationFormat>On-screen Show (4:3)</PresentationFormat>
  <Paragraphs>110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Revolution</vt:lpstr>
      <vt:lpstr>Microsoft Word Document</vt:lpstr>
      <vt:lpstr>sGSL Snow Crab Population Model  Status Report</vt:lpstr>
      <vt:lpstr>Population models:</vt:lpstr>
      <vt:lpstr>Strategy:</vt:lpstr>
      <vt:lpstr>PowerPoint Presentation</vt:lpstr>
      <vt:lpstr>Model description:</vt:lpstr>
      <vt:lpstr>Moulting:</vt:lpstr>
      <vt:lpstr>Model specification:</vt:lpstr>
      <vt:lpstr>Model specification:</vt:lpstr>
      <vt:lpstr>Females: size-frequencies &amp; model fit</vt:lpstr>
      <vt:lpstr>Females: Trawl selectivity</vt:lpstr>
      <vt:lpstr>Females: relative catchability</vt:lpstr>
      <vt:lpstr>Females: Population by instar</vt:lpstr>
      <vt:lpstr>Females: Population by maturity</vt:lpstr>
      <vt:lpstr>Population Model in Stock Assessment:</vt:lpstr>
      <vt:lpstr>Population Model in Stock Assessment:</vt:lpstr>
      <vt:lpstr>Approach:</vt:lpstr>
      <vt:lpstr>Perspective:</vt:lpstr>
      <vt:lpstr>Model Issues:</vt:lpstr>
      <vt:lpstr>Model Issues: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Crustacean Crusty</cp:lastModifiedBy>
  <cp:revision>49</cp:revision>
  <dcterms:created xsi:type="dcterms:W3CDTF">2021-01-31T14:20:17Z</dcterms:created>
  <dcterms:modified xsi:type="dcterms:W3CDTF">2021-02-02T19:46:03Z</dcterms:modified>
</cp:coreProperties>
</file>