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3" r:id="rId5"/>
    <p:sldId id="264" r:id="rId6"/>
    <p:sldId id="265" r:id="rId7"/>
    <p:sldId id="260" r:id="rId8"/>
    <p:sldId id="261" r:id="rId9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D989A-CC89-FA79-4421-54BC826BE4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7EE273-2A71-C4F5-F4E8-93098570C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87F9D-15E7-82AF-5833-57B1E695B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5EC9-3BB3-4EBA-A7F7-E7BB8A4FEB6B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A4731-942C-4F6B-423B-835EBB511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87F51-7E69-684C-1F5A-95DB2FF2A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FF90C-74C7-4893-93DA-88B1DA15A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2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9D9CA-3507-B904-FA6D-DFE1B44A8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C8FF4-8B98-1D32-2B79-C12451B5F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4A590-E5E9-6582-8078-9302405FE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5EC9-3BB3-4EBA-A7F7-E7BB8A4FEB6B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A3906-4E53-55DB-BB25-9F417EF38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FFF2F-5721-F3F3-DD19-FD88254B8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FF90C-74C7-4893-93DA-88B1DA15A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03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CCD6A7-D014-FE5E-1F66-37FEBB7EAE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668DD-61C0-16C7-5132-A7936919A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6668B-4107-8617-B902-53D059776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5EC9-3BB3-4EBA-A7F7-E7BB8A4FEB6B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9208A-4376-7BD8-C76C-EE5E878D9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12CD7-8D74-AD77-8902-9DDD98D5D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FF90C-74C7-4893-93DA-88B1DA15A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26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5CFA-ED7A-50A7-4CAD-9D1F42979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F8F5B-5CFB-DD68-2675-AFF2F102C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AE89F-40A1-88D4-498E-E9A8D98BE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5EC9-3BB3-4EBA-A7F7-E7BB8A4FEB6B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6D906-8C79-E85D-E8A1-F4B51B4DF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56FFC-3322-6B25-CB4F-A73991C80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FF90C-74C7-4893-93DA-88B1DA15A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5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B2CED-A66B-2DD2-DFEA-C3C365A25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8E0CD-AA80-9B8C-3FC1-C4A5C5631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2034A-117C-B536-3DB7-6C3E43DED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5EC9-3BB3-4EBA-A7F7-E7BB8A4FEB6B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2D0CD-C9A4-4F70-DBD4-0E68D2AA1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7C354-27F5-7CF1-42C8-0045B88AF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FF90C-74C7-4893-93DA-88B1DA15A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6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2F16B-80C9-4EA3-5383-C5895846E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20B9C-C39A-AF4D-F7B2-5A33C81F5C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4BD55-DF18-0CEB-FB2D-AA64D2932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9C911-FB86-3C04-42F2-8466AC64D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5EC9-3BB3-4EBA-A7F7-E7BB8A4FEB6B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4020B-5325-92F2-1C63-6CEBCD9D2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396BF-0F36-8066-0770-D145A85DD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FF90C-74C7-4893-93DA-88B1DA15A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979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88A46-46B5-0040-FD1B-925EDDB39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777B6-048D-B62C-DD2E-112918E58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063F2-FDFE-8F2C-1A38-9253D30E8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B86A0F-DC15-6CB8-23A1-ECDA415317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C124B-BC9D-93A4-6D85-5C663F6FBC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4DF5A1-1040-2F4D-585E-CFE9B16E2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5EC9-3BB3-4EBA-A7F7-E7BB8A4FEB6B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9D9ED-8999-AF11-E2C2-C0D793BC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518BDF-B497-1BA9-DFE7-F4B5FE768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FF90C-74C7-4893-93DA-88B1DA15A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25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443D1-F51D-9905-EF99-2EADE8BCC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38DAA5-B692-649D-EB40-6E099F7E2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5EC9-3BB3-4EBA-A7F7-E7BB8A4FEB6B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67F3FA-F4B5-06E3-FBDE-EA587B0D9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302D3F-2BC8-2D93-F451-74BBEE5A8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FF90C-74C7-4893-93DA-88B1DA15A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49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D0460B-3D53-348C-A6F7-DC0258338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5EC9-3BB3-4EBA-A7F7-E7BB8A4FEB6B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29E180-FCD6-0F68-E7E4-2B444773E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F79DA-FE2A-317B-CB46-C4F0CF33A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FF90C-74C7-4893-93DA-88B1DA15A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20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F3502-1D13-7C7A-8776-2B7E82B4A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8B5F-131D-CB2F-8A7A-A955D563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84E059-D1D0-66FB-2141-5F32C1102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92B97B-9CB0-7978-55E1-146365D87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5EC9-3BB3-4EBA-A7F7-E7BB8A4FEB6B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02DF7-379E-F849-FE26-E61F0FC34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84879-32CF-843A-A3AD-85E75E60D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FF90C-74C7-4893-93DA-88B1DA15A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5E03F-5D50-D921-8A71-EC05B6A4B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1DFB8C-F505-33E5-AAE2-542B943CA0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624E4-06C8-7490-2761-D53998E1B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B828A-873B-60C7-AAA1-28A00C705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5EC9-3BB3-4EBA-A7F7-E7BB8A4FEB6B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3A3BF-971C-5902-C984-3786A642A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F2FF0-93B1-93E6-2D45-EB0BCE589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FF90C-74C7-4893-93DA-88B1DA15A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54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6A0D6B-7CD4-068B-DBB0-3B7B65521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9FA8A-DD5A-AF7C-C50B-6F46A24FA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EBA7C-62AE-7A6C-5D35-08D196514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35EC9-3BB3-4EBA-A7F7-E7BB8A4FEB6B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214F7-A972-0750-FB6B-05963AB42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AB8F2-181C-7754-8C3F-5A2A55BA89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FF90C-74C7-4893-93DA-88B1DA15A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77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1FF4F-B02B-682F-44E4-E9D1254CF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69082"/>
            <a:ext cx="9144000" cy="640928"/>
          </a:xfrm>
        </p:spPr>
        <p:txBody>
          <a:bodyPr>
            <a:normAutofit/>
          </a:bodyPr>
          <a:lstStyle/>
          <a:p>
            <a:r>
              <a:rPr lang="fr-CA" sz="4000" b="1" dirty="0"/>
              <a:t>Field </a:t>
            </a:r>
            <a:r>
              <a:rPr lang="fr-CA" sz="4000" b="1" dirty="0" err="1"/>
              <a:t>study</a:t>
            </a:r>
            <a:r>
              <a:rPr lang="fr-CA" sz="4000" b="1" dirty="0"/>
              <a:t> planning and data management</a:t>
            </a:r>
            <a:endParaRPr lang="en-US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196FB-FCDE-1C52-064F-CCAB52FEB6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659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88375-BB4A-5B1A-A4F6-AC443AD15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274" y="392403"/>
            <a:ext cx="10899710" cy="577267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+mn-lt"/>
              </a:rPr>
              <a:t>Data management: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8576F-C3B3-A45B-1609-1855D74A7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274" y="1253331"/>
            <a:ext cx="11116368" cy="4351338"/>
          </a:xfrm>
        </p:spPr>
        <p:txBody>
          <a:bodyPr/>
          <a:lstStyle/>
          <a:p>
            <a:r>
              <a:rPr lang="en-CA" b="0" i="0" dirty="0">
                <a:solidFill>
                  <a:srgbClr val="202124"/>
                </a:solidFill>
                <a:effectLst/>
              </a:rPr>
              <a:t>the practice of </a:t>
            </a:r>
            <a:r>
              <a:rPr lang="en-CA" b="1" i="0" dirty="0">
                <a:solidFill>
                  <a:srgbClr val="040C28"/>
                </a:solidFill>
                <a:effectLst/>
              </a:rPr>
              <a:t>collecting</a:t>
            </a:r>
            <a:r>
              <a:rPr lang="en-CA" b="0" i="0" dirty="0">
                <a:solidFill>
                  <a:srgbClr val="040C28"/>
                </a:solidFill>
                <a:effectLst/>
              </a:rPr>
              <a:t>, </a:t>
            </a:r>
            <a:r>
              <a:rPr lang="en-CA" b="1" i="0" dirty="0">
                <a:solidFill>
                  <a:srgbClr val="040C28"/>
                </a:solidFill>
                <a:effectLst/>
              </a:rPr>
              <a:t>organizing</a:t>
            </a:r>
            <a:r>
              <a:rPr lang="en-CA" b="0" i="0" dirty="0">
                <a:solidFill>
                  <a:srgbClr val="040C28"/>
                </a:solidFill>
                <a:effectLst/>
              </a:rPr>
              <a:t>, </a:t>
            </a:r>
            <a:r>
              <a:rPr lang="en-CA" b="1" i="0" dirty="0">
                <a:solidFill>
                  <a:srgbClr val="040C28"/>
                </a:solidFill>
                <a:effectLst/>
              </a:rPr>
              <a:t>protecting</a:t>
            </a:r>
            <a:r>
              <a:rPr lang="en-CA" b="0" i="0" dirty="0">
                <a:solidFill>
                  <a:srgbClr val="040C28"/>
                </a:solidFill>
                <a:effectLst/>
              </a:rPr>
              <a:t>, and </a:t>
            </a:r>
            <a:r>
              <a:rPr lang="en-CA" b="1" i="0" dirty="0">
                <a:solidFill>
                  <a:srgbClr val="040C28"/>
                </a:solidFill>
                <a:effectLst/>
              </a:rPr>
              <a:t>storing</a:t>
            </a:r>
            <a:r>
              <a:rPr lang="en-CA" b="0" i="0" dirty="0">
                <a:solidFill>
                  <a:srgbClr val="040C28"/>
                </a:solidFill>
                <a:effectLst/>
              </a:rPr>
              <a:t> data so it can be </a:t>
            </a:r>
            <a:r>
              <a:rPr lang="en-CA" b="1" i="0" dirty="0">
                <a:solidFill>
                  <a:srgbClr val="040C28"/>
                </a:solidFill>
                <a:effectLst/>
              </a:rPr>
              <a:t>analyzed</a:t>
            </a:r>
            <a:r>
              <a:rPr lang="en-CA" b="0" i="0" dirty="0">
                <a:solidFill>
                  <a:srgbClr val="040C28"/>
                </a:solidFill>
                <a:effectLst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487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03F73-2AEE-BBCB-07CF-733C870B5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17" y="198452"/>
            <a:ext cx="10833683" cy="64994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Planning: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02FDB3-3FF4-C17A-DB4F-D0B4D299B4EC}"/>
              </a:ext>
            </a:extLst>
          </p:cNvPr>
          <p:cNvSpPr txBox="1"/>
          <p:nvPr/>
        </p:nvSpPr>
        <p:spPr>
          <a:xfrm>
            <a:off x="520117" y="930418"/>
            <a:ext cx="10939793" cy="333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 you want to know? Provide and prioritize main research questions and goals.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 you want to know? What is the intended purpose of the results?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are you going to conduct the study? Explain why these locations and times were chosen.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 observation variables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experimental treatments and map out their relationships (i.e. hierarchical diagram of causes and effects).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 confounding variables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discuss their possible impacts on the proposed observations, based on their likely relationships with other variables.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are you going to answer your research questions? Will the data collected be able to answer your research questions? Outline the analytical strategy that will be used.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working example of what you expect your data to look like (i.e. simulate data) and analyze the simulated data set. Try alternative assumptions. Does this model yield expected results?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Review the study plan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5895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03F73-2AEE-BBCB-07CF-733C870B5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17" y="198452"/>
            <a:ext cx="10833683" cy="64994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Sampling protocol: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02FDB3-3FF4-C17A-DB4F-D0B4D299B4EC}"/>
              </a:ext>
            </a:extLst>
          </p:cNvPr>
          <p:cNvSpPr txBox="1"/>
          <p:nvPr/>
        </p:nvSpPr>
        <p:spPr>
          <a:xfrm>
            <a:off x="520117" y="930418"/>
            <a:ext cx="10939793" cy="1561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Summary of study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goals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Experimental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sampling design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(e.g. sampling locations, variables to measure, fishing gear, …).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field descriptions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 definitions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(e.g. hepato-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colour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codes).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Instrument list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settings (e.g. La*b* setting on colorimeter).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References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background studies, e.g. previous reports or studies using the sampling protocol.</a:t>
            </a:r>
          </a:p>
        </p:txBody>
      </p:sp>
    </p:spTree>
    <p:extLst>
      <p:ext uri="{BB962C8B-B14F-4D97-AF65-F5344CB8AC3E}">
        <p14:creationId xmlns:p14="http://schemas.microsoft.com/office/powerpoint/2010/main" val="3730213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03F73-2AEE-BBCB-07CF-733C870B5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17" y="198452"/>
            <a:ext cx="10833683" cy="64994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Field observations: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02FDB3-3FF4-C17A-DB4F-D0B4D299B4EC}"/>
              </a:ext>
            </a:extLst>
          </p:cNvPr>
          <p:cNvSpPr txBox="1"/>
          <p:nvPr/>
        </p:nvSpPr>
        <p:spPr>
          <a:xfrm>
            <a:off x="520117" y="930418"/>
            <a:ext cx="10939793" cy="18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Actual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sampling locations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fishing gear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vessel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Include any changes to the original sampling protocol and explain why and how they were changed.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 of field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technicians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brief description of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duties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Issues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encountered which may have affected the experimental design or the data.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Event times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(e.g. trap setting and retrieval times).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photos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gear, activities, measurements, and specimens.</a:t>
            </a:r>
          </a:p>
        </p:txBody>
      </p:sp>
    </p:spTree>
    <p:extLst>
      <p:ext uri="{BB962C8B-B14F-4D97-AF65-F5344CB8AC3E}">
        <p14:creationId xmlns:p14="http://schemas.microsoft.com/office/powerpoint/2010/main" val="1782191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03F73-2AEE-BBCB-07CF-733C870B5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17" y="198452"/>
            <a:ext cx="10833683" cy="64994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Debriefing: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02FDB3-3FF4-C17A-DB4F-D0B4D299B4EC}"/>
              </a:ext>
            </a:extLst>
          </p:cNvPr>
          <p:cNvSpPr txBox="1"/>
          <p:nvPr/>
        </p:nvSpPr>
        <p:spPr>
          <a:xfrm>
            <a:off x="520117" y="930418"/>
            <a:ext cx="10939793" cy="2746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Review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field 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data: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 names, definitions, formatting and contents (especially qualitative variables).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Index key variables (i.e. those used to link different data sets) should be well-defined.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Comment clarifications and corrections.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Basic plots for variables of interest.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 any missing 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modifications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were made to the 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fishing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 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sampling protocols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Discuss possible 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impacts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these modifications or other issues encountered during the study.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 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recommendations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next iteration of study.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Transfer data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metadata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study repository.</a:t>
            </a:r>
          </a:p>
        </p:txBody>
      </p:sp>
    </p:spTree>
    <p:extLst>
      <p:ext uri="{BB962C8B-B14F-4D97-AF65-F5344CB8AC3E}">
        <p14:creationId xmlns:p14="http://schemas.microsoft.com/office/powerpoint/2010/main" val="2778734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9B9FB08-CEF4-AABF-2B94-D3BCA0ECDC35}"/>
              </a:ext>
            </a:extLst>
          </p:cNvPr>
          <p:cNvSpPr txBox="1"/>
          <p:nvPr/>
        </p:nvSpPr>
        <p:spPr>
          <a:xfrm>
            <a:off x="5279033" y="2563523"/>
            <a:ext cx="1498663" cy="64633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/>
              <a:t>Field observations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7803D6-6ACB-B20B-5CB1-1DEE49F562BA}"/>
              </a:ext>
            </a:extLst>
          </p:cNvPr>
          <p:cNvSpPr txBox="1"/>
          <p:nvPr/>
        </p:nvSpPr>
        <p:spPr>
          <a:xfrm>
            <a:off x="5279033" y="1756511"/>
            <a:ext cx="1498663" cy="64633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 err="1"/>
              <a:t>Biological</a:t>
            </a:r>
            <a:r>
              <a:rPr lang="fr-CA" dirty="0"/>
              <a:t> observations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F3510F-A0B7-CBDE-0BAE-9DBDB968EF51}"/>
              </a:ext>
            </a:extLst>
          </p:cNvPr>
          <p:cNvSpPr txBox="1"/>
          <p:nvPr/>
        </p:nvSpPr>
        <p:spPr>
          <a:xfrm>
            <a:off x="2757978" y="1053675"/>
            <a:ext cx="1030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400" b="1" dirty="0" err="1"/>
              <a:t>Before</a:t>
            </a:r>
            <a:endParaRPr lang="en-US" sz="24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2073D1-75DB-D2AF-EE4D-E62A8D79F561}"/>
              </a:ext>
            </a:extLst>
          </p:cNvPr>
          <p:cNvSpPr txBox="1"/>
          <p:nvPr/>
        </p:nvSpPr>
        <p:spPr>
          <a:xfrm>
            <a:off x="5508829" y="1060099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400" b="1" dirty="0" err="1"/>
              <a:t>During</a:t>
            </a:r>
            <a:endParaRPr lang="en-US" sz="24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7B5BA0-3BAF-B7E5-5CC2-97406BBFFD1D}"/>
              </a:ext>
            </a:extLst>
          </p:cNvPr>
          <p:cNvSpPr txBox="1"/>
          <p:nvPr/>
        </p:nvSpPr>
        <p:spPr>
          <a:xfrm>
            <a:off x="5279030" y="4238840"/>
            <a:ext cx="149866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/>
              <a:t>Data</a:t>
            </a:r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D6DF1E8-B4B8-5CBD-D853-CFA2F31389EC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>
            <a:off x="6028365" y="3209854"/>
            <a:ext cx="0" cy="164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8CEB4D2-C3ED-1547-E646-50D7D23F7F2D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6028365" y="2402842"/>
            <a:ext cx="0" cy="160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DC96B2F-2C31-5BEF-3382-68079D156D6B}"/>
              </a:ext>
            </a:extLst>
          </p:cNvPr>
          <p:cNvSpPr txBox="1"/>
          <p:nvPr/>
        </p:nvSpPr>
        <p:spPr>
          <a:xfrm>
            <a:off x="5279033" y="3374400"/>
            <a:ext cx="1498663" cy="36933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/>
              <a:t>Photos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11E0A5B-B8C0-A281-AA99-74F929395493}"/>
              </a:ext>
            </a:extLst>
          </p:cNvPr>
          <p:cNvCxnSpPr>
            <a:cxnSpLocks/>
            <a:stCxn id="25" idx="2"/>
            <a:endCxn id="40" idx="0"/>
          </p:cNvCxnSpPr>
          <p:nvPr/>
        </p:nvCxnSpPr>
        <p:spPr>
          <a:xfrm flipH="1">
            <a:off x="6028362" y="3743732"/>
            <a:ext cx="3" cy="49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5BABAAE-A443-4590-95E6-B0DBC328EDA9}"/>
              </a:ext>
            </a:extLst>
          </p:cNvPr>
          <p:cNvSpPr txBox="1"/>
          <p:nvPr/>
        </p:nvSpPr>
        <p:spPr>
          <a:xfrm>
            <a:off x="5279033" y="5825989"/>
            <a:ext cx="149866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 err="1"/>
              <a:t>Metadata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CA86D9-FCAA-B04D-7E4C-575D94A082CE}"/>
              </a:ext>
            </a:extLst>
          </p:cNvPr>
          <p:cNvSpPr txBox="1"/>
          <p:nvPr/>
        </p:nvSpPr>
        <p:spPr>
          <a:xfrm>
            <a:off x="2652377" y="2294136"/>
            <a:ext cx="1241485" cy="64633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 err="1"/>
              <a:t>Study</a:t>
            </a:r>
            <a:r>
              <a:rPr lang="fr-CA" dirty="0"/>
              <a:t> design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73E3C2-1D11-77E8-6D7D-08D15A7A073B}"/>
              </a:ext>
            </a:extLst>
          </p:cNvPr>
          <p:cNvSpPr txBox="1"/>
          <p:nvPr/>
        </p:nvSpPr>
        <p:spPr>
          <a:xfrm>
            <a:off x="2652377" y="3112410"/>
            <a:ext cx="1241485" cy="64633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/>
              <a:t>Sampling </a:t>
            </a:r>
            <a:r>
              <a:rPr lang="fr-CA" dirty="0" err="1"/>
              <a:t>protocol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FABF7F-5AEE-B36C-367E-FB8FA4D6D547}"/>
              </a:ext>
            </a:extLst>
          </p:cNvPr>
          <p:cNvCxnSpPr>
            <a:cxnSpLocks/>
            <a:stCxn id="6" idx="3"/>
            <a:endCxn id="4" idx="0"/>
          </p:cNvCxnSpPr>
          <p:nvPr/>
        </p:nvCxnSpPr>
        <p:spPr>
          <a:xfrm>
            <a:off x="3893862" y="2617302"/>
            <a:ext cx="2134503" cy="320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D5BBC7C-735A-C24D-6292-EADCF11C0964}"/>
              </a:ext>
            </a:extLst>
          </p:cNvPr>
          <p:cNvCxnSpPr>
            <a:cxnSpLocks/>
            <a:stCxn id="7" idx="3"/>
            <a:endCxn id="4" idx="0"/>
          </p:cNvCxnSpPr>
          <p:nvPr/>
        </p:nvCxnSpPr>
        <p:spPr>
          <a:xfrm>
            <a:off x="3893862" y="3435576"/>
            <a:ext cx="2134503" cy="2390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A8CD2A2-FE33-5301-B255-5EC03469CCCF}"/>
              </a:ext>
            </a:extLst>
          </p:cNvPr>
          <p:cNvSpPr txBox="1"/>
          <p:nvPr/>
        </p:nvSpPr>
        <p:spPr>
          <a:xfrm>
            <a:off x="2652377" y="1750087"/>
            <a:ext cx="1241485" cy="36933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 err="1"/>
              <a:t>Study</a:t>
            </a:r>
            <a:r>
              <a:rPr lang="fr-CA" dirty="0"/>
              <a:t> goals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1017903-88A5-F487-CB39-E80B6F027CF1}"/>
              </a:ext>
            </a:extLst>
          </p:cNvPr>
          <p:cNvCxnSpPr>
            <a:cxnSpLocks/>
            <a:stCxn id="21" idx="3"/>
            <a:endCxn id="4" idx="0"/>
          </p:cNvCxnSpPr>
          <p:nvPr/>
        </p:nvCxnSpPr>
        <p:spPr>
          <a:xfrm>
            <a:off x="3893862" y="1934753"/>
            <a:ext cx="2134503" cy="3891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71D557F-A2F1-BA8C-CD3C-6FB5CB21885C}"/>
              </a:ext>
            </a:extLst>
          </p:cNvPr>
          <p:cNvSpPr txBox="1"/>
          <p:nvPr/>
        </p:nvSpPr>
        <p:spPr>
          <a:xfrm>
            <a:off x="8162862" y="1685046"/>
            <a:ext cx="1339641" cy="64633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/>
              <a:t>Sampling issues</a:t>
            </a:r>
            <a:endParaRPr lang="en-US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0C9BBEE-497A-EB96-B8A3-C98D8E850EBC}"/>
              </a:ext>
            </a:extLst>
          </p:cNvPr>
          <p:cNvCxnSpPr>
            <a:cxnSpLocks/>
            <a:stCxn id="64" idx="1"/>
            <a:endCxn id="4" idx="0"/>
          </p:cNvCxnSpPr>
          <p:nvPr/>
        </p:nvCxnSpPr>
        <p:spPr>
          <a:xfrm flipH="1">
            <a:off x="6028365" y="2008212"/>
            <a:ext cx="2134497" cy="3817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6E98DBD-E73C-B0C2-198A-4C976042BAC5}"/>
              </a:ext>
            </a:extLst>
          </p:cNvPr>
          <p:cNvSpPr txBox="1"/>
          <p:nvPr/>
        </p:nvSpPr>
        <p:spPr>
          <a:xfrm>
            <a:off x="2652377" y="3930684"/>
            <a:ext cx="1241485" cy="36933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 err="1"/>
              <a:t>References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61AF502-5146-1F64-8472-837AE5EA3C63}"/>
              </a:ext>
            </a:extLst>
          </p:cNvPr>
          <p:cNvCxnSpPr>
            <a:cxnSpLocks/>
            <a:stCxn id="17" idx="3"/>
            <a:endCxn id="4" idx="0"/>
          </p:cNvCxnSpPr>
          <p:nvPr/>
        </p:nvCxnSpPr>
        <p:spPr>
          <a:xfrm>
            <a:off x="3893862" y="4115350"/>
            <a:ext cx="2134503" cy="1710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30EBA90-9E32-D97B-0ADE-2B831007839C}"/>
              </a:ext>
            </a:extLst>
          </p:cNvPr>
          <p:cNvSpPr txBox="1"/>
          <p:nvPr/>
        </p:nvSpPr>
        <p:spPr>
          <a:xfrm>
            <a:off x="8162862" y="2563524"/>
            <a:ext cx="1339641" cy="64633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/>
              <a:t>Data </a:t>
            </a:r>
            <a:r>
              <a:rPr lang="fr-CA" dirty="0" err="1"/>
              <a:t>field</a:t>
            </a:r>
            <a:r>
              <a:rPr lang="fr-CA" dirty="0"/>
              <a:t> descriptions</a:t>
            </a:r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E68841D-1BFD-BE80-589C-435B0817FDB0}"/>
              </a:ext>
            </a:extLst>
          </p:cNvPr>
          <p:cNvSpPr txBox="1"/>
          <p:nvPr/>
        </p:nvSpPr>
        <p:spPr>
          <a:xfrm>
            <a:off x="8162861" y="3442001"/>
            <a:ext cx="1339641" cy="64633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/>
              <a:t>Protocol changes</a:t>
            </a:r>
            <a:endParaRPr lang="en-US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A11AA0D-F83A-4248-71AA-83221DFDA822}"/>
              </a:ext>
            </a:extLst>
          </p:cNvPr>
          <p:cNvCxnSpPr>
            <a:cxnSpLocks/>
            <a:stCxn id="48" idx="1"/>
            <a:endCxn id="4" idx="0"/>
          </p:cNvCxnSpPr>
          <p:nvPr/>
        </p:nvCxnSpPr>
        <p:spPr>
          <a:xfrm flipH="1">
            <a:off x="6028365" y="2886690"/>
            <a:ext cx="2134497" cy="2939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123195D-8841-D879-58EB-1B16BE7E5958}"/>
              </a:ext>
            </a:extLst>
          </p:cNvPr>
          <p:cNvCxnSpPr>
            <a:cxnSpLocks/>
            <a:stCxn id="89" idx="1"/>
            <a:endCxn id="4" idx="0"/>
          </p:cNvCxnSpPr>
          <p:nvPr/>
        </p:nvCxnSpPr>
        <p:spPr>
          <a:xfrm flipH="1">
            <a:off x="6028365" y="3765167"/>
            <a:ext cx="2134496" cy="2060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C8012630-BD01-D928-F256-D0DBBF165C1F}"/>
              </a:ext>
            </a:extLst>
          </p:cNvPr>
          <p:cNvSpPr txBox="1"/>
          <p:nvPr/>
        </p:nvSpPr>
        <p:spPr>
          <a:xfrm>
            <a:off x="8414425" y="1060098"/>
            <a:ext cx="836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400" b="1" dirty="0" err="1"/>
              <a:t>After</a:t>
            </a:r>
            <a:endParaRPr lang="en-US" sz="2400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7DFAD70-1F3C-0613-3BD2-326D8B7DC7E6}"/>
              </a:ext>
            </a:extLst>
          </p:cNvPr>
          <p:cNvSpPr txBox="1"/>
          <p:nvPr/>
        </p:nvSpPr>
        <p:spPr>
          <a:xfrm>
            <a:off x="310392" y="293615"/>
            <a:ext cx="4561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800" b="1" dirty="0" err="1"/>
              <a:t>Fieldwork</a:t>
            </a:r>
            <a:r>
              <a:rPr lang="fr-CA" sz="2800" b="1" dirty="0"/>
              <a:t> data management: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16247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7A6CF-A15B-9FB2-5E0F-E562CC9D1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Data Life Cycle Models - SURA Research Data Management">
            <a:extLst>
              <a:ext uri="{FF2B5EF4-FFF2-40B4-BE49-F238E27FC236}">
                <a16:creationId xmlns:a16="http://schemas.microsoft.com/office/drawing/2014/main" id="{5744B3AF-D91B-8F20-E445-0EC454D29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184" y="2491261"/>
            <a:ext cx="4996028" cy="337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5E2D93-9999-3E05-3841-0A1BF7408C25}"/>
              </a:ext>
            </a:extLst>
          </p:cNvPr>
          <p:cNvSpPr txBox="1"/>
          <p:nvPr/>
        </p:nvSpPr>
        <p:spPr>
          <a:xfrm>
            <a:off x="3313651" y="2760763"/>
            <a:ext cx="588623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CA" dirty="0"/>
              <a:t>Plan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4DF424-E0A5-7C4C-3F38-1A44B3244A27}"/>
              </a:ext>
            </a:extLst>
          </p:cNvPr>
          <p:cNvSpPr txBox="1"/>
          <p:nvPr/>
        </p:nvSpPr>
        <p:spPr>
          <a:xfrm>
            <a:off x="1941379" y="2391431"/>
            <a:ext cx="1038105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CA" dirty="0"/>
              <a:t>Question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96288F-8818-9048-BAFF-106C6D09EB62}"/>
              </a:ext>
            </a:extLst>
          </p:cNvPr>
          <p:cNvSpPr txBox="1"/>
          <p:nvPr/>
        </p:nvSpPr>
        <p:spPr>
          <a:xfrm>
            <a:off x="4093467" y="3411737"/>
            <a:ext cx="1155573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CA" dirty="0"/>
              <a:t>Field </a:t>
            </a:r>
            <a:r>
              <a:rPr lang="fr-CA" dirty="0" err="1"/>
              <a:t>work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E4F944-1E0D-9271-5204-C88359A22A36}"/>
              </a:ext>
            </a:extLst>
          </p:cNvPr>
          <p:cNvSpPr txBox="1"/>
          <p:nvPr/>
        </p:nvSpPr>
        <p:spPr>
          <a:xfrm>
            <a:off x="4036400" y="4336623"/>
            <a:ext cx="1000595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CA" dirty="0" err="1"/>
              <a:t>Describe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2F8768-AE47-E196-DEE3-E861E480CEDB}"/>
              </a:ext>
            </a:extLst>
          </p:cNvPr>
          <p:cNvSpPr txBox="1"/>
          <p:nvPr/>
        </p:nvSpPr>
        <p:spPr>
          <a:xfrm>
            <a:off x="3504844" y="5132786"/>
            <a:ext cx="1005596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CA" dirty="0" err="1"/>
              <a:t>Organize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AEE948-F589-F414-7AEF-9B11E4CFE044}"/>
              </a:ext>
            </a:extLst>
          </p:cNvPr>
          <p:cNvSpPr txBox="1"/>
          <p:nvPr/>
        </p:nvSpPr>
        <p:spPr>
          <a:xfrm>
            <a:off x="1877015" y="5040616"/>
            <a:ext cx="906915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CA" dirty="0" err="1"/>
              <a:t>Analyze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5F2711-3117-89F2-CDF3-3E9631B253A9}"/>
              </a:ext>
            </a:extLst>
          </p:cNvPr>
          <p:cNvSpPr txBox="1"/>
          <p:nvPr/>
        </p:nvSpPr>
        <p:spPr>
          <a:xfrm>
            <a:off x="838200" y="3690557"/>
            <a:ext cx="1020216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CA" dirty="0"/>
              <a:t>Write-up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920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3069</TotalTime>
  <Words>486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Symbol</vt:lpstr>
      <vt:lpstr>Office Theme</vt:lpstr>
      <vt:lpstr>Field study planning and data management</vt:lpstr>
      <vt:lpstr>Data management: </vt:lpstr>
      <vt:lpstr>Planning:</vt:lpstr>
      <vt:lpstr>Sampling protocol:</vt:lpstr>
      <vt:lpstr>Field observations:</vt:lpstr>
      <vt:lpstr>Debriefing:</vt:lpstr>
      <vt:lpstr>PowerPoint Presentation</vt:lpstr>
      <vt:lpstr>PowerPoint Presentation</vt:lpstr>
    </vt:vector>
  </TitlesOfParts>
  <Company>DFO MPO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Surette, Tobie</dc:creator>
  <cp:lastModifiedBy>Surette, Tobie</cp:lastModifiedBy>
  <cp:revision>3</cp:revision>
  <cp:lastPrinted>2023-09-06T14:28:46Z</cp:lastPrinted>
  <dcterms:created xsi:type="dcterms:W3CDTF">2023-06-29T18:58:51Z</dcterms:created>
  <dcterms:modified xsi:type="dcterms:W3CDTF">2023-09-07T15:59:26Z</dcterms:modified>
</cp:coreProperties>
</file>