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860F-F061-683C-8F96-74ECFFAFB6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144402-0B39-DF30-C195-8361954E5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DB233-5D64-51A9-39E7-9515F79FFBFA}"/>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5" name="Footer Placeholder 4">
            <a:extLst>
              <a:ext uri="{FF2B5EF4-FFF2-40B4-BE49-F238E27FC236}">
                <a16:creationId xmlns:a16="http://schemas.microsoft.com/office/drawing/2014/main" id="{D09F8B98-5E2F-A8C7-FA2E-26033A685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A17C2-A57C-9134-1D2D-9CE04F5E8ABB}"/>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186928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4D31-75FB-5667-F28E-8D5E317B8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3E568C-F685-425E-4206-88671BF03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85A7E-E7B7-7C99-431F-C52A1FFA0923}"/>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5" name="Footer Placeholder 4">
            <a:extLst>
              <a:ext uri="{FF2B5EF4-FFF2-40B4-BE49-F238E27FC236}">
                <a16:creationId xmlns:a16="http://schemas.microsoft.com/office/drawing/2014/main" id="{6C813B19-E24A-2A72-53C8-7EE76BC3F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D63A0-2104-F5E0-DCEC-6CFF095CDC73}"/>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23314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5F49D-CE1E-7D9E-0490-04D37C44A0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7BCE2-9046-5DC9-A2CC-774534C4BB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BDF3F-0749-7FEF-6E3D-A2CCB85D36D5}"/>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5" name="Footer Placeholder 4">
            <a:extLst>
              <a:ext uri="{FF2B5EF4-FFF2-40B4-BE49-F238E27FC236}">
                <a16:creationId xmlns:a16="http://schemas.microsoft.com/office/drawing/2014/main" id="{350DA411-79A6-097E-647C-A894721F4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160CE-9EE8-0924-CE42-30F1BACD549A}"/>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422042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008B-7776-7EA6-76C2-5AD7865D5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48073-97F1-D37B-F3CD-1FE5C5B3D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9AE83-A979-4776-977A-627E152AEA4C}"/>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5" name="Footer Placeholder 4">
            <a:extLst>
              <a:ext uri="{FF2B5EF4-FFF2-40B4-BE49-F238E27FC236}">
                <a16:creationId xmlns:a16="http://schemas.microsoft.com/office/drawing/2014/main" id="{747E26EC-3694-F743-1FE1-D77FE2E6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0F1F0-6C98-73DF-A957-D8ADAEFF1CE5}"/>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405118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D9CF-61C2-A413-04AF-EFEAEA03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9B87A5-D266-277F-2B8C-CD3777F0D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8DB48-3BF3-6B8D-A140-A6B5B77EFD5A}"/>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5" name="Footer Placeholder 4">
            <a:extLst>
              <a:ext uri="{FF2B5EF4-FFF2-40B4-BE49-F238E27FC236}">
                <a16:creationId xmlns:a16="http://schemas.microsoft.com/office/drawing/2014/main" id="{E1325262-4F1D-9544-EE8C-93F39F03D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33CB5-B63C-57F0-FDEF-09D7C5DC7D4E}"/>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331234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67A2-9882-E939-863E-655B0FCAB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AF8D80-FC92-FEE0-A656-2A3AB88D50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0ABDAA-1688-277A-7932-67BD6E3DD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86CD4-9849-13B0-85B4-2616B6D7D14A}"/>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6" name="Footer Placeholder 5">
            <a:extLst>
              <a:ext uri="{FF2B5EF4-FFF2-40B4-BE49-F238E27FC236}">
                <a16:creationId xmlns:a16="http://schemas.microsoft.com/office/drawing/2014/main" id="{B440906C-5410-2C5F-9070-BB7F5261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5BF16-B88C-2B86-A7B9-6DFF27B3DDCB}"/>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72598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8EC3-79E2-08D8-9B3A-4B7C95A86F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E86E2-3A83-E2DD-A843-F97ACDDA9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469CF4-C668-6658-789E-1F727D75B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CEFD1-9308-B0EE-1876-46878D363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C5755-5C43-F04B-BBC2-E91A47FC49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ED192B-A0CE-A8BF-99FB-686036A165B7}"/>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8" name="Footer Placeholder 7">
            <a:extLst>
              <a:ext uri="{FF2B5EF4-FFF2-40B4-BE49-F238E27FC236}">
                <a16:creationId xmlns:a16="http://schemas.microsoft.com/office/drawing/2014/main" id="{1ADF0925-5DC3-BBBB-686C-DBBA027881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9404A8-BC0B-4317-F5FC-4691EBD10D60}"/>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247432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4B35-D9B2-BCF6-1849-28C656F131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ECF980-8FF4-C7A1-D466-45128459902E}"/>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4" name="Footer Placeholder 3">
            <a:extLst>
              <a:ext uri="{FF2B5EF4-FFF2-40B4-BE49-F238E27FC236}">
                <a16:creationId xmlns:a16="http://schemas.microsoft.com/office/drawing/2014/main" id="{F4FDCD01-B4D1-CDDF-9371-CED6BFED8F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73BCD4-75B4-3070-4FAD-EC4DC9A4C9FC}"/>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132834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52008-17AA-000B-2112-692CCF0AA6DA}"/>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3" name="Footer Placeholder 2">
            <a:extLst>
              <a:ext uri="{FF2B5EF4-FFF2-40B4-BE49-F238E27FC236}">
                <a16:creationId xmlns:a16="http://schemas.microsoft.com/office/drawing/2014/main" id="{9897D016-0E88-22CA-0ED0-378C930976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31258-B1FE-6283-F06E-3AF695F42F30}"/>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122539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DFA2-D5ED-522D-C039-42FDE8C6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FB4EF8-7629-DE9F-7C72-BDE133B67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10EF2-C4C9-BAD6-D30F-9A27FDE95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8CF87-17D8-FC5E-CC1B-85AE36DCFEBC}"/>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6" name="Footer Placeholder 5">
            <a:extLst>
              <a:ext uri="{FF2B5EF4-FFF2-40B4-BE49-F238E27FC236}">
                <a16:creationId xmlns:a16="http://schemas.microsoft.com/office/drawing/2014/main" id="{AF92AC74-B186-D9E1-E53E-D417F08D1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7DE3F-22DF-EB48-7A09-FA9A5725568C}"/>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290533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44BA-625E-BE72-33AD-4B6216B13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96747-2353-8F3E-F47F-8FDA8B83C6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2BBE3A-13AD-D2DE-DDC5-44A26DF73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96F2F-43B4-98B4-05DC-E213A419A7D0}"/>
              </a:ext>
            </a:extLst>
          </p:cNvPr>
          <p:cNvSpPr>
            <a:spLocks noGrp="1"/>
          </p:cNvSpPr>
          <p:nvPr>
            <p:ph type="dt" sz="half" idx="10"/>
          </p:nvPr>
        </p:nvSpPr>
        <p:spPr/>
        <p:txBody>
          <a:bodyPr/>
          <a:lstStyle/>
          <a:p>
            <a:fld id="{4C69FC6F-6051-46D2-9F4F-B42E4E947288}" type="datetimeFigureOut">
              <a:rPr lang="en-US" smtClean="0"/>
              <a:t>8/22/2023</a:t>
            </a:fld>
            <a:endParaRPr lang="en-US"/>
          </a:p>
        </p:txBody>
      </p:sp>
      <p:sp>
        <p:nvSpPr>
          <p:cNvPr id="6" name="Footer Placeholder 5">
            <a:extLst>
              <a:ext uri="{FF2B5EF4-FFF2-40B4-BE49-F238E27FC236}">
                <a16:creationId xmlns:a16="http://schemas.microsoft.com/office/drawing/2014/main" id="{DCEB47E9-E19D-07F6-204D-1DFB829C5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C8384-8B27-2334-14EB-8AA91A9BA285}"/>
              </a:ext>
            </a:extLst>
          </p:cNvPr>
          <p:cNvSpPr>
            <a:spLocks noGrp="1"/>
          </p:cNvSpPr>
          <p:nvPr>
            <p:ph type="sldNum" sz="quarter" idx="12"/>
          </p:nvPr>
        </p:nvSpPr>
        <p:spPr/>
        <p:txBody>
          <a:bodyPr/>
          <a:lstStyle/>
          <a:p>
            <a:fld id="{281B5F1A-8E47-4BA2-B71C-8832AF2362EF}" type="slidenum">
              <a:rPr lang="en-US" smtClean="0"/>
              <a:t>‹#›</a:t>
            </a:fld>
            <a:endParaRPr lang="en-US"/>
          </a:p>
        </p:txBody>
      </p:sp>
    </p:spTree>
    <p:extLst>
      <p:ext uri="{BB962C8B-B14F-4D97-AF65-F5344CB8AC3E}">
        <p14:creationId xmlns:p14="http://schemas.microsoft.com/office/powerpoint/2010/main" val="31737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07C1A5-420A-52C6-B4DC-9FF79A051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ADAF1C-792F-9779-58AE-CEB6DF9BC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74674-84BD-381C-0BAC-E30D4B2E7C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9FC6F-6051-46D2-9F4F-B42E4E947288}" type="datetimeFigureOut">
              <a:rPr lang="en-US" smtClean="0"/>
              <a:t>8/22/2023</a:t>
            </a:fld>
            <a:endParaRPr lang="en-US"/>
          </a:p>
        </p:txBody>
      </p:sp>
      <p:sp>
        <p:nvSpPr>
          <p:cNvPr id="5" name="Footer Placeholder 4">
            <a:extLst>
              <a:ext uri="{FF2B5EF4-FFF2-40B4-BE49-F238E27FC236}">
                <a16:creationId xmlns:a16="http://schemas.microsoft.com/office/drawing/2014/main" id="{6885B972-CCF0-D07D-FC5D-D40A0C257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4FDA46-AC38-A898-3A47-149E609F8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B5F1A-8E47-4BA2-B71C-8832AF2362EF}" type="slidenum">
              <a:rPr lang="en-US" smtClean="0"/>
              <a:t>‹#›</a:t>
            </a:fld>
            <a:endParaRPr lang="en-US"/>
          </a:p>
        </p:txBody>
      </p:sp>
    </p:spTree>
    <p:extLst>
      <p:ext uri="{BB962C8B-B14F-4D97-AF65-F5344CB8AC3E}">
        <p14:creationId xmlns:p14="http://schemas.microsoft.com/office/powerpoint/2010/main" val="3740910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5591D9-9502-0D6B-E324-39AB74F32FAB}"/>
              </a:ext>
            </a:extLst>
          </p:cNvPr>
          <p:cNvSpPr txBox="1"/>
          <p:nvPr/>
        </p:nvSpPr>
        <p:spPr>
          <a:xfrm>
            <a:off x="1221878" y="1442907"/>
            <a:ext cx="164424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Knowledge</a:t>
            </a:r>
            <a:endParaRPr lang="en-US" dirty="0"/>
          </a:p>
        </p:txBody>
      </p:sp>
      <p:sp>
        <p:nvSpPr>
          <p:cNvPr id="7" name="TextBox 6">
            <a:extLst>
              <a:ext uri="{FF2B5EF4-FFF2-40B4-BE49-F238E27FC236}">
                <a16:creationId xmlns:a16="http://schemas.microsoft.com/office/drawing/2014/main" id="{664D7B63-7836-43D0-5052-A3BB21F2F128}"/>
              </a:ext>
            </a:extLst>
          </p:cNvPr>
          <p:cNvSpPr txBox="1"/>
          <p:nvPr/>
        </p:nvSpPr>
        <p:spPr>
          <a:xfrm>
            <a:off x="3576507" y="1442907"/>
            <a:ext cx="164424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Assumptions</a:t>
            </a:r>
            <a:endParaRPr lang="en-US" dirty="0"/>
          </a:p>
        </p:txBody>
      </p:sp>
      <p:sp>
        <p:nvSpPr>
          <p:cNvPr id="8" name="TextBox 7">
            <a:extLst>
              <a:ext uri="{FF2B5EF4-FFF2-40B4-BE49-F238E27FC236}">
                <a16:creationId xmlns:a16="http://schemas.microsoft.com/office/drawing/2014/main" id="{43E500ED-8F3F-EB2D-8172-47EC67D4D287}"/>
              </a:ext>
            </a:extLst>
          </p:cNvPr>
          <p:cNvSpPr txBox="1"/>
          <p:nvPr/>
        </p:nvSpPr>
        <p:spPr>
          <a:xfrm>
            <a:off x="3576507" y="2760873"/>
            <a:ext cx="164424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Query</a:t>
            </a:r>
            <a:endParaRPr lang="en-US" dirty="0"/>
          </a:p>
        </p:txBody>
      </p:sp>
      <p:sp>
        <p:nvSpPr>
          <p:cNvPr id="9" name="TextBox 8">
            <a:extLst>
              <a:ext uri="{FF2B5EF4-FFF2-40B4-BE49-F238E27FC236}">
                <a16:creationId xmlns:a16="http://schemas.microsoft.com/office/drawing/2014/main" id="{FA64A7BC-C983-02DC-A8D7-1C57E5C9ABA9}"/>
              </a:ext>
            </a:extLst>
          </p:cNvPr>
          <p:cNvSpPr txBox="1"/>
          <p:nvPr/>
        </p:nvSpPr>
        <p:spPr>
          <a:xfrm>
            <a:off x="3576507" y="4051372"/>
            <a:ext cx="164424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Data</a:t>
            </a:r>
            <a:endParaRPr lang="en-US" dirty="0"/>
          </a:p>
        </p:txBody>
      </p:sp>
      <p:sp>
        <p:nvSpPr>
          <p:cNvPr id="10" name="TextBox 9">
            <a:extLst>
              <a:ext uri="{FF2B5EF4-FFF2-40B4-BE49-F238E27FC236}">
                <a16:creationId xmlns:a16="http://schemas.microsoft.com/office/drawing/2014/main" id="{D6E01670-2740-AA1D-E81B-3F51CA011D75}"/>
              </a:ext>
            </a:extLst>
          </p:cNvPr>
          <p:cNvSpPr txBox="1"/>
          <p:nvPr/>
        </p:nvSpPr>
        <p:spPr>
          <a:xfrm>
            <a:off x="1221878" y="701074"/>
            <a:ext cx="1662506" cy="461665"/>
          </a:xfrm>
          <a:prstGeom prst="rect">
            <a:avLst/>
          </a:prstGeom>
          <a:noFill/>
        </p:spPr>
        <p:txBody>
          <a:bodyPr wrap="none" rtlCol="0">
            <a:spAutoFit/>
          </a:bodyPr>
          <a:lstStyle/>
          <a:p>
            <a:r>
              <a:rPr lang="en-CA" sz="2400" dirty="0"/>
              <a:t>Background</a:t>
            </a:r>
            <a:endParaRPr lang="en-US" sz="2400" dirty="0"/>
          </a:p>
        </p:txBody>
      </p:sp>
      <p:sp>
        <p:nvSpPr>
          <p:cNvPr id="11" name="TextBox 10">
            <a:extLst>
              <a:ext uri="{FF2B5EF4-FFF2-40B4-BE49-F238E27FC236}">
                <a16:creationId xmlns:a16="http://schemas.microsoft.com/office/drawing/2014/main" id="{5A89C9A1-3A90-951C-6B76-CA3A1908B03C}"/>
              </a:ext>
            </a:extLst>
          </p:cNvPr>
          <p:cNvSpPr txBox="1"/>
          <p:nvPr/>
        </p:nvSpPr>
        <p:spPr>
          <a:xfrm>
            <a:off x="3922691" y="701074"/>
            <a:ext cx="970137" cy="461665"/>
          </a:xfrm>
          <a:prstGeom prst="rect">
            <a:avLst/>
          </a:prstGeom>
          <a:noFill/>
        </p:spPr>
        <p:txBody>
          <a:bodyPr wrap="none" rtlCol="0">
            <a:spAutoFit/>
          </a:bodyPr>
          <a:lstStyle/>
          <a:p>
            <a:r>
              <a:rPr lang="en-CA" sz="2400" dirty="0"/>
              <a:t>Inputs</a:t>
            </a:r>
            <a:endParaRPr lang="en-US" sz="2400" dirty="0"/>
          </a:p>
        </p:txBody>
      </p:sp>
      <p:sp>
        <p:nvSpPr>
          <p:cNvPr id="12" name="TextBox 11">
            <a:extLst>
              <a:ext uri="{FF2B5EF4-FFF2-40B4-BE49-F238E27FC236}">
                <a16:creationId xmlns:a16="http://schemas.microsoft.com/office/drawing/2014/main" id="{71F9D113-2BC7-6AFC-466F-32BB6876CB79}"/>
              </a:ext>
            </a:extLst>
          </p:cNvPr>
          <p:cNvSpPr txBox="1"/>
          <p:nvPr/>
        </p:nvSpPr>
        <p:spPr>
          <a:xfrm>
            <a:off x="5622043" y="695866"/>
            <a:ext cx="2280689" cy="461665"/>
          </a:xfrm>
          <a:prstGeom prst="rect">
            <a:avLst/>
          </a:prstGeom>
          <a:noFill/>
        </p:spPr>
        <p:txBody>
          <a:bodyPr wrap="none" rtlCol="0">
            <a:spAutoFit/>
          </a:bodyPr>
          <a:lstStyle/>
          <a:p>
            <a:r>
              <a:rPr lang="en-CA" sz="2400" dirty="0"/>
              <a:t>Inference engine</a:t>
            </a:r>
            <a:endParaRPr lang="en-US" sz="2400" dirty="0"/>
          </a:p>
        </p:txBody>
      </p:sp>
      <p:sp>
        <p:nvSpPr>
          <p:cNvPr id="13" name="TextBox 12">
            <a:extLst>
              <a:ext uri="{FF2B5EF4-FFF2-40B4-BE49-F238E27FC236}">
                <a16:creationId xmlns:a16="http://schemas.microsoft.com/office/drawing/2014/main" id="{8B18825F-0A0B-14E5-E390-D2793F8DAA5F}"/>
              </a:ext>
            </a:extLst>
          </p:cNvPr>
          <p:cNvSpPr txBox="1"/>
          <p:nvPr/>
        </p:nvSpPr>
        <p:spPr>
          <a:xfrm>
            <a:off x="5931136" y="1442907"/>
            <a:ext cx="164424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Causal model</a:t>
            </a:r>
            <a:endParaRPr lang="en-US" dirty="0"/>
          </a:p>
        </p:txBody>
      </p:sp>
      <p:sp>
        <p:nvSpPr>
          <p:cNvPr id="14" name="TextBox 13">
            <a:extLst>
              <a:ext uri="{FF2B5EF4-FFF2-40B4-BE49-F238E27FC236}">
                <a16:creationId xmlns:a16="http://schemas.microsoft.com/office/drawing/2014/main" id="{ED76645F-16F2-5BA3-959A-A50917C1C3C7}"/>
              </a:ext>
            </a:extLst>
          </p:cNvPr>
          <p:cNvSpPr txBox="1"/>
          <p:nvPr/>
        </p:nvSpPr>
        <p:spPr>
          <a:xfrm>
            <a:off x="5931136" y="2622373"/>
            <a:ext cx="164424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Can the query be answered?</a:t>
            </a:r>
            <a:endParaRPr lang="en-US" dirty="0"/>
          </a:p>
        </p:txBody>
      </p:sp>
      <p:sp>
        <p:nvSpPr>
          <p:cNvPr id="15" name="TextBox 14">
            <a:extLst>
              <a:ext uri="{FF2B5EF4-FFF2-40B4-BE49-F238E27FC236}">
                <a16:creationId xmlns:a16="http://schemas.microsoft.com/office/drawing/2014/main" id="{79F6DFB6-E9E2-2E77-AF70-5656BEA6FA66}"/>
              </a:ext>
            </a:extLst>
          </p:cNvPr>
          <p:cNvSpPr txBox="1"/>
          <p:nvPr/>
        </p:nvSpPr>
        <p:spPr>
          <a:xfrm>
            <a:off x="5931136" y="3912871"/>
            <a:ext cx="164424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Statistical estimation</a:t>
            </a:r>
            <a:endParaRPr lang="en-US" dirty="0"/>
          </a:p>
        </p:txBody>
      </p:sp>
      <p:sp>
        <p:nvSpPr>
          <p:cNvPr id="16" name="TextBox 15">
            <a:extLst>
              <a:ext uri="{FF2B5EF4-FFF2-40B4-BE49-F238E27FC236}">
                <a16:creationId xmlns:a16="http://schemas.microsoft.com/office/drawing/2014/main" id="{3BE204A9-CFB6-615A-A10E-A7CFCF333648}"/>
              </a:ext>
            </a:extLst>
          </p:cNvPr>
          <p:cNvSpPr txBox="1"/>
          <p:nvPr/>
        </p:nvSpPr>
        <p:spPr>
          <a:xfrm>
            <a:off x="8877826" y="706406"/>
            <a:ext cx="1199367" cy="461665"/>
          </a:xfrm>
          <a:prstGeom prst="rect">
            <a:avLst/>
          </a:prstGeom>
          <a:noFill/>
        </p:spPr>
        <p:txBody>
          <a:bodyPr wrap="none" rtlCol="0">
            <a:spAutoFit/>
          </a:bodyPr>
          <a:lstStyle/>
          <a:p>
            <a:r>
              <a:rPr lang="en-CA" sz="2400" dirty="0"/>
              <a:t>Outputs</a:t>
            </a:r>
            <a:endParaRPr lang="en-US" sz="2400" dirty="0"/>
          </a:p>
        </p:txBody>
      </p:sp>
      <p:sp>
        <p:nvSpPr>
          <p:cNvPr id="17" name="TextBox 16">
            <a:extLst>
              <a:ext uri="{FF2B5EF4-FFF2-40B4-BE49-F238E27FC236}">
                <a16:creationId xmlns:a16="http://schemas.microsoft.com/office/drawing/2014/main" id="{2A06664B-DE13-23ED-D69D-B29618CE9D6E}"/>
              </a:ext>
            </a:extLst>
          </p:cNvPr>
          <p:cNvSpPr txBox="1"/>
          <p:nvPr/>
        </p:nvSpPr>
        <p:spPr>
          <a:xfrm>
            <a:off x="8646257" y="1304407"/>
            <a:ext cx="164424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Testable implications</a:t>
            </a:r>
            <a:endParaRPr lang="en-US" dirty="0"/>
          </a:p>
        </p:txBody>
      </p:sp>
      <p:cxnSp>
        <p:nvCxnSpPr>
          <p:cNvPr id="19" name="Straight Arrow Connector 18">
            <a:extLst>
              <a:ext uri="{FF2B5EF4-FFF2-40B4-BE49-F238E27FC236}">
                <a16:creationId xmlns:a16="http://schemas.microsoft.com/office/drawing/2014/main" id="{EE720525-D977-BA4E-914F-ECDF86D80FE8}"/>
              </a:ext>
            </a:extLst>
          </p:cNvPr>
          <p:cNvCxnSpPr>
            <a:stCxn id="4" idx="3"/>
            <a:endCxn id="7" idx="1"/>
          </p:cNvCxnSpPr>
          <p:nvPr/>
        </p:nvCxnSpPr>
        <p:spPr>
          <a:xfrm>
            <a:off x="2866120" y="1627573"/>
            <a:ext cx="710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D4997E6-8530-F33E-91A5-0496BD810647}"/>
              </a:ext>
            </a:extLst>
          </p:cNvPr>
          <p:cNvCxnSpPr>
            <a:cxnSpLocks/>
            <a:stCxn id="7" idx="3"/>
            <a:endCxn id="13" idx="1"/>
          </p:cNvCxnSpPr>
          <p:nvPr/>
        </p:nvCxnSpPr>
        <p:spPr>
          <a:xfrm>
            <a:off x="5220749" y="1627573"/>
            <a:ext cx="710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58E32A8-5CC9-C265-79DA-96EBB64A60E9}"/>
              </a:ext>
            </a:extLst>
          </p:cNvPr>
          <p:cNvCxnSpPr>
            <a:cxnSpLocks/>
            <a:stCxn id="14" idx="0"/>
            <a:endCxn id="13" idx="2"/>
          </p:cNvCxnSpPr>
          <p:nvPr/>
        </p:nvCxnSpPr>
        <p:spPr>
          <a:xfrm flipV="1">
            <a:off x="6753257" y="1812239"/>
            <a:ext cx="0" cy="810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5D56C22C-8B95-F55F-5602-96285D821FE2}"/>
              </a:ext>
            </a:extLst>
          </p:cNvPr>
          <p:cNvCxnSpPr>
            <a:cxnSpLocks/>
            <a:stCxn id="8" idx="3"/>
            <a:endCxn id="14" idx="1"/>
          </p:cNvCxnSpPr>
          <p:nvPr/>
        </p:nvCxnSpPr>
        <p:spPr>
          <a:xfrm>
            <a:off x="5220749" y="2945539"/>
            <a:ext cx="710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124AF98-8B82-4803-7452-B15BDC32FA59}"/>
              </a:ext>
            </a:extLst>
          </p:cNvPr>
          <p:cNvCxnSpPr>
            <a:cxnSpLocks/>
            <a:stCxn id="9" idx="3"/>
            <a:endCxn id="15" idx="1"/>
          </p:cNvCxnSpPr>
          <p:nvPr/>
        </p:nvCxnSpPr>
        <p:spPr>
          <a:xfrm flipV="1">
            <a:off x="5220749" y="4236037"/>
            <a:ext cx="71038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DC0CCF2-6BB0-6057-12F0-A9F77C9F2857}"/>
              </a:ext>
            </a:extLst>
          </p:cNvPr>
          <p:cNvSpPr txBox="1"/>
          <p:nvPr/>
        </p:nvSpPr>
        <p:spPr>
          <a:xfrm>
            <a:off x="8382236" y="3267621"/>
            <a:ext cx="236522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err="1"/>
              <a:t>Estimand</a:t>
            </a:r>
            <a:r>
              <a:rPr lang="en-CA" dirty="0"/>
              <a:t> (recipe for answering the query)</a:t>
            </a:r>
            <a:endParaRPr lang="en-US" dirty="0"/>
          </a:p>
        </p:txBody>
      </p:sp>
      <p:cxnSp>
        <p:nvCxnSpPr>
          <p:cNvPr id="35" name="Straight Arrow Connector 34">
            <a:extLst>
              <a:ext uri="{FF2B5EF4-FFF2-40B4-BE49-F238E27FC236}">
                <a16:creationId xmlns:a16="http://schemas.microsoft.com/office/drawing/2014/main" id="{8B4DC92D-B945-7372-0887-A0E5E2ABD6C3}"/>
              </a:ext>
            </a:extLst>
          </p:cNvPr>
          <p:cNvCxnSpPr>
            <a:cxnSpLocks/>
            <a:stCxn id="14" idx="3"/>
            <a:endCxn id="34" idx="1"/>
          </p:cNvCxnSpPr>
          <p:nvPr/>
        </p:nvCxnSpPr>
        <p:spPr>
          <a:xfrm>
            <a:off x="7575378" y="2945539"/>
            <a:ext cx="806858" cy="6452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EDEBED2B-3D97-B778-1DBE-59F105E7EE6E}"/>
              </a:ext>
            </a:extLst>
          </p:cNvPr>
          <p:cNvSpPr txBox="1"/>
          <p:nvPr/>
        </p:nvSpPr>
        <p:spPr>
          <a:xfrm rot="2316819">
            <a:off x="7738077" y="2876300"/>
            <a:ext cx="485518" cy="369332"/>
          </a:xfrm>
          <a:prstGeom prst="rect">
            <a:avLst/>
          </a:prstGeom>
          <a:noFill/>
        </p:spPr>
        <p:txBody>
          <a:bodyPr wrap="square" rtlCol="0">
            <a:spAutoFit/>
          </a:bodyPr>
          <a:lstStyle/>
          <a:p>
            <a:r>
              <a:rPr lang="en-CA" dirty="0"/>
              <a:t>Yes</a:t>
            </a:r>
            <a:endParaRPr lang="en-US" dirty="0"/>
          </a:p>
        </p:txBody>
      </p:sp>
      <p:cxnSp>
        <p:nvCxnSpPr>
          <p:cNvPr id="40" name="Straight Arrow Connector 39">
            <a:extLst>
              <a:ext uri="{FF2B5EF4-FFF2-40B4-BE49-F238E27FC236}">
                <a16:creationId xmlns:a16="http://schemas.microsoft.com/office/drawing/2014/main" id="{A6B2D009-03A0-13D9-D3CC-18DFFF9CCB8A}"/>
              </a:ext>
            </a:extLst>
          </p:cNvPr>
          <p:cNvCxnSpPr>
            <a:cxnSpLocks/>
            <a:stCxn id="34" idx="1"/>
            <a:endCxn id="15" idx="3"/>
          </p:cNvCxnSpPr>
          <p:nvPr/>
        </p:nvCxnSpPr>
        <p:spPr>
          <a:xfrm flipH="1">
            <a:off x="7575378" y="3590787"/>
            <a:ext cx="806858" cy="645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08D4C859-7883-96A8-9275-00C2E559C451}"/>
              </a:ext>
            </a:extLst>
          </p:cNvPr>
          <p:cNvSpPr txBox="1"/>
          <p:nvPr/>
        </p:nvSpPr>
        <p:spPr>
          <a:xfrm>
            <a:off x="8646257" y="5230833"/>
            <a:ext cx="183718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CA" dirty="0"/>
              <a:t>Estimate </a:t>
            </a:r>
          </a:p>
          <a:p>
            <a:pPr algn="ctr"/>
            <a:r>
              <a:rPr lang="en-CA" dirty="0"/>
              <a:t>(answer to query)</a:t>
            </a:r>
            <a:endParaRPr lang="en-US" dirty="0"/>
          </a:p>
        </p:txBody>
      </p:sp>
      <p:cxnSp>
        <p:nvCxnSpPr>
          <p:cNvPr id="49" name="Connector: Elbow 48">
            <a:extLst>
              <a:ext uri="{FF2B5EF4-FFF2-40B4-BE49-F238E27FC236}">
                <a16:creationId xmlns:a16="http://schemas.microsoft.com/office/drawing/2014/main" id="{85A78287-C350-6768-6F39-9C5D820C717B}"/>
              </a:ext>
            </a:extLst>
          </p:cNvPr>
          <p:cNvCxnSpPr>
            <a:stCxn id="15" idx="2"/>
            <a:endCxn id="47" idx="1"/>
          </p:cNvCxnSpPr>
          <p:nvPr/>
        </p:nvCxnSpPr>
        <p:spPr>
          <a:xfrm rot="16200000" flipH="1">
            <a:off x="7202359" y="4110100"/>
            <a:ext cx="994797" cy="18930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81417BC7-A534-D5FC-D11A-5E75AC6F0196}"/>
              </a:ext>
            </a:extLst>
          </p:cNvPr>
          <p:cNvCxnSpPr>
            <a:cxnSpLocks/>
            <a:stCxn id="14" idx="0"/>
            <a:endCxn id="7" idx="2"/>
          </p:cNvCxnSpPr>
          <p:nvPr/>
        </p:nvCxnSpPr>
        <p:spPr>
          <a:xfrm rot="16200000" flipV="1">
            <a:off x="5170876" y="1039991"/>
            <a:ext cx="810134" cy="235462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6E7694A2-915E-60DD-2CEC-26B5C734551E}"/>
              </a:ext>
            </a:extLst>
          </p:cNvPr>
          <p:cNvSpPr txBox="1"/>
          <p:nvPr/>
        </p:nvSpPr>
        <p:spPr>
          <a:xfrm>
            <a:off x="6753256" y="2253042"/>
            <a:ext cx="485518" cy="369332"/>
          </a:xfrm>
          <a:prstGeom prst="rect">
            <a:avLst/>
          </a:prstGeom>
          <a:noFill/>
        </p:spPr>
        <p:txBody>
          <a:bodyPr wrap="square" rtlCol="0">
            <a:spAutoFit/>
          </a:bodyPr>
          <a:lstStyle/>
          <a:p>
            <a:r>
              <a:rPr lang="en-CA" dirty="0"/>
              <a:t>No</a:t>
            </a:r>
            <a:endParaRPr lang="en-US" dirty="0"/>
          </a:p>
        </p:txBody>
      </p:sp>
      <p:cxnSp>
        <p:nvCxnSpPr>
          <p:cNvPr id="70" name="Straight Arrow Connector 69">
            <a:extLst>
              <a:ext uri="{FF2B5EF4-FFF2-40B4-BE49-F238E27FC236}">
                <a16:creationId xmlns:a16="http://schemas.microsoft.com/office/drawing/2014/main" id="{9F9997E7-192D-7984-09C2-F2BFF6F134FA}"/>
              </a:ext>
            </a:extLst>
          </p:cNvPr>
          <p:cNvCxnSpPr>
            <a:cxnSpLocks/>
            <a:stCxn id="13" idx="3"/>
            <a:endCxn id="17" idx="1"/>
          </p:cNvCxnSpPr>
          <p:nvPr/>
        </p:nvCxnSpPr>
        <p:spPr>
          <a:xfrm>
            <a:off x="7575378" y="1627573"/>
            <a:ext cx="10708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49D7531C-C92F-0A4B-3386-1CD217462CCB}"/>
              </a:ext>
            </a:extLst>
          </p:cNvPr>
          <p:cNvSpPr txBox="1"/>
          <p:nvPr/>
        </p:nvSpPr>
        <p:spPr>
          <a:xfrm>
            <a:off x="7541822" y="6049462"/>
            <a:ext cx="4798502" cy="646331"/>
          </a:xfrm>
          <a:prstGeom prst="rect">
            <a:avLst/>
          </a:prstGeom>
          <a:noFill/>
        </p:spPr>
        <p:txBody>
          <a:bodyPr wrap="square" rtlCol="0">
            <a:spAutoFit/>
          </a:bodyPr>
          <a:lstStyle/>
          <a:p>
            <a:r>
              <a:rPr lang="en-CA" dirty="0"/>
              <a:t>From: </a:t>
            </a:r>
            <a:r>
              <a:rPr lang="en-CA" b="1" i="1" dirty="0"/>
              <a:t>The Book of Why </a:t>
            </a:r>
            <a:r>
              <a:rPr lang="en-CA" dirty="0"/>
              <a:t>by Judea Pearl &amp; Dana </a:t>
            </a:r>
            <a:r>
              <a:rPr lang="en-CA" dirty="0" err="1"/>
              <a:t>MacKenzie</a:t>
            </a:r>
            <a:r>
              <a:rPr lang="en-CA" dirty="0"/>
              <a:t>, Basic Books, New York.</a:t>
            </a:r>
            <a:endParaRPr lang="en-US" dirty="0"/>
          </a:p>
        </p:txBody>
      </p:sp>
      <p:sp>
        <p:nvSpPr>
          <p:cNvPr id="103" name="TextBox 102">
            <a:extLst>
              <a:ext uri="{FF2B5EF4-FFF2-40B4-BE49-F238E27FC236}">
                <a16:creationId xmlns:a16="http://schemas.microsoft.com/office/drawing/2014/main" id="{2B365AF2-12FF-F551-B8DB-F76B124E6EEE}"/>
              </a:ext>
            </a:extLst>
          </p:cNvPr>
          <p:cNvSpPr txBox="1"/>
          <p:nvPr/>
        </p:nvSpPr>
        <p:spPr>
          <a:xfrm>
            <a:off x="363642" y="5350366"/>
            <a:ext cx="5732358" cy="1200329"/>
          </a:xfrm>
          <a:prstGeom prst="rect">
            <a:avLst/>
          </a:prstGeom>
          <a:noFill/>
        </p:spPr>
        <p:txBody>
          <a:bodyPr wrap="square" rtlCol="0">
            <a:spAutoFit/>
          </a:bodyPr>
          <a:lstStyle/>
          <a:p>
            <a:r>
              <a:rPr lang="en-CA" i="1" dirty="0"/>
              <a:t>‘How an “inference engine” combines data with causal knowledge to produce answers to queries of interest. The knowledge box is not part of the engine but is required for building it.‘</a:t>
            </a:r>
            <a:endParaRPr lang="en-US" i="1" dirty="0"/>
          </a:p>
        </p:txBody>
      </p:sp>
      <p:sp>
        <p:nvSpPr>
          <p:cNvPr id="104" name="TextBox 103">
            <a:extLst>
              <a:ext uri="{FF2B5EF4-FFF2-40B4-BE49-F238E27FC236}">
                <a16:creationId xmlns:a16="http://schemas.microsoft.com/office/drawing/2014/main" id="{6CDD7FC2-3FA8-8C97-2B94-4348783BB8E6}"/>
              </a:ext>
            </a:extLst>
          </p:cNvPr>
          <p:cNvSpPr txBox="1"/>
          <p:nvPr/>
        </p:nvSpPr>
        <p:spPr>
          <a:xfrm>
            <a:off x="170695" y="120120"/>
            <a:ext cx="2366930" cy="461665"/>
          </a:xfrm>
          <a:prstGeom prst="rect">
            <a:avLst/>
          </a:prstGeom>
          <a:noFill/>
        </p:spPr>
        <p:txBody>
          <a:bodyPr wrap="none" rtlCol="0">
            <a:spAutoFit/>
          </a:bodyPr>
          <a:lstStyle/>
          <a:p>
            <a:r>
              <a:rPr lang="en-CA" sz="2400" b="1" i="1" dirty="0"/>
              <a:t>Causal Inference:</a:t>
            </a:r>
            <a:endParaRPr lang="en-US" sz="2400" b="1" i="1" dirty="0"/>
          </a:p>
        </p:txBody>
      </p:sp>
    </p:spTree>
    <p:extLst>
      <p:ext uri="{BB962C8B-B14F-4D97-AF65-F5344CB8AC3E}">
        <p14:creationId xmlns:p14="http://schemas.microsoft.com/office/powerpoint/2010/main" val="3577274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95</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Surette, Tobie</dc:creator>
  <cp:lastModifiedBy>Surette, Tobie</cp:lastModifiedBy>
  <cp:revision>3</cp:revision>
  <dcterms:created xsi:type="dcterms:W3CDTF">2023-08-22T11:42:49Z</dcterms:created>
  <dcterms:modified xsi:type="dcterms:W3CDTF">2023-08-22T12:27:26Z</dcterms:modified>
</cp:coreProperties>
</file>