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2906A-5AF7-4F1F-032A-16D34154B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3FAAE-D8B0-1C2D-0E74-B2AE292EC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2D157-BFA3-2525-4133-4AE21312F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947F-4497-4E44-9631-67E506A15B1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F3400-BF34-2C63-7EC4-1D3B15E2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72D7E-284C-3F2B-A109-3CDE3A8B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5D77-9218-48E0-A98B-7442B75BE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4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C3E5-5047-DB06-596A-3DE75060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5EA67-F4B0-5EB1-945A-7C260C786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52257-37AE-38CC-67C5-E9E38663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947F-4497-4E44-9631-67E506A15B1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A9C21-A0EE-1100-D624-3217A51F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A8A5C-57D7-9673-57F1-F62936B4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5D77-9218-48E0-A98B-7442B75BE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E55B2-FE17-74D3-F1AB-65B51F4CA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FDD95-DA96-8CE7-B2A2-E59245BCA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673B8-08BD-3AE1-451B-A743D11A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947F-4497-4E44-9631-67E506A15B1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F6575-3DE2-9547-1324-2062F4B2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4C8B0-47AD-DABA-AA56-8F606113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5D77-9218-48E0-A98B-7442B75BE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9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8923-3C9F-F4FF-8D27-15CF8978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0248-A8F2-DC43-4A12-829F8BD95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C76B1-CD20-0C81-0A59-D350768C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947F-4497-4E44-9631-67E506A15B1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98986-D6AE-F7EB-6948-3A39BDC3D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4EEC0-817A-9768-BD31-C2724501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5D77-9218-48E0-A98B-7442B75BE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5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470B-4782-7EB1-B5EB-91E264BE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0AFFE-C6B4-E256-8652-7DFFFA8C6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5B1A6-B436-286D-BCD7-1316F7B8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947F-4497-4E44-9631-67E506A15B1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D3E6E-1A03-174A-66D3-359F36F2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0280D-AC4E-E009-F1AF-C5E98F36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5D77-9218-48E0-A98B-7442B75BE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9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65A3-3EF7-1B10-0B2E-BD84BFE2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9B06C-8755-E132-1BAF-B529BC338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BA98C-1EA7-8749-6425-09760A3D8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4D87C-10CB-649A-54F5-34969F4A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947F-4497-4E44-9631-67E506A15B1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90DB8-C8C4-3A97-3818-804AA4F4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70A6F-2F21-A4A6-6459-AEFDA8F9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5D77-9218-48E0-A98B-7442B75BE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8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EABB-87C0-25BA-6FC1-DB699E29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0093E-79E1-74BA-063D-2051565FF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E50F3-097E-28E5-18AC-361DDE395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7B4F4-AD5B-95CD-61E2-F4316096E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D7FE1-D525-734D-6471-236397882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6E7C9-9BA4-6E7F-88E3-5EF0336E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947F-4497-4E44-9631-67E506A15B1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027BA-64C2-763E-7B2E-319D55BB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1AA53-AF53-5D07-ABA1-20590071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5D77-9218-48E0-A98B-7442B75BE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4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3203-FC0E-95D1-F23E-BDCBD637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7B224-2959-77B4-323B-E7107821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947F-4497-4E44-9631-67E506A15B1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2E7FA-9617-08FC-886A-100B9475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0FFF7-C8DE-5C4E-E4DF-E218796D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5D77-9218-48E0-A98B-7442B75BE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3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CA55A-D1A5-F120-AB63-F00C72C5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947F-4497-4E44-9631-67E506A15B1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9996E-F576-D5A4-BFB3-3B871625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7D100-A401-B8EC-D89B-651B9EEB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5D77-9218-48E0-A98B-7442B75BE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0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87BB-0D3E-1F50-79F1-E200909F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9D711-9802-469E-2482-2D7657844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9B5AF-AB2C-842A-70EC-915FEF1EC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511D3-5A2C-AD1B-3644-7406EE7E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947F-4497-4E44-9631-67E506A15B1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6A904-C7EB-806D-9D18-A6510E65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47289-E9D5-B971-B236-2037D910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5D77-9218-48E0-A98B-7442B75BE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0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312B-6E81-0630-F175-D4B889BF4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2F8AB-4720-4BCA-5B0B-157E8D4A7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F4814-BC3D-21DC-8CD0-E4544F89F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C9D23-AC9F-808A-F4ED-BC021A09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9947F-4497-4E44-9631-67E506A15B1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4C538-5F19-796E-7AE8-05079128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CDCF5-FA57-59FC-13B3-E2538B82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A5D77-9218-48E0-A98B-7442B75BE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8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09DFA-176D-B8CE-D406-4B16B0CAE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7E3E-AF81-C200-E926-7DE86AE18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A46A7-EC87-9BD1-1E01-5B6387BF4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9947F-4497-4E44-9631-67E506A15B1A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C524D-94F1-D86A-B3B0-C692CA31E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6D779-EA54-1CAE-6A61-2C96F2688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A5D77-9218-48E0-A98B-7442B75BE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6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514AAE-1086-0A2F-5CA8-F6E09281357E}"/>
              </a:ext>
            </a:extLst>
          </p:cNvPr>
          <p:cNvSpPr/>
          <p:nvPr/>
        </p:nvSpPr>
        <p:spPr>
          <a:xfrm>
            <a:off x="2075398" y="1769454"/>
            <a:ext cx="1318843" cy="527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weight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017DF9-BDF2-77D8-2240-275D23421054}"/>
              </a:ext>
            </a:extLst>
          </p:cNvPr>
          <p:cNvSpPr/>
          <p:nvPr/>
        </p:nvSpPr>
        <p:spPr>
          <a:xfrm>
            <a:off x="577777" y="1769454"/>
            <a:ext cx="1318843" cy="527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763412-BFE2-BC9D-ED1F-C6061DBCA477}"/>
              </a:ext>
            </a:extLst>
          </p:cNvPr>
          <p:cNvSpPr/>
          <p:nvPr/>
        </p:nvSpPr>
        <p:spPr>
          <a:xfrm>
            <a:off x="3578881" y="1762858"/>
            <a:ext cx="1375279" cy="527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egg weight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B6EC61-A930-07C6-D1C7-F621FB2EEA1B}"/>
              </a:ext>
            </a:extLst>
          </p:cNvPr>
          <p:cNvSpPr/>
          <p:nvPr/>
        </p:nvSpPr>
        <p:spPr>
          <a:xfrm>
            <a:off x="1868776" y="3617164"/>
            <a:ext cx="1732085" cy="527539"/>
          </a:xfrm>
          <a:prstGeom prst="roundRect">
            <a:avLst>
              <a:gd name="adj" fmla="val 433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Fecundity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20A78B-AD42-129E-CCB3-B65CBE0D543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2734819" y="2296993"/>
            <a:ext cx="1" cy="1320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B99237-9DD3-3184-70ED-B3CF2E7C8CD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237199" y="2296993"/>
            <a:ext cx="1497620" cy="13201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ED85DF-8175-C3FE-EB91-68FB18B5A80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734819" y="2290397"/>
            <a:ext cx="1531702" cy="13267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FF3D4E0-58FF-92E1-1019-47E03E4E25D0}"/>
              </a:ext>
            </a:extLst>
          </p:cNvPr>
          <p:cNvSpPr/>
          <p:nvPr/>
        </p:nvSpPr>
        <p:spPr>
          <a:xfrm>
            <a:off x="6096000" y="1892950"/>
            <a:ext cx="1668537" cy="326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Crab size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BB6F33-C53D-6D3A-C5E9-D97BB11BD0CA}"/>
              </a:ext>
            </a:extLst>
          </p:cNvPr>
          <p:cNvCxnSpPr>
            <a:cxnSpLocks/>
            <a:stCxn id="23" idx="1"/>
            <a:endCxn id="7" idx="3"/>
          </p:cNvCxnSpPr>
          <p:nvPr/>
        </p:nvCxnSpPr>
        <p:spPr>
          <a:xfrm flipH="1">
            <a:off x="3600861" y="2055960"/>
            <a:ext cx="2495139" cy="1824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46ACBB-E655-DD2A-5B64-7AB49A49B175}"/>
              </a:ext>
            </a:extLst>
          </p:cNvPr>
          <p:cNvCxnSpPr>
            <a:cxnSpLocks/>
            <a:stCxn id="103" idx="1"/>
            <a:endCxn id="7" idx="3"/>
          </p:cNvCxnSpPr>
          <p:nvPr/>
        </p:nvCxnSpPr>
        <p:spPr>
          <a:xfrm flipH="1">
            <a:off x="3600861" y="3268934"/>
            <a:ext cx="2455606" cy="61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73FACC-906C-15C3-F9B3-4C1A43E70E4A}"/>
              </a:ext>
            </a:extLst>
          </p:cNvPr>
          <p:cNvCxnSpPr>
            <a:cxnSpLocks/>
            <a:stCxn id="76" idx="1"/>
            <a:endCxn id="23" idx="3"/>
          </p:cNvCxnSpPr>
          <p:nvPr/>
        </p:nvCxnSpPr>
        <p:spPr>
          <a:xfrm flipH="1">
            <a:off x="7764537" y="2055960"/>
            <a:ext cx="5006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085C21-B1DC-C932-8828-760615C551FA}"/>
              </a:ext>
            </a:extLst>
          </p:cNvPr>
          <p:cNvCxnSpPr>
            <a:cxnSpLocks/>
            <a:stCxn id="71" idx="2"/>
            <a:endCxn id="4" idx="0"/>
          </p:cNvCxnSpPr>
          <p:nvPr/>
        </p:nvCxnSpPr>
        <p:spPr>
          <a:xfrm flipH="1">
            <a:off x="2734820" y="1452717"/>
            <a:ext cx="765850" cy="3167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DDB648-2296-5A2E-5230-4DF0AC85DF25}"/>
              </a:ext>
            </a:extLst>
          </p:cNvPr>
          <p:cNvCxnSpPr>
            <a:cxnSpLocks/>
            <a:stCxn id="93" idx="1"/>
            <a:endCxn id="7" idx="3"/>
          </p:cNvCxnSpPr>
          <p:nvPr/>
        </p:nvCxnSpPr>
        <p:spPr>
          <a:xfrm flipH="1">
            <a:off x="3600861" y="2646881"/>
            <a:ext cx="2455610" cy="12340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7300AC2-C5F7-13E7-5EE2-5F9B9986124B}"/>
              </a:ext>
            </a:extLst>
          </p:cNvPr>
          <p:cNvSpPr/>
          <p:nvPr/>
        </p:nvSpPr>
        <p:spPr>
          <a:xfrm>
            <a:off x="6056469" y="3717924"/>
            <a:ext cx="1707141" cy="326020"/>
          </a:xfrm>
          <a:prstGeom prst="roundRect">
            <a:avLst>
              <a:gd name="adj" fmla="val 4333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Reproductive cycle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8F3C764-F46B-B5F8-8D11-49589A5B1047}"/>
              </a:ext>
            </a:extLst>
          </p:cNvPr>
          <p:cNvCxnSpPr>
            <a:cxnSpLocks/>
            <a:stCxn id="66" idx="1"/>
            <a:endCxn id="7" idx="3"/>
          </p:cNvCxnSpPr>
          <p:nvPr/>
        </p:nvCxnSpPr>
        <p:spPr>
          <a:xfrm flipH="1">
            <a:off x="3600861" y="3880934"/>
            <a:ext cx="24556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5222330-BA6E-355F-A277-E1FF586F91DB}"/>
              </a:ext>
            </a:extLst>
          </p:cNvPr>
          <p:cNvCxnSpPr>
            <a:cxnSpLocks/>
            <a:stCxn id="71" idx="2"/>
            <a:endCxn id="6" idx="0"/>
          </p:cNvCxnSpPr>
          <p:nvPr/>
        </p:nvCxnSpPr>
        <p:spPr>
          <a:xfrm>
            <a:off x="3500670" y="1452717"/>
            <a:ext cx="765851" cy="3101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4F1B4714-8013-7DCD-A861-2F1762EFC644}"/>
              </a:ext>
            </a:extLst>
          </p:cNvPr>
          <p:cNvSpPr/>
          <p:nvPr/>
        </p:nvSpPr>
        <p:spPr>
          <a:xfrm>
            <a:off x="6056467" y="4665998"/>
            <a:ext cx="1707141" cy="326020"/>
          </a:xfrm>
          <a:prstGeom prst="roundRect">
            <a:avLst>
              <a:gd name="adj" fmla="val 4333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Egg loss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BE4AE1A-42D3-24FE-15CF-8D1ECA0FF0A5}"/>
              </a:ext>
            </a:extLst>
          </p:cNvPr>
          <p:cNvSpPr/>
          <p:nvPr/>
        </p:nvSpPr>
        <p:spPr>
          <a:xfrm>
            <a:off x="8265181" y="4408473"/>
            <a:ext cx="1497621" cy="326019"/>
          </a:xfrm>
          <a:prstGeom prst="roundRect">
            <a:avLst>
              <a:gd name="adj" fmla="val 4333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Egg mortality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B75A03F6-2162-BB93-6491-4C5E84DA7774}"/>
              </a:ext>
            </a:extLst>
          </p:cNvPr>
          <p:cNvSpPr/>
          <p:nvPr/>
        </p:nvSpPr>
        <p:spPr>
          <a:xfrm>
            <a:off x="8265180" y="4897211"/>
            <a:ext cx="1497621" cy="326019"/>
          </a:xfrm>
          <a:prstGeom prst="roundRect">
            <a:avLst>
              <a:gd name="adj" fmla="val 4333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Sampling loss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CC1C9D1-4B62-9D38-E04A-C73B9E6452B8}"/>
              </a:ext>
            </a:extLst>
          </p:cNvPr>
          <p:cNvCxnSpPr>
            <a:cxnSpLocks/>
            <a:stCxn id="107" idx="1"/>
            <a:endCxn id="106" idx="3"/>
          </p:cNvCxnSpPr>
          <p:nvPr/>
        </p:nvCxnSpPr>
        <p:spPr>
          <a:xfrm flipH="1">
            <a:off x="7763608" y="4571483"/>
            <a:ext cx="501573" cy="2575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392420D-3D0F-137F-A245-59145E9CC5B2}"/>
              </a:ext>
            </a:extLst>
          </p:cNvPr>
          <p:cNvCxnSpPr>
            <a:cxnSpLocks/>
            <a:stCxn id="108" idx="1"/>
            <a:endCxn id="106" idx="3"/>
          </p:cNvCxnSpPr>
          <p:nvPr/>
        </p:nvCxnSpPr>
        <p:spPr>
          <a:xfrm flipH="1" flipV="1">
            <a:off x="7763608" y="4829008"/>
            <a:ext cx="501572" cy="2312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5E40D87-908A-51AE-5459-CBAAD42DAF6E}"/>
              </a:ext>
            </a:extLst>
          </p:cNvPr>
          <p:cNvCxnSpPr>
            <a:cxnSpLocks/>
            <a:stCxn id="106" idx="1"/>
            <a:endCxn id="7" idx="3"/>
          </p:cNvCxnSpPr>
          <p:nvPr/>
        </p:nvCxnSpPr>
        <p:spPr>
          <a:xfrm flipH="1" flipV="1">
            <a:off x="3600861" y="3880934"/>
            <a:ext cx="2455606" cy="9480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5A1EB9-497D-5B10-248A-EF08370E94D4}"/>
              </a:ext>
            </a:extLst>
          </p:cNvPr>
          <p:cNvSpPr/>
          <p:nvPr/>
        </p:nvSpPr>
        <p:spPr>
          <a:xfrm>
            <a:off x="10260590" y="4633734"/>
            <a:ext cx="1497621" cy="326019"/>
          </a:xfrm>
          <a:prstGeom prst="roundRect">
            <a:avLst>
              <a:gd name="adj" fmla="val 4333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Egg 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B3969C-D9B7-E0E9-6685-3D1562DF51F7}"/>
              </a:ext>
            </a:extLst>
          </p:cNvPr>
          <p:cNvCxnSpPr>
            <a:cxnSpLocks/>
            <a:stCxn id="155" idx="0"/>
            <a:endCxn id="8" idx="2"/>
          </p:cNvCxnSpPr>
          <p:nvPr/>
        </p:nvCxnSpPr>
        <p:spPr>
          <a:xfrm flipV="1">
            <a:off x="11009401" y="4959753"/>
            <a:ext cx="0" cy="1541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81AF5E-63DC-3040-4617-EDEE19818F19}"/>
              </a:ext>
            </a:extLst>
          </p:cNvPr>
          <p:cNvCxnSpPr>
            <a:cxnSpLocks/>
            <a:stCxn id="8" idx="1"/>
            <a:endCxn id="107" idx="3"/>
          </p:cNvCxnSpPr>
          <p:nvPr/>
        </p:nvCxnSpPr>
        <p:spPr>
          <a:xfrm flipH="1" flipV="1">
            <a:off x="9762802" y="4571483"/>
            <a:ext cx="497788" cy="225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C0AF96F-B714-00F2-7986-389748D9224A}"/>
              </a:ext>
            </a:extLst>
          </p:cNvPr>
          <p:cNvSpPr/>
          <p:nvPr/>
        </p:nvSpPr>
        <p:spPr>
          <a:xfrm>
            <a:off x="2813030" y="925178"/>
            <a:ext cx="1375279" cy="527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Weight precision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D65C19D-3670-8634-EB0D-8D26198E3186}"/>
              </a:ext>
            </a:extLst>
          </p:cNvPr>
          <p:cNvSpPr/>
          <p:nvPr/>
        </p:nvSpPr>
        <p:spPr>
          <a:xfrm>
            <a:off x="8265179" y="1892950"/>
            <a:ext cx="1491665" cy="3260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 precision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AC247F3-010C-2155-23C8-630EBBAA630E}"/>
              </a:ext>
            </a:extLst>
          </p:cNvPr>
          <p:cNvSpPr/>
          <p:nvPr/>
        </p:nvSpPr>
        <p:spPr>
          <a:xfrm>
            <a:off x="6056471" y="2483871"/>
            <a:ext cx="1707141" cy="326020"/>
          </a:xfrm>
          <a:prstGeom prst="roundRect">
            <a:avLst>
              <a:gd name="adj" fmla="val 4333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Maturity stage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90E74933-4B6D-CC83-53A7-7B2921068493}"/>
              </a:ext>
            </a:extLst>
          </p:cNvPr>
          <p:cNvSpPr/>
          <p:nvPr/>
        </p:nvSpPr>
        <p:spPr>
          <a:xfrm>
            <a:off x="6056467" y="3020330"/>
            <a:ext cx="1707139" cy="497208"/>
          </a:xfrm>
          <a:prstGeom prst="roundRect">
            <a:avLst>
              <a:gd name="adj" fmla="val 4333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Spatio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-temporal effects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58FB234-A08B-6CF7-A33D-C554DDC5EE1F}"/>
              </a:ext>
            </a:extLst>
          </p:cNvPr>
          <p:cNvSpPr/>
          <p:nvPr/>
        </p:nvSpPr>
        <p:spPr>
          <a:xfrm>
            <a:off x="10260591" y="5113890"/>
            <a:ext cx="1497620" cy="3260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Egg stage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FF5C4C7-596B-BDFC-21EA-DAB1703943A3}"/>
              </a:ext>
            </a:extLst>
          </p:cNvPr>
          <p:cNvSpPr/>
          <p:nvPr/>
        </p:nvSpPr>
        <p:spPr>
          <a:xfrm>
            <a:off x="8259224" y="3612149"/>
            <a:ext cx="1497620" cy="5275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Gonad weight &amp;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colour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BB0B8574-8239-0267-A536-A14520E9145B}"/>
              </a:ext>
            </a:extLst>
          </p:cNvPr>
          <p:cNvCxnSpPr>
            <a:cxnSpLocks/>
            <a:stCxn id="159" idx="1"/>
            <a:endCxn id="66" idx="3"/>
          </p:cNvCxnSpPr>
          <p:nvPr/>
        </p:nvCxnSpPr>
        <p:spPr>
          <a:xfrm flipH="1">
            <a:off x="7763610" y="3875919"/>
            <a:ext cx="495614" cy="50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5C5D8D76-C16B-86FF-193F-BE0C1A1E9E95}"/>
              </a:ext>
            </a:extLst>
          </p:cNvPr>
          <p:cNvSpPr/>
          <p:nvPr/>
        </p:nvSpPr>
        <p:spPr>
          <a:xfrm>
            <a:off x="6056467" y="5799782"/>
            <a:ext cx="1707141" cy="326020"/>
          </a:xfrm>
          <a:prstGeom prst="roundRect">
            <a:avLst>
              <a:gd name="adj" fmla="val 4333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Crab condition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5964C23-BDAB-FE43-24B8-CCC9C5719442}"/>
              </a:ext>
            </a:extLst>
          </p:cNvPr>
          <p:cNvSpPr/>
          <p:nvPr/>
        </p:nvSpPr>
        <p:spPr>
          <a:xfrm>
            <a:off x="8265180" y="5425221"/>
            <a:ext cx="1623779" cy="5275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Hepatopancreas weight &amp;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colour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F57C3311-4911-21DA-300C-2182ADB27062}"/>
              </a:ext>
            </a:extLst>
          </p:cNvPr>
          <p:cNvCxnSpPr>
            <a:cxnSpLocks/>
            <a:stCxn id="179" idx="1"/>
            <a:endCxn id="178" idx="3"/>
          </p:cNvCxnSpPr>
          <p:nvPr/>
        </p:nvCxnSpPr>
        <p:spPr>
          <a:xfrm flipH="1">
            <a:off x="7763608" y="5688991"/>
            <a:ext cx="501572" cy="2738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2779BF00-968D-0A6E-EA32-8EBED9CAB94C}"/>
              </a:ext>
            </a:extLst>
          </p:cNvPr>
          <p:cNvCxnSpPr>
            <a:cxnSpLocks/>
            <a:stCxn id="189" idx="1"/>
            <a:endCxn id="107" idx="3"/>
          </p:cNvCxnSpPr>
          <p:nvPr/>
        </p:nvCxnSpPr>
        <p:spPr>
          <a:xfrm flipH="1">
            <a:off x="9762802" y="4307714"/>
            <a:ext cx="497490" cy="2637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923A888-352E-E405-65FE-27A63CC0C64B}"/>
              </a:ext>
            </a:extLst>
          </p:cNvPr>
          <p:cNvSpPr/>
          <p:nvPr/>
        </p:nvSpPr>
        <p:spPr>
          <a:xfrm>
            <a:off x="10260292" y="4144703"/>
            <a:ext cx="1497621" cy="3260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Parasites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B2E2747-E6ED-81D8-F7F8-943130027153}"/>
              </a:ext>
            </a:extLst>
          </p:cNvPr>
          <p:cNvCxnSpPr>
            <a:cxnSpLocks/>
            <a:stCxn id="178" idx="1"/>
            <a:endCxn id="7" idx="3"/>
          </p:cNvCxnSpPr>
          <p:nvPr/>
        </p:nvCxnSpPr>
        <p:spPr>
          <a:xfrm flipH="1" flipV="1">
            <a:off x="3600861" y="3880934"/>
            <a:ext cx="2455606" cy="20818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>
            <a:extLst>
              <a:ext uri="{FF2B5EF4-FFF2-40B4-BE49-F238E27FC236}">
                <a16:creationId xmlns:a16="http://schemas.microsoft.com/office/drawing/2014/main" id="{DD3FE562-069F-B6B8-9AC2-E3513B960153}"/>
              </a:ext>
            </a:extLst>
          </p:cNvPr>
          <p:cNvSpPr/>
          <p:nvPr/>
        </p:nvSpPr>
        <p:spPr>
          <a:xfrm>
            <a:off x="8265182" y="2488222"/>
            <a:ext cx="1497621" cy="321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Shell condition</a:t>
            </a:r>
          </a:p>
        </p:txBody>
      </p: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F1C51EC8-BCFD-7933-1F80-4C05A7222832}"/>
              </a:ext>
            </a:extLst>
          </p:cNvPr>
          <p:cNvCxnSpPr>
            <a:cxnSpLocks/>
            <a:stCxn id="254" idx="1"/>
            <a:endCxn id="93" idx="3"/>
          </p:cNvCxnSpPr>
          <p:nvPr/>
        </p:nvCxnSpPr>
        <p:spPr>
          <a:xfrm flipH="1" flipV="1">
            <a:off x="7763612" y="2646881"/>
            <a:ext cx="501570" cy="21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25CA4A92-5BC5-AF2E-1F60-A6A212B448F4}"/>
              </a:ext>
            </a:extLst>
          </p:cNvPr>
          <p:cNvSpPr txBox="1"/>
          <p:nvPr/>
        </p:nvSpPr>
        <p:spPr>
          <a:xfrm>
            <a:off x="6733802" y="1413533"/>
            <a:ext cx="2723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accent1">
                    <a:lumMod val="75000"/>
                  </a:schemeClr>
                </a:solidFill>
              </a:rPr>
              <a:t>Explanatory variables 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F338B4C-ADA5-742E-053F-AE5046E59617}"/>
              </a:ext>
            </a:extLst>
          </p:cNvPr>
          <p:cNvSpPr/>
          <p:nvPr/>
        </p:nvSpPr>
        <p:spPr>
          <a:xfrm>
            <a:off x="8265179" y="5997554"/>
            <a:ext cx="1623779" cy="5275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Missing legs</a:t>
            </a:r>
          </a:p>
        </p:txBody>
      </p: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4E18DFAE-0D9F-D89F-8C53-60522F185EAC}"/>
              </a:ext>
            </a:extLst>
          </p:cNvPr>
          <p:cNvCxnSpPr>
            <a:cxnSpLocks/>
            <a:stCxn id="302" idx="1"/>
            <a:endCxn id="178" idx="3"/>
          </p:cNvCxnSpPr>
          <p:nvPr/>
        </p:nvCxnSpPr>
        <p:spPr>
          <a:xfrm flipH="1" flipV="1">
            <a:off x="7763608" y="5962792"/>
            <a:ext cx="501571" cy="2985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3BAA6601-657F-DEC9-7596-73FB54093A10}"/>
              </a:ext>
            </a:extLst>
          </p:cNvPr>
          <p:cNvGrpSpPr/>
          <p:nvPr/>
        </p:nvGrpSpPr>
        <p:grpSpPr>
          <a:xfrm>
            <a:off x="228657" y="5425221"/>
            <a:ext cx="2267848" cy="1245656"/>
            <a:chOff x="397581" y="4707104"/>
            <a:chExt cx="2267848" cy="1245656"/>
          </a:xfrm>
        </p:grpSpPr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2E69C21E-5FDB-ED4F-64F5-4F52565F22DC}"/>
                </a:ext>
              </a:extLst>
            </p:cNvPr>
            <p:cNvSpPr/>
            <p:nvPr/>
          </p:nvSpPr>
          <p:spPr>
            <a:xfrm>
              <a:off x="420821" y="4727486"/>
              <a:ext cx="339215" cy="3285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CB641C82-E7AD-1C9F-CDEE-7200B3766455}"/>
                </a:ext>
              </a:extLst>
            </p:cNvPr>
            <p:cNvSpPr/>
            <p:nvPr/>
          </p:nvSpPr>
          <p:spPr>
            <a:xfrm>
              <a:off x="409201" y="5161044"/>
              <a:ext cx="339215" cy="32856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2" name="Rectangle: Rounded Corners 321">
              <a:extLst>
                <a:ext uri="{FF2B5EF4-FFF2-40B4-BE49-F238E27FC236}">
                  <a16:creationId xmlns:a16="http://schemas.microsoft.com/office/drawing/2014/main" id="{270B702C-FB4D-4D3C-013B-AB74A4941FEC}"/>
                </a:ext>
              </a:extLst>
            </p:cNvPr>
            <p:cNvSpPr/>
            <p:nvPr/>
          </p:nvSpPr>
          <p:spPr>
            <a:xfrm>
              <a:off x="397581" y="5604016"/>
              <a:ext cx="348320" cy="328156"/>
            </a:xfrm>
            <a:prstGeom prst="roundRect">
              <a:avLst>
                <a:gd name="adj" fmla="val 43334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D367AC99-9A62-DC59-482A-5C46BE862411}"/>
                </a:ext>
              </a:extLst>
            </p:cNvPr>
            <p:cNvSpPr txBox="1"/>
            <p:nvPr/>
          </p:nvSpPr>
          <p:spPr>
            <a:xfrm>
              <a:off x="780121" y="4707104"/>
              <a:ext cx="1098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solidFill>
                    <a:schemeClr val="accent1">
                      <a:lumMod val="75000"/>
                    </a:schemeClr>
                  </a:solidFill>
                </a:rPr>
                <a:t>Observed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E6AA527F-3BF2-57AF-82B7-FD6C572F0647}"/>
                </a:ext>
              </a:extLst>
            </p:cNvPr>
            <p:cNvSpPr txBox="1"/>
            <p:nvPr/>
          </p:nvSpPr>
          <p:spPr>
            <a:xfrm>
              <a:off x="760036" y="5161560"/>
              <a:ext cx="1905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solidFill>
                    <a:schemeClr val="accent1">
                      <a:lumMod val="75000"/>
                    </a:schemeClr>
                  </a:solidFill>
                </a:rPr>
                <a:t>Partially observed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12253795-F79E-1010-8D00-C6422716C9BB}"/>
                </a:ext>
              </a:extLst>
            </p:cNvPr>
            <p:cNvSpPr txBox="1"/>
            <p:nvPr/>
          </p:nvSpPr>
          <p:spPr>
            <a:xfrm>
              <a:off x="780121" y="5583428"/>
              <a:ext cx="1340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solidFill>
                    <a:schemeClr val="accent1">
                      <a:lumMod val="75000"/>
                    </a:schemeClr>
                  </a:solidFill>
                </a:rPr>
                <a:t>Unobserved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44" name="TextBox 343">
            <a:extLst>
              <a:ext uri="{FF2B5EF4-FFF2-40B4-BE49-F238E27FC236}">
                <a16:creationId xmlns:a16="http://schemas.microsoft.com/office/drawing/2014/main" id="{1B233648-4FF7-CADD-260C-C70C4AE748F7}"/>
              </a:ext>
            </a:extLst>
          </p:cNvPr>
          <p:cNvSpPr txBox="1"/>
          <p:nvPr/>
        </p:nvSpPr>
        <p:spPr>
          <a:xfrm>
            <a:off x="2649553" y="-20210"/>
            <a:ext cx="681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chemeClr val="accent1">
                    <a:lumMod val="75000"/>
                  </a:schemeClr>
                </a:solidFill>
              </a:rPr>
              <a:t>Snow crab fecundity data variables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8CB865B9-2827-2E68-FA99-C1C8A2D7A61E}"/>
              </a:ext>
            </a:extLst>
          </p:cNvPr>
          <p:cNvSpPr txBox="1"/>
          <p:nvPr/>
        </p:nvSpPr>
        <p:spPr>
          <a:xfrm>
            <a:off x="1500062" y="2295910"/>
            <a:ext cx="2723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accent1">
                    <a:lumMod val="75000"/>
                  </a:schemeClr>
                </a:solidFill>
              </a:rPr>
              <a:t>Estimation variables 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05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4">
            <a:extLst>
              <a:ext uri="{FF2B5EF4-FFF2-40B4-BE49-F238E27FC236}">
                <a16:creationId xmlns:a16="http://schemas.microsoft.com/office/drawing/2014/main" id="{940651BC-3891-C4D9-827B-AEF86E2F9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228868"/>
              </p:ext>
            </p:extLst>
          </p:nvPr>
        </p:nvGraphicFramePr>
        <p:xfrm>
          <a:off x="363415" y="676359"/>
          <a:ext cx="86868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490">
                  <a:extLst>
                    <a:ext uri="{9D8B030D-6E8A-4147-A177-3AD203B41FA5}">
                      <a16:colId xmlns:a16="http://schemas.microsoft.com/office/drawing/2014/main" val="3425971757"/>
                    </a:ext>
                  </a:extLst>
                </a:gridCol>
                <a:gridCol w="1521070">
                  <a:extLst>
                    <a:ext uri="{9D8B030D-6E8A-4147-A177-3AD203B41FA5}">
                      <a16:colId xmlns:a16="http://schemas.microsoft.com/office/drawing/2014/main" val="4112898264"/>
                    </a:ext>
                  </a:extLst>
                </a:gridCol>
                <a:gridCol w="4862146">
                  <a:extLst>
                    <a:ext uri="{9D8B030D-6E8A-4147-A177-3AD203B41FA5}">
                      <a16:colId xmlns:a16="http://schemas.microsoft.com/office/drawing/2014/main" val="3875683269"/>
                    </a:ext>
                  </a:extLst>
                </a:gridCol>
                <a:gridCol w="738094">
                  <a:extLst>
                    <a:ext uri="{9D8B030D-6E8A-4147-A177-3AD203B41FA5}">
                      <a16:colId xmlns:a16="http://schemas.microsoft.com/office/drawing/2014/main" val="247373359"/>
                    </a:ext>
                  </a:extLst>
                </a:gridCol>
              </a:tblGrid>
              <a:tr h="292270">
                <a:tc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Variable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Field name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Description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Units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858392"/>
                  </a:ext>
                </a:extLst>
              </a:tr>
              <a:tr h="24843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Weight precision </a:t>
                      </a:r>
                      <a:endParaRPr lang="en-US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weight.precision</a:t>
                      </a: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Balance precision (e.g. +/- 0.1 mg).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</a:t>
                      </a: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71616904"/>
                  </a:ext>
                </a:extLst>
              </a:tr>
              <a:tr h="24843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Size precision </a:t>
                      </a:r>
                      <a:endParaRPr lang="en-US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Size.precision</a:t>
                      </a: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Vernier caliper precision (e.g. +/- 1 mm).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mm</a:t>
                      </a: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292809"/>
                  </a:ext>
                </a:extLst>
              </a:tr>
              <a:tr h="24843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Total egg weight </a:t>
                      </a:r>
                      <a:endParaRPr lang="en-US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egg.weight.total</a:t>
                      </a: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Weight of whole egg mass (dried and cleaned).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</a:t>
                      </a: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183776"/>
                  </a:ext>
                </a:extLst>
              </a:tr>
              <a:tr h="248430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Sample weight </a:t>
                      </a:r>
                      <a:endParaRPr lang="en-US" sz="11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egg.weight.sample</a:t>
                      </a: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Weight of sub-sample egg mass (dried and cleaned).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</a:t>
                      </a: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849614"/>
                  </a:ext>
                </a:extLst>
              </a:tr>
              <a:tr h="248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Sample count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egg.count.sample</a:t>
                      </a: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Number of eggs in sub-sample (generally 500-1000).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14284"/>
                  </a:ext>
                </a:extLst>
              </a:tr>
              <a:tr h="248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Crab size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dirty="0" err="1"/>
                        <a:t>carapace.width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dirty="0"/>
                        <a:t>Crab carapace width.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dirty="0"/>
                        <a:t>mm</a:t>
                      </a:r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793716"/>
                  </a:ext>
                </a:extLst>
              </a:tr>
              <a:tr h="248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Gonad weight</a:t>
                      </a:r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dirty="0" err="1"/>
                        <a:t>gonad.weight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dirty="0"/>
                        <a:t>Gonad weight (wet).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dirty="0"/>
                        <a:t>g</a:t>
                      </a:r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29962"/>
                  </a:ext>
                </a:extLst>
              </a:tr>
              <a:tr h="248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Shell condition</a:t>
                      </a:r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dirty="0" err="1"/>
                        <a:t>shell.condition</a:t>
                      </a:r>
                      <a:r>
                        <a:rPr lang="en-CA" sz="1100" b="0" dirty="0"/>
                        <a:t> 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dirty="0"/>
                        <a:t>Carapace condition (e.g. new, medium, old).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4984"/>
                  </a:ext>
                </a:extLst>
              </a:tr>
              <a:tr h="248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Missing legs</a:t>
                      </a:r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dirty="0" err="1"/>
                        <a:t>missing.legs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dirty="0"/>
                        <a:t>Missing / regenerated leg pattern (e.g. ‘1**2**11**’).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23580"/>
                  </a:ext>
                </a:extLst>
              </a:tr>
              <a:tr h="248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Gonad colour</a:t>
                      </a:r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dirty="0" err="1"/>
                        <a:t>gonad.colour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dirty="0"/>
                        <a:t>Qualitative colour or colorimeter measurement.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24120"/>
                  </a:ext>
                </a:extLst>
              </a:tr>
              <a:tr h="248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Hepato</a:t>
                      </a:r>
                      <a:r>
                        <a:rPr lang="en-CA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weight</a:t>
                      </a:r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dirty="0" err="1"/>
                        <a:t>hepato.weight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dirty="0"/>
                        <a:t>Hepatopancreas weight (wet).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dirty="0"/>
                        <a:t>g</a:t>
                      </a:r>
                      <a:endParaRPr lang="en-US" sz="11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635413"/>
                  </a:ext>
                </a:extLst>
              </a:tr>
              <a:tr h="248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Hepato</a:t>
                      </a:r>
                      <a:r>
                        <a:rPr lang="en-CA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colour</a:t>
                      </a:r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dirty="0" err="1"/>
                        <a:t>hepato.colour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dirty="0"/>
                        <a:t>Qualitative colour or </a:t>
                      </a:r>
                      <a:r>
                        <a:rPr lang="en-CA" sz="1100" b="0" dirty="0" err="1"/>
                        <a:t>colorimter</a:t>
                      </a:r>
                      <a:r>
                        <a:rPr lang="en-CA" sz="1100" b="0" dirty="0"/>
                        <a:t> measurement.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408857"/>
                  </a:ext>
                </a:extLst>
              </a:tr>
              <a:tr h="248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Parasites</a:t>
                      </a:r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dirty="0"/>
                        <a:t>parasite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dirty="0"/>
                        <a:t>Presence or absence of parasites in the egg mass.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355075"/>
                  </a:ext>
                </a:extLst>
              </a:tr>
              <a:tr h="248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Egg stage</a:t>
                      </a:r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dirty="0" err="1"/>
                        <a:t>egg.stage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dirty="0"/>
                        <a:t>Egg development stage.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dirty="0"/>
                        <a:t>1-12</a:t>
                      </a:r>
                      <a:endParaRPr lang="en-US" sz="11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720233"/>
                  </a:ext>
                </a:extLst>
              </a:tr>
              <a:tr h="248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Fecundity</a:t>
                      </a:r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dirty="0"/>
                        <a:t>fecundity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dirty="0"/>
                        <a:t>Estimated number of eggs in total egg mass.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305629"/>
                  </a:ext>
                </a:extLst>
              </a:tr>
              <a:tr h="248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Maturity stage</a:t>
                      </a:r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dirty="0" err="1"/>
                        <a:t>maturity.stage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dirty="0"/>
                        <a:t>Maturity stage (e.g. primiparous, multiparous, senile).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451849"/>
                  </a:ext>
                </a:extLst>
              </a:tr>
              <a:tr h="248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Reproductive cycle</a:t>
                      </a:r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dirty="0"/>
                        <a:t>Type of reproductive cycle (1 or 2-year).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461734"/>
                  </a:ext>
                </a:extLst>
              </a:tr>
              <a:tr h="248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Crab condition</a:t>
                      </a:r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dirty="0"/>
                        <a:t>Index of crab health (e.g. energy reserves).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53283"/>
                  </a:ext>
                </a:extLst>
              </a:tr>
              <a:tr h="248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Egg loss</a:t>
                      </a:r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dirty="0"/>
                        <a:t>Fraction or number of eggs lost since extrusion.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194868"/>
                  </a:ext>
                </a:extLst>
              </a:tr>
              <a:tr h="248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Egg age</a:t>
                      </a:r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100" b="0" dirty="0"/>
                        <a:t>Elapsed time since extrusion.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446863"/>
                  </a:ext>
                </a:extLst>
              </a:tr>
              <a:tr h="248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Sampling loss</a:t>
                      </a:r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dirty="0"/>
                        <a:t>Fraction or number of eggs lost due to sampling.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840406"/>
                  </a:ext>
                </a:extLst>
              </a:tr>
              <a:tr h="2484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Egg mortality</a:t>
                      </a:r>
                      <a:endParaRPr 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0" dirty="0"/>
                        <a:t>Fraction or number of eggs lost due to mortality (e.g. due to parasites).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2482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81D935-D679-5284-8559-279FAAA5D405}"/>
              </a:ext>
            </a:extLst>
          </p:cNvPr>
          <p:cNvSpPr txBox="1"/>
          <p:nvPr/>
        </p:nvSpPr>
        <p:spPr>
          <a:xfrm>
            <a:off x="178914" y="67714"/>
            <a:ext cx="681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chemeClr val="accent1">
                    <a:lumMod val="75000"/>
                  </a:schemeClr>
                </a:solidFill>
              </a:rPr>
              <a:t>Table of snow crab fecundity data variables: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252616-6B07-4576-1A8F-44649B44F2FD}"/>
              </a:ext>
            </a:extLst>
          </p:cNvPr>
          <p:cNvGrpSpPr/>
          <p:nvPr/>
        </p:nvGrpSpPr>
        <p:grpSpPr>
          <a:xfrm>
            <a:off x="9495748" y="765299"/>
            <a:ext cx="2267848" cy="1245656"/>
            <a:chOff x="397581" y="4707104"/>
            <a:chExt cx="2267848" cy="12456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F94FCF-8BB7-EB67-3437-940E6691956D}"/>
                </a:ext>
              </a:extLst>
            </p:cNvPr>
            <p:cNvSpPr/>
            <p:nvPr/>
          </p:nvSpPr>
          <p:spPr>
            <a:xfrm>
              <a:off x="420821" y="4727486"/>
              <a:ext cx="339215" cy="3285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91BEDD-F83E-16C2-46A5-E07CA2EE94A1}"/>
                </a:ext>
              </a:extLst>
            </p:cNvPr>
            <p:cNvSpPr/>
            <p:nvPr/>
          </p:nvSpPr>
          <p:spPr>
            <a:xfrm>
              <a:off x="409201" y="5161044"/>
              <a:ext cx="339215" cy="32856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F2A8EA3-5D41-EAD4-1518-B1A77454DDF0}"/>
                </a:ext>
              </a:extLst>
            </p:cNvPr>
            <p:cNvSpPr/>
            <p:nvPr/>
          </p:nvSpPr>
          <p:spPr>
            <a:xfrm>
              <a:off x="397581" y="5604016"/>
              <a:ext cx="348320" cy="328156"/>
            </a:xfrm>
            <a:prstGeom prst="roundRect">
              <a:avLst>
                <a:gd name="adj" fmla="val 43334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0794B4-80E5-3EF0-6B06-EF3707F7B4C6}"/>
                </a:ext>
              </a:extLst>
            </p:cNvPr>
            <p:cNvSpPr txBox="1"/>
            <p:nvPr/>
          </p:nvSpPr>
          <p:spPr>
            <a:xfrm>
              <a:off x="780121" y="4707104"/>
              <a:ext cx="1098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solidFill>
                    <a:schemeClr val="accent1">
                      <a:lumMod val="75000"/>
                    </a:schemeClr>
                  </a:solidFill>
                </a:rPr>
                <a:t>Observed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9FBE8C-7619-EBF9-B743-241A6321F1FE}"/>
                </a:ext>
              </a:extLst>
            </p:cNvPr>
            <p:cNvSpPr txBox="1"/>
            <p:nvPr/>
          </p:nvSpPr>
          <p:spPr>
            <a:xfrm>
              <a:off x="760036" y="5161560"/>
              <a:ext cx="1905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solidFill>
                    <a:schemeClr val="accent1">
                      <a:lumMod val="75000"/>
                    </a:schemeClr>
                  </a:solidFill>
                </a:rPr>
                <a:t>Partially observed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77B11F-9B48-5F68-B12A-4F28EE1C876B}"/>
                </a:ext>
              </a:extLst>
            </p:cNvPr>
            <p:cNvSpPr txBox="1"/>
            <p:nvPr/>
          </p:nvSpPr>
          <p:spPr>
            <a:xfrm>
              <a:off x="780121" y="5583428"/>
              <a:ext cx="1340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>
                  <a:solidFill>
                    <a:schemeClr val="accent1">
                      <a:lumMod val="75000"/>
                    </a:schemeClr>
                  </a:solidFill>
                </a:rPr>
                <a:t>Unobserved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577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A514AAE-1086-0A2F-5CA8-F6E09281357E}"/>
                  </a:ext>
                </a:extLst>
              </p:cNvPr>
              <p:cNvSpPr/>
              <p:nvPr/>
            </p:nvSpPr>
            <p:spPr>
              <a:xfrm>
                <a:off x="706630" y="2323466"/>
                <a:ext cx="2579258" cy="52753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A514AAE-1086-0A2F-5CA8-F6E092813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30" y="2323466"/>
                <a:ext cx="2579258" cy="5275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1017DF9-BDF2-77D8-2240-275D23421054}"/>
                  </a:ext>
                </a:extLst>
              </p:cNvPr>
              <p:cNvSpPr/>
              <p:nvPr/>
            </p:nvSpPr>
            <p:spPr>
              <a:xfrm>
                <a:off x="1227174" y="3482064"/>
                <a:ext cx="634097" cy="52753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1017DF9-BDF2-77D8-2240-275D23421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174" y="3482064"/>
                <a:ext cx="634097" cy="5275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B763412-BFE2-BC9D-ED1F-C6061DBCA477}"/>
                  </a:ext>
                </a:extLst>
              </p:cNvPr>
              <p:cNvSpPr/>
              <p:nvPr/>
            </p:nvSpPr>
            <p:spPr>
              <a:xfrm>
                <a:off x="3583645" y="2323466"/>
                <a:ext cx="2579258" cy="52753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CA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′−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′+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B763412-BFE2-BC9D-ED1F-C6061DBCA4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645" y="2323466"/>
                <a:ext cx="2579258" cy="527539"/>
              </a:xfrm>
              <a:prstGeom prst="rect">
                <a:avLst/>
              </a:prstGeom>
              <a:blipFill>
                <a:blip r:embed="rId4"/>
                <a:stretch>
                  <a:fillRect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7B6EC61-A930-07C6-D1C7-F621FB2EEA1B}"/>
                  </a:ext>
                </a:extLst>
              </p:cNvPr>
              <p:cNvSpPr/>
              <p:nvPr/>
            </p:nvSpPr>
            <p:spPr>
              <a:xfrm>
                <a:off x="5045583" y="3485165"/>
                <a:ext cx="1749676" cy="527539"/>
              </a:xfrm>
              <a:prstGeom prst="roundRect">
                <a:avLst>
                  <a:gd name="adj" fmla="val 43334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𝑳𝑵</m:t>
                      </m:r>
                      <m:r>
                        <a:rPr lang="en-US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7B6EC61-A930-07C6-D1C7-F621FB2EE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583" y="3485165"/>
                <a:ext cx="1749676" cy="527539"/>
              </a:xfrm>
              <a:prstGeom prst="roundRect">
                <a:avLst>
                  <a:gd name="adj" fmla="val 4333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20A78B-AD42-129E-CCB3-B65CBE0D543B}"/>
              </a:ext>
            </a:extLst>
          </p:cNvPr>
          <p:cNvCxnSpPr>
            <a:cxnSpLocks/>
            <a:stCxn id="4" idx="2"/>
            <a:endCxn id="115" idx="0"/>
          </p:cNvCxnSpPr>
          <p:nvPr/>
        </p:nvCxnSpPr>
        <p:spPr>
          <a:xfrm>
            <a:off x="1996259" y="2851005"/>
            <a:ext cx="1453777" cy="6185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B99237-9DD3-3184-70ED-B3CF2E7C8CD4}"/>
              </a:ext>
            </a:extLst>
          </p:cNvPr>
          <p:cNvCxnSpPr>
            <a:cxnSpLocks/>
            <a:stCxn id="115" idx="3"/>
            <a:endCxn id="7" idx="1"/>
          </p:cNvCxnSpPr>
          <p:nvPr/>
        </p:nvCxnSpPr>
        <p:spPr>
          <a:xfrm>
            <a:off x="4328444" y="3745834"/>
            <a:ext cx="717139" cy="3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ED85DF-8175-C3FE-EB91-68FB18B5A803}"/>
              </a:ext>
            </a:extLst>
          </p:cNvPr>
          <p:cNvCxnSpPr>
            <a:cxnSpLocks/>
            <a:stCxn id="6" idx="2"/>
            <a:endCxn id="115" idx="0"/>
          </p:cNvCxnSpPr>
          <p:nvPr/>
        </p:nvCxnSpPr>
        <p:spPr>
          <a:xfrm flipH="1">
            <a:off x="3450036" y="2851005"/>
            <a:ext cx="1423238" cy="6185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FF3D4E0-58FF-92E1-1019-47E03E4E25D0}"/>
                  </a:ext>
                </a:extLst>
              </p:cNvPr>
              <p:cNvSpPr/>
              <p:nvPr/>
            </p:nvSpPr>
            <p:spPr>
              <a:xfrm>
                <a:off x="8159523" y="2091765"/>
                <a:ext cx="2690185" cy="52753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CA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CA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′−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CA" sz="16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′+</m:t>
                    </m:r>
                    <m:sSub>
                      <m:sSubPr>
                        <m:ctrlPr>
                          <a:rPr lang="en-US" sz="16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CA" sz="16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FF3D4E0-58FF-92E1-1019-47E03E4E2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523" y="2091765"/>
                <a:ext cx="2690185" cy="5275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BB6F33-C53D-6D3A-C5E9-D97BB11BD0CA}"/>
              </a:ext>
            </a:extLst>
          </p:cNvPr>
          <p:cNvCxnSpPr>
            <a:cxnSpLocks/>
            <a:stCxn id="23" idx="1"/>
            <a:endCxn id="47" idx="3"/>
          </p:cNvCxnSpPr>
          <p:nvPr/>
        </p:nvCxnSpPr>
        <p:spPr>
          <a:xfrm flipH="1">
            <a:off x="7011114" y="2355535"/>
            <a:ext cx="1148409" cy="25181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198931D-5056-4A39-04B3-805DBA80F0A5}"/>
              </a:ext>
            </a:extLst>
          </p:cNvPr>
          <p:cNvSpPr/>
          <p:nvPr/>
        </p:nvSpPr>
        <p:spPr>
          <a:xfrm>
            <a:off x="8064510" y="5069566"/>
            <a:ext cx="1497621" cy="5275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Site x year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46ACBB-E655-DD2A-5B64-7AB49A49B175}"/>
              </a:ext>
            </a:extLst>
          </p:cNvPr>
          <p:cNvCxnSpPr>
            <a:cxnSpLocks/>
            <a:stCxn id="26" idx="1"/>
            <a:endCxn id="47" idx="3"/>
          </p:cNvCxnSpPr>
          <p:nvPr/>
        </p:nvCxnSpPr>
        <p:spPr>
          <a:xfrm flipH="1" flipV="1">
            <a:off x="7011114" y="4873724"/>
            <a:ext cx="1053396" cy="4596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73FACC-906C-15C3-F9B3-4C1A43E70E4A}"/>
              </a:ext>
            </a:extLst>
          </p:cNvPr>
          <p:cNvCxnSpPr>
            <a:cxnSpLocks/>
            <a:stCxn id="69" idx="1"/>
            <a:endCxn id="23" idx="3"/>
          </p:cNvCxnSpPr>
          <p:nvPr/>
        </p:nvCxnSpPr>
        <p:spPr>
          <a:xfrm flipH="1">
            <a:off x="10849708" y="2355535"/>
            <a:ext cx="315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085C21-B1DC-C932-8828-760615C551FA}"/>
              </a:ext>
            </a:extLst>
          </p:cNvPr>
          <p:cNvCxnSpPr>
            <a:cxnSpLocks/>
            <a:stCxn id="93" idx="2"/>
            <a:endCxn id="4" idx="0"/>
          </p:cNvCxnSpPr>
          <p:nvPr/>
        </p:nvCxnSpPr>
        <p:spPr>
          <a:xfrm flipH="1">
            <a:off x="1996259" y="1704904"/>
            <a:ext cx="1453777" cy="61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C988FE5-431A-305B-A6F6-DEF36863A93B}"/>
              </a:ext>
            </a:extLst>
          </p:cNvPr>
          <p:cNvSpPr/>
          <p:nvPr/>
        </p:nvSpPr>
        <p:spPr>
          <a:xfrm>
            <a:off x="8171981" y="2772248"/>
            <a:ext cx="1497621" cy="52753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Maturity stage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DDB648-2296-5A2E-5230-4DF0AC85DF25}"/>
              </a:ext>
            </a:extLst>
          </p:cNvPr>
          <p:cNvCxnSpPr>
            <a:cxnSpLocks/>
            <a:stCxn id="44" idx="1"/>
            <a:endCxn id="47" idx="3"/>
          </p:cNvCxnSpPr>
          <p:nvPr/>
        </p:nvCxnSpPr>
        <p:spPr>
          <a:xfrm flipH="1">
            <a:off x="7011114" y="3036018"/>
            <a:ext cx="1160867" cy="18377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7300AC2-C5F7-13E7-5EE2-5F9B9986124B}"/>
              </a:ext>
            </a:extLst>
          </p:cNvPr>
          <p:cNvSpPr/>
          <p:nvPr/>
        </p:nvSpPr>
        <p:spPr>
          <a:xfrm>
            <a:off x="8176127" y="3487278"/>
            <a:ext cx="1497621" cy="527539"/>
          </a:xfrm>
          <a:prstGeom prst="roundRect">
            <a:avLst>
              <a:gd name="adj" fmla="val 4333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Reproductive cycle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8F3C764-F46B-B5F8-8D11-49589A5B1047}"/>
              </a:ext>
            </a:extLst>
          </p:cNvPr>
          <p:cNvCxnSpPr>
            <a:cxnSpLocks/>
            <a:stCxn id="66" idx="1"/>
            <a:endCxn id="47" idx="3"/>
          </p:cNvCxnSpPr>
          <p:nvPr/>
        </p:nvCxnSpPr>
        <p:spPr>
          <a:xfrm flipH="1">
            <a:off x="7011114" y="3751048"/>
            <a:ext cx="1165013" cy="1122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5222330-BA6E-355F-A277-E1FF586F91DB}"/>
              </a:ext>
            </a:extLst>
          </p:cNvPr>
          <p:cNvCxnSpPr>
            <a:cxnSpLocks/>
            <a:stCxn id="93" idx="2"/>
            <a:endCxn id="6" idx="0"/>
          </p:cNvCxnSpPr>
          <p:nvPr/>
        </p:nvCxnSpPr>
        <p:spPr>
          <a:xfrm>
            <a:off x="3450036" y="1704904"/>
            <a:ext cx="1423238" cy="61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4F1B4714-8013-7DCD-A861-2F1762EFC644}"/>
              </a:ext>
            </a:extLst>
          </p:cNvPr>
          <p:cNvSpPr/>
          <p:nvPr/>
        </p:nvSpPr>
        <p:spPr>
          <a:xfrm>
            <a:off x="8064510" y="5863077"/>
            <a:ext cx="1497621" cy="527539"/>
          </a:xfrm>
          <a:prstGeom prst="roundRect">
            <a:avLst>
              <a:gd name="adj" fmla="val 4333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BE4AE1A-42D3-24FE-15CF-8D1ECA0FF0A5}"/>
              </a:ext>
            </a:extLst>
          </p:cNvPr>
          <p:cNvSpPr/>
          <p:nvPr/>
        </p:nvSpPr>
        <p:spPr>
          <a:xfrm>
            <a:off x="10152689" y="5469619"/>
            <a:ext cx="1497621" cy="527539"/>
          </a:xfrm>
          <a:prstGeom prst="roundRect">
            <a:avLst>
              <a:gd name="adj" fmla="val 4333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Mortality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B75A03F6-2162-BB93-6491-4C5E84DA7774}"/>
              </a:ext>
            </a:extLst>
          </p:cNvPr>
          <p:cNvSpPr/>
          <p:nvPr/>
        </p:nvSpPr>
        <p:spPr>
          <a:xfrm>
            <a:off x="10152688" y="6193519"/>
            <a:ext cx="1497621" cy="527539"/>
          </a:xfrm>
          <a:prstGeom prst="roundRect">
            <a:avLst>
              <a:gd name="adj" fmla="val 4333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Sampling loss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CC1C9D1-4B62-9D38-E04A-C73B9E6452B8}"/>
              </a:ext>
            </a:extLst>
          </p:cNvPr>
          <p:cNvCxnSpPr>
            <a:cxnSpLocks/>
            <a:stCxn id="107" idx="1"/>
            <a:endCxn id="106" idx="3"/>
          </p:cNvCxnSpPr>
          <p:nvPr/>
        </p:nvCxnSpPr>
        <p:spPr>
          <a:xfrm flipH="1">
            <a:off x="9562131" y="5733389"/>
            <a:ext cx="590558" cy="3934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392420D-3D0F-137F-A245-59145E9CC5B2}"/>
              </a:ext>
            </a:extLst>
          </p:cNvPr>
          <p:cNvCxnSpPr>
            <a:cxnSpLocks/>
            <a:stCxn id="108" idx="1"/>
            <a:endCxn id="106" idx="3"/>
          </p:cNvCxnSpPr>
          <p:nvPr/>
        </p:nvCxnSpPr>
        <p:spPr>
          <a:xfrm flipH="1" flipV="1">
            <a:off x="9562131" y="6126847"/>
            <a:ext cx="590557" cy="3304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5E40D87-908A-51AE-5459-CBAAD42DAF6E}"/>
              </a:ext>
            </a:extLst>
          </p:cNvPr>
          <p:cNvCxnSpPr>
            <a:cxnSpLocks/>
            <a:stCxn id="106" idx="1"/>
            <a:endCxn id="47" idx="3"/>
          </p:cNvCxnSpPr>
          <p:nvPr/>
        </p:nvCxnSpPr>
        <p:spPr>
          <a:xfrm flipH="1" flipV="1">
            <a:off x="7011114" y="4873724"/>
            <a:ext cx="1053396" cy="12531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29679ADE-CE03-34C9-3E3A-656279E55CC4}"/>
                  </a:ext>
                </a:extLst>
              </p:cNvPr>
              <p:cNvSpPr/>
              <p:nvPr/>
            </p:nvSpPr>
            <p:spPr>
              <a:xfrm>
                <a:off x="4813406" y="4609954"/>
                <a:ext cx="2197708" cy="527539"/>
              </a:xfrm>
              <a:prstGeom prst="roundRect">
                <a:avLst>
                  <a:gd name="adj" fmla="val 43334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en-US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𝒎𝒔𝒚</m:t>
                          </m:r>
                        </m:sub>
                      </m:sSub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sup>
                      </m:sSup>
                    </m:oMath>
                  </m:oMathPara>
                </a14:m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29679ADE-CE03-34C9-3E3A-656279E55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406" y="4609954"/>
                <a:ext cx="2197708" cy="527539"/>
              </a:xfrm>
              <a:prstGeom prst="roundRect">
                <a:avLst>
                  <a:gd name="adj" fmla="val 43334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00B75E1-F815-CC79-BF40-14D53D51873A}"/>
                  </a:ext>
                </a:extLst>
              </p:cNvPr>
              <p:cNvSpPr/>
              <p:nvPr/>
            </p:nvSpPr>
            <p:spPr>
              <a:xfrm>
                <a:off x="3130174" y="1177365"/>
                <a:ext cx="639724" cy="52753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00B75E1-F815-CC79-BF40-14D53D518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174" y="1177365"/>
                <a:ext cx="639724" cy="5275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0397428-428A-35D5-9F6A-9A379961660C}"/>
                  </a:ext>
                </a:extLst>
              </p:cNvPr>
              <p:cNvSpPr/>
              <p:nvPr/>
            </p:nvSpPr>
            <p:spPr>
              <a:xfrm>
                <a:off x="1575806" y="1177366"/>
                <a:ext cx="639724" cy="52753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  <m:sup>
                          <m: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0397428-428A-35D5-9F6A-9A3799616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806" y="1177366"/>
                <a:ext cx="639724" cy="5275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1EFDD0-A78A-0F56-7D8F-D9510AAD9E4C}"/>
                  </a:ext>
                </a:extLst>
              </p:cNvPr>
              <p:cNvSpPr/>
              <p:nvPr/>
            </p:nvSpPr>
            <p:spPr>
              <a:xfrm>
                <a:off x="4717560" y="1177365"/>
                <a:ext cx="639724" cy="52753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1EFDD0-A78A-0F56-7D8F-D9510AAD9E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60" y="1177365"/>
                <a:ext cx="639724" cy="52753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BB9FD47-857C-D8D9-77EE-157CD074C987}"/>
              </a:ext>
            </a:extLst>
          </p:cNvPr>
          <p:cNvCxnSpPr>
            <a:cxnSpLocks/>
            <a:stCxn id="101" idx="2"/>
            <a:endCxn id="4" idx="0"/>
          </p:cNvCxnSpPr>
          <p:nvPr/>
        </p:nvCxnSpPr>
        <p:spPr>
          <a:xfrm>
            <a:off x="1895668" y="1704905"/>
            <a:ext cx="100591" cy="6185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137981E-152A-9243-43A1-B7476A25D0DF}"/>
              </a:ext>
            </a:extLst>
          </p:cNvPr>
          <p:cNvCxnSpPr>
            <a:cxnSpLocks/>
            <a:stCxn id="102" idx="2"/>
            <a:endCxn id="6" idx="0"/>
          </p:cNvCxnSpPr>
          <p:nvPr/>
        </p:nvCxnSpPr>
        <p:spPr>
          <a:xfrm flipH="1">
            <a:off x="4873274" y="1704904"/>
            <a:ext cx="164148" cy="6185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3BAD47C-596F-18DB-F8EC-E17D3BCFB461}"/>
                  </a:ext>
                </a:extLst>
              </p:cNvPr>
              <p:cNvSpPr/>
              <p:nvPr/>
            </p:nvSpPr>
            <p:spPr>
              <a:xfrm>
                <a:off x="2571627" y="3469566"/>
                <a:ext cx="1756817" cy="55253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3BAD47C-596F-18DB-F8EC-E17D3BCFB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627" y="3469566"/>
                <a:ext cx="1756817" cy="5525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D5342B2-0894-7344-2E8D-3C6BB7402321}"/>
              </a:ext>
            </a:extLst>
          </p:cNvPr>
          <p:cNvCxnSpPr>
            <a:cxnSpLocks/>
            <a:stCxn id="5" idx="3"/>
            <a:endCxn id="115" idx="1"/>
          </p:cNvCxnSpPr>
          <p:nvPr/>
        </p:nvCxnSpPr>
        <p:spPr>
          <a:xfrm>
            <a:off x="1861271" y="3745834"/>
            <a:ext cx="7103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8892ACC-839A-B040-B8E0-7A7093533248}"/>
              </a:ext>
            </a:extLst>
          </p:cNvPr>
          <p:cNvCxnSpPr>
            <a:cxnSpLocks/>
            <a:stCxn id="47" idx="0"/>
            <a:endCxn id="7" idx="2"/>
          </p:cNvCxnSpPr>
          <p:nvPr/>
        </p:nvCxnSpPr>
        <p:spPr>
          <a:xfrm flipV="1">
            <a:off x="5912260" y="4012704"/>
            <a:ext cx="8161" cy="5972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824F959-1886-4218-5BA7-D7C6CE91F6B6}"/>
              </a:ext>
            </a:extLst>
          </p:cNvPr>
          <p:cNvSpPr/>
          <p:nvPr/>
        </p:nvSpPr>
        <p:spPr>
          <a:xfrm>
            <a:off x="10223035" y="3481148"/>
            <a:ext cx="1497621" cy="527539"/>
          </a:xfrm>
          <a:prstGeom prst="roundRect">
            <a:avLst>
              <a:gd name="adj" fmla="val 4333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Gonad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colour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731E97D-0146-2D3F-2A74-A50E59D0085E}"/>
              </a:ext>
            </a:extLst>
          </p:cNvPr>
          <p:cNvSpPr/>
          <p:nvPr/>
        </p:nvSpPr>
        <p:spPr>
          <a:xfrm>
            <a:off x="8084769" y="4252819"/>
            <a:ext cx="1787798" cy="527539"/>
          </a:xfrm>
          <a:prstGeom prst="roundRect">
            <a:avLst>
              <a:gd name="adj" fmla="val 4333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Elapsed incubation time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79C572E-F356-4DFC-AF61-BCEAE058D8C5}"/>
              </a:ext>
            </a:extLst>
          </p:cNvPr>
          <p:cNvSpPr/>
          <p:nvPr/>
        </p:nvSpPr>
        <p:spPr>
          <a:xfrm>
            <a:off x="10077946" y="4252818"/>
            <a:ext cx="1787798" cy="527539"/>
          </a:xfrm>
          <a:prstGeom prst="roundRect">
            <a:avLst>
              <a:gd name="adj" fmla="val 4333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Egg development stage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74EC2D4-6C21-65A4-EB0F-32D0C5736055}"/>
                  </a:ext>
                </a:extLst>
              </p:cNvPr>
              <p:cNvSpPr/>
              <p:nvPr/>
            </p:nvSpPr>
            <p:spPr>
              <a:xfrm>
                <a:off x="11165508" y="2091765"/>
                <a:ext cx="639724" cy="52753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CA" sz="16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74EC2D4-6C21-65A4-EB0F-32D0C5736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508" y="2091765"/>
                <a:ext cx="639724" cy="52753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97274BE2-9DB6-F1D0-3BD3-B032ECAC21D6}"/>
              </a:ext>
            </a:extLst>
          </p:cNvPr>
          <p:cNvSpPr txBox="1"/>
          <p:nvPr/>
        </p:nvSpPr>
        <p:spPr>
          <a:xfrm>
            <a:off x="5305809" y="1262144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Total egg weight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87D270-E31C-6755-1E09-5AC635BBEED1}"/>
              </a:ext>
            </a:extLst>
          </p:cNvPr>
          <p:cNvSpPr txBox="1"/>
          <p:nvPr/>
        </p:nvSpPr>
        <p:spPr>
          <a:xfrm>
            <a:off x="-315805" y="1243971"/>
            <a:ext cx="195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Sample egg weight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807C49-3C05-8E9C-09B7-9A67A255AFA8}"/>
              </a:ext>
            </a:extLst>
          </p:cNvPr>
          <p:cNvSpPr txBox="1"/>
          <p:nvPr/>
        </p:nvSpPr>
        <p:spPr>
          <a:xfrm>
            <a:off x="2571627" y="822520"/>
            <a:ext cx="175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Weight precision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E7763C-93B9-3F53-A5C3-357B2EC2A0F8}"/>
              </a:ext>
            </a:extLst>
          </p:cNvPr>
          <p:cNvSpPr txBox="1"/>
          <p:nvPr/>
        </p:nvSpPr>
        <p:spPr>
          <a:xfrm>
            <a:off x="425159" y="4014817"/>
            <a:ext cx="1853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Sample egg count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EA5FEF-62C8-2122-00B1-7751F69D02EA}"/>
              </a:ext>
            </a:extLst>
          </p:cNvPr>
          <p:cNvSpPr txBox="1"/>
          <p:nvPr/>
        </p:nvSpPr>
        <p:spPr>
          <a:xfrm>
            <a:off x="358043" y="133106"/>
            <a:ext cx="944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1">
                    <a:lumMod val="75000"/>
                  </a:schemeClr>
                </a:solidFill>
              </a:rPr>
              <a:t>Snow crab fecundity DAG (Bayesian statistical analysis):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A424671-0B2E-8B34-E40F-2079DCF33800}"/>
              </a:ext>
            </a:extLst>
          </p:cNvPr>
          <p:cNvSpPr txBox="1"/>
          <p:nvPr/>
        </p:nvSpPr>
        <p:spPr>
          <a:xfrm>
            <a:off x="5414073" y="3151627"/>
            <a:ext cx="109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Fecundity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87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487</Words>
  <Application>Microsoft Office PowerPoint</Application>
  <PresentationFormat>Widescreen</PresentationFormat>
  <Paragraphs>129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>DFO 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Surette, Tobie</dc:creator>
  <cp:lastModifiedBy>Surette, Tobie</cp:lastModifiedBy>
  <cp:revision>11</cp:revision>
  <dcterms:created xsi:type="dcterms:W3CDTF">2023-06-01T16:08:23Z</dcterms:created>
  <dcterms:modified xsi:type="dcterms:W3CDTF">2023-06-02T14:37:12Z</dcterms:modified>
</cp:coreProperties>
</file>