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9DC2E970.xml" ContentType="application/vnd.ms-powerpoint.comments+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79" r:id="rId4"/>
    <p:sldId id="278" r:id="rId5"/>
    <p:sldId id="261" r:id="rId6"/>
    <p:sldId id="268" r:id="rId7"/>
    <p:sldId id="266" r:id="rId8"/>
    <p:sldId id="263" r:id="rId9"/>
    <p:sldId id="273" r:id="rId10"/>
    <p:sldId id="265" r:id="rId11"/>
    <p:sldId id="271" r:id="rId12"/>
    <p:sldId id="272" r:id="rId13"/>
    <p:sldId id="274" r:id="rId14"/>
    <p:sldId id="281" r:id="rId15"/>
    <p:sldId id="280" r:id="rId16"/>
    <p:sldId id="270" r:id="rId17"/>
    <p:sldId id="258" r:id="rId1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FE359-B620-A2BA-ECF2-9F01BCEBD6B9}" name="Moriyasu, Mikio" initials="MM" userId="S::Mikio.Moriyasu@dfo-mpo.gc.ca::a39bb3b2-9aaa-40fb-97e7-3e21eca559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9" autoAdjust="0"/>
    <p:restoredTop sz="94660"/>
  </p:normalViewPr>
  <p:slideViewPr>
    <p:cSldViewPr snapToGrid="0">
      <p:cViewPr>
        <p:scale>
          <a:sx n="125" d="100"/>
          <a:sy n="125" d="100"/>
        </p:scale>
        <p:origin x="18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E_9DC2E970.xml><?xml version="1.0" encoding="utf-8"?>
<p188:cmLst xmlns:a="http://schemas.openxmlformats.org/drawingml/2006/main" xmlns:r="http://schemas.openxmlformats.org/officeDocument/2006/relationships" xmlns:p188="http://schemas.microsoft.com/office/powerpoint/2018/8/main">
  <p188:cm id="{9C096E5C-B6D4-4DD6-8A13-C43F73D451D8}" authorId="{161FE359-B620-A2BA-ECF2-9F01BCEBD6B9}" created="2023-06-07T16:57:43.728">
    <ac:deMkLst xmlns:ac="http://schemas.microsoft.com/office/drawing/2013/main/command">
      <pc:docMk xmlns:pc="http://schemas.microsoft.com/office/powerpoint/2013/main/command"/>
      <pc:sldMk xmlns:pc="http://schemas.microsoft.com/office/powerpoint/2013/main/command" cId="2646796656" sldId="270"/>
      <ac:spMk id="60" creationId="{9DD54BA9-5597-C14F-43EF-CF1C78F1324C}"/>
    </ac:deMkLst>
    <p188:txBody>
      <a:bodyPr/>
      <a:lstStyle/>
      <a:p>
        <a:r>
          <a:rPr lang="en-CA"/>
          <a:t>Factors triggering 1 year or 2 years reproductive cycle are unknown (other than water temperature).  
We think that two broods in females’ lifetime are the maximum possible number to produce healthy fertilized full egg mass.
The longevity of female is deemed to be around 6-8 years after terminal moult.
Three consecutive 1year cycle is somewhat unrealistic with no robust supporting evidence.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7T13:13:59.674"/>
    </inkml:context>
    <inkml:brush xml:id="br0">
      <inkml:brushProperty name="width" value="0.1" units="cm"/>
      <inkml:brushProperty name="height" value="0.1" units="cm"/>
      <inkml:brushProperty name="color" value="#AE198D"/>
      <inkml:brushProperty name="inkEffects" value="galaxy"/>
      <inkml:brushProperty name="anchorX" value="-39219.69531"/>
      <inkml:brushProperty name="anchorY" value="-9865.41895"/>
      <inkml:brushProperty name="scaleFactor" value="0.5"/>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06A-5AF7-4F1F-032A-16D34154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FAAE-D8B0-1C2D-0E74-B2AE292E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D157-BFA3-2525-4133-4AE21312FDE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8DF3400-BF34-2C63-7EC4-1D3B15E2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2D7E-284C-3F2B-A109-3CDE3A8BE5D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2931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E5-5047-DB06-596A-3DE750602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EA67-F4B0-5EB1-945A-7C260C786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2257-37AE-38CC-67C5-E9E38663E588}"/>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5DA9C21-A0EE-1100-D624-3217A51F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8A5C-57D7-9673-57F1-F62936B47B3E}"/>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0183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E55B2-FE17-74D3-F1AB-65B51F4CA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DD95-DA96-8CE7-B2A2-E59245BC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73B8-08BD-3AE1-451B-A743D11A21C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121F6575-3DE2-9547-1324-2062F4B2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C8B0-47AD-DABA-AA56-8F60611390F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4259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923-3C9F-F4FF-8D27-15CF8978C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C0248-A8F2-DC43-4A12-829F8BD95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6B1-CD20-0C81-0A59-D350768CBA16}"/>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54398986-D6AE-F7EB-6948-3A39BDC3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4EEC0-817A-9768-BD31-C2724501D93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7791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70B-4782-7EB1-B5EB-91E264BE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0AFFE-C6B4-E256-8652-7DFFFA8C6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5B1A6-B436-286D-BCD7-1316F7B8A63B}"/>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CA1D3E6E-1A03-174A-66D3-359F36F2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280D-AC4E-E009-F1AF-C5E98F360DFC}"/>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923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5A3-3EF7-1B10-0B2E-BD84BFE2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9B06C-8755-E132-1BAF-B529BC33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98C-1EA7-8749-6425-09760A3D8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4D87C-10CB-649A-54F5-34969F4A48A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4C790DB8-C8C4-3A97-3818-804AA4F4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0A6F-2F21-A4A6-6459-AEFDA8F9A1BD}"/>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189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EABB-87C0-25BA-6FC1-DB699E298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0093E-79E1-74BA-063D-2051565F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E50F3-097E-28E5-18AC-361DDE395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7B4F4-AD5B-95CD-61E2-F4316096E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7FE1-D525-734D-6471-23639788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6E7C9-9BA4-6E7F-88E3-5EF0336EF483}"/>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8" name="Footer Placeholder 7">
            <a:extLst>
              <a:ext uri="{FF2B5EF4-FFF2-40B4-BE49-F238E27FC236}">
                <a16:creationId xmlns:a16="http://schemas.microsoft.com/office/drawing/2014/main" id="{5B9027BA-64C2-763E-7B2E-319D55BB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1AA53-AF53-5D07-ABA1-205900717AD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780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3203-FC0E-95D1-F23E-BDCBD6373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7B224-2959-77B4-323B-E710782103D0}"/>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4" name="Footer Placeholder 3">
            <a:extLst>
              <a:ext uri="{FF2B5EF4-FFF2-40B4-BE49-F238E27FC236}">
                <a16:creationId xmlns:a16="http://schemas.microsoft.com/office/drawing/2014/main" id="{E792E7FA-9617-08FC-886A-100B94752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0FFF7-C8DE-5C4E-E4DF-E218796D3A7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68693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CA55A-D1A5-F120-AB63-F00C72C5AB91}"/>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3" name="Footer Placeholder 2">
            <a:extLst>
              <a:ext uri="{FF2B5EF4-FFF2-40B4-BE49-F238E27FC236}">
                <a16:creationId xmlns:a16="http://schemas.microsoft.com/office/drawing/2014/main" id="{7029996E-F576-D5A4-BFB3-3B871625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7D100-A401-B8EC-D89B-651B9EEB69EB}"/>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3621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7BB-0D3E-1F50-79F1-E200909FF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9D711-9802-469E-2482-2D7657844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9B5AF-AB2C-842A-70EC-915FEF1EC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11D3-5A2C-AD1B-3644-7406EE7E612C}"/>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3A66A904-C7EB-806D-9D18-A6510E65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7289-E9D5-B971-B236-2037D9106A14}"/>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76530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12B-6E81-0630-F175-D4B889BF4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2F8AB-4720-4BCA-5B0B-157E8D4A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F4814-BC3D-21DC-8CD0-E4544F89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C9D23-AC9F-808A-F4ED-BC021A09461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8D64C538-5F19-796E-7AE8-05079128B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CDCF5-FA57-59FC-13B3-E2538B829692}"/>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8244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9DFA-176D-B8CE-D406-4B16B0CA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7E3E-AF81-C200-E926-7DE86AE18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A46A7-EC87-9BD1-1E01-5B6387BF4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432C524D-94F1-D86A-B3B0-C692CA31E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6D779-EA54-1CAE-6A61-2C96F2688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A5D77-9218-48E0-A98B-7442B75BEDB9}" type="slidenum">
              <a:rPr lang="en-US" smtClean="0"/>
              <a:t>‹#›</a:t>
            </a:fld>
            <a:endParaRPr lang="en-US"/>
          </a:p>
        </p:txBody>
      </p:sp>
    </p:spTree>
    <p:extLst>
      <p:ext uri="{BB962C8B-B14F-4D97-AF65-F5344CB8AC3E}">
        <p14:creationId xmlns:p14="http://schemas.microsoft.com/office/powerpoint/2010/main" val="89816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microsoft.com/office/2018/10/relationships/comments" Target="../comments/modernComment_10E_9DC2E97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png"/><Relationship Id="rId7" Type="http://schemas.openxmlformats.org/officeDocument/2006/relationships/image" Target="../media/image60.png"/><Relationship Id="rId12"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mage003.png@01D4DF23.410568F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6662-BCE2-591B-5ABF-A90030A31AA4}"/>
              </a:ext>
            </a:extLst>
          </p:cNvPr>
          <p:cNvSpPr>
            <a:spLocks noGrp="1"/>
          </p:cNvSpPr>
          <p:nvPr>
            <p:ph type="ctrTitle"/>
          </p:nvPr>
        </p:nvSpPr>
        <p:spPr>
          <a:xfrm>
            <a:off x="1447800" y="2575559"/>
            <a:ext cx="9144000" cy="1231583"/>
          </a:xfrm>
        </p:spPr>
        <p:txBody>
          <a:bodyPr/>
          <a:lstStyle/>
          <a:p>
            <a:r>
              <a:rPr lang="en-US" b="1" dirty="0"/>
              <a:t>Snow crab fecundity</a:t>
            </a:r>
          </a:p>
        </p:txBody>
      </p:sp>
      <p:sp>
        <p:nvSpPr>
          <p:cNvPr id="3" name="Subtitle 2">
            <a:extLst>
              <a:ext uri="{FF2B5EF4-FFF2-40B4-BE49-F238E27FC236}">
                <a16:creationId xmlns:a16="http://schemas.microsoft.com/office/drawing/2014/main" id="{E1747611-82C6-D040-E514-428D199B8338}"/>
              </a:ext>
            </a:extLst>
          </p:cNvPr>
          <p:cNvSpPr>
            <a:spLocks noGrp="1"/>
          </p:cNvSpPr>
          <p:nvPr>
            <p:ph type="subTitle" idx="1"/>
          </p:nvPr>
        </p:nvSpPr>
        <p:spPr>
          <a:xfrm>
            <a:off x="1524000" y="4107180"/>
            <a:ext cx="9144000" cy="1150620"/>
          </a:xfrm>
        </p:spPr>
        <p:txBody>
          <a:bodyPr/>
          <a:lstStyle/>
          <a:p>
            <a:endParaRPr lang="en-US" dirty="0"/>
          </a:p>
        </p:txBody>
      </p:sp>
    </p:spTree>
    <p:extLst>
      <p:ext uri="{BB962C8B-B14F-4D97-AF65-F5344CB8AC3E}">
        <p14:creationId xmlns:p14="http://schemas.microsoft.com/office/powerpoint/2010/main" val="308356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2CCCAC3-5A5B-32A5-13E0-272CC9A72C2E}"/>
              </a:ext>
            </a:extLst>
          </p:cNvPr>
          <p:cNvSpPr/>
          <p:nvPr/>
        </p:nvSpPr>
        <p:spPr>
          <a:xfrm>
            <a:off x="3347507" y="1651942"/>
            <a:ext cx="2770909" cy="476774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75000"/>
                    <a:lumOff val="25000"/>
                  </a:schemeClr>
                </a:solidFill>
              </a:rPr>
              <a:t>Annual cycle</a:t>
            </a:r>
          </a:p>
        </p:txBody>
      </p:sp>
      <p:sp>
        <p:nvSpPr>
          <p:cNvPr id="44" name="Rectangle 43">
            <a:extLst>
              <a:ext uri="{FF2B5EF4-FFF2-40B4-BE49-F238E27FC236}">
                <a16:creationId xmlns:a16="http://schemas.microsoft.com/office/drawing/2014/main" id="{B9802C91-84D9-7383-D449-D1C1F2BBDEC4}"/>
              </a:ext>
            </a:extLst>
          </p:cNvPr>
          <p:cNvSpPr/>
          <p:nvPr/>
        </p:nvSpPr>
        <p:spPr>
          <a:xfrm>
            <a:off x="6699409" y="1638190"/>
            <a:ext cx="2770909" cy="47677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a:solidFill>
                  <a:schemeClr val="tx1">
                    <a:lumMod val="75000"/>
                    <a:lumOff val="25000"/>
                  </a:schemeClr>
                </a:solidFill>
              </a:rPr>
              <a:t>Biennial cycle   </a:t>
            </a:r>
          </a:p>
        </p:txBody>
      </p:sp>
      <p:sp>
        <p:nvSpPr>
          <p:cNvPr id="2" name="Title 1">
            <a:extLst>
              <a:ext uri="{FF2B5EF4-FFF2-40B4-BE49-F238E27FC236}">
                <a16:creationId xmlns:a16="http://schemas.microsoft.com/office/drawing/2014/main" id="{973D2537-D072-B760-8463-5D5FF6AFDAA8}"/>
              </a:ext>
            </a:extLst>
          </p:cNvPr>
          <p:cNvSpPr>
            <a:spLocks noGrp="1"/>
          </p:cNvSpPr>
          <p:nvPr>
            <p:ph type="title"/>
          </p:nvPr>
        </p:nvSpPr>
        <p:spPr>
          <a:xfrm>
            <a:off x="267477" y="220662"/>
            <a:ext cx="10633364" cy="548704"/>
          </a:xfrm>
        </p:spPr>
        <p:txBody>
          <a:bodyPr>
            <a:normAutofit/>
          </a:bodyPr>
          <a:lstStyle/>
          <a:p>
            <a:r>
              <a:rPr lang="en-US" sz="3200" b="1" dirty="0">
                <a:solidFill>
                  <a:schemeClr val="bg2">
                    <a:lumMod val="25000"/>
                  </a:schemeClr>
                </a:solidFill>
                <a:latin typeface="+mn-lt"/>
              </a:rPr>
              <a:t>Reproductive cycle schedules:</a:t>
            </a:r>
          </a:p>
        </p:txBody>
      </p:sp>
      <p:sp>
        <p:nvSpPr>
          <p:cNvPr id="4" name="TextBox 3">
            <a:extLst>
              <a:ext uri="{FF2B5EF4-FFF2-40B4-BE49-F238E27FC236}">
                <a16:creationId xmlns:a16="http://schemas.microsoft.com/office/drawing/2014/main" id="{371B1F9E-3E7D-AE15-09DE-84DFE22409AB}"/>
              </a:ext>
            </a:extLst>
          </p:cNvPr>
          <p:cNvSpPr txBox="1"/>
          <p:nvPr/>
        </p:nvSpPr>
        <p:spPr>
          <a:xfrm>
            <a:off x="5657590" y="879611"/>
            <a:ext cx="1486625" cy="461665"/>
          </a:xfrm>
          <a:prstGeom prst="rect">
            <a:avLst/>
          </a:prstGeom>
          <a:noFill/>
          <a:ln>
            <a:solidFill>
              <a:schemeClr val="tx1">
                <a:lumMod val="75000"/>
                <a:lumOff val="25000"/>
              </a:schemeClr>
            </a:solidFill>
          </a:ln>
        </p:spPr>
        <p:txBody>
          <a:bodyPr wrap="none" rtlCol="0">
            <a:spAutoFit/>
          </a:bodyPr>
          <a:lstStyle/>
          <a:p>
            <a:r>
              <a:rPr lang="en-US" sz="2400" dirty="0"/>
              <a:t>Pubescent</a:t>
            </a:r>
          </a:p>
        </p:txBody>
      </p:sp>
      <p:sp>
        <p:nvSpPr>
          <p:cNvPr id="5" name="TextBox 4">
            <a:extLst>
              <a:ext uri="{FF2B5EF4-FFF2-40B4-BE49-F238E27FC236}">
                <a16:creationId xmlns:a16="http://schemas.microsoft.com/office/drawing/2014/main" id="{DCD1FD98-32E7-11C3-E5AE-EA666E9D0C69}"/>
              </a:ext>
            </a:extLst>
          </p:cNvPr>
          <p:cNvSpPr txBox="1"/>
          <p:nvPr/>
        </p:nvSpPr>
        <p:spPr>
          <a:xfrm>
            <a:off x="3509145" y="2014530"/>
            <a:ext cx="2455076" cy="369332"/>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clutch</a:t>
            </a:r>
          </a:p>
        </p:txBody>
      </p:sp>
      <p:sp>
        <p:nvSpPr>
          <p:cNvPr id="6" name="TextBox 5">
            <a:extLst>
              <a:ext uri="{FF2B5EF4-FFF2-40B4-BE49-F238E27FC236}">
                <a16:creationId xmlns:a16="http://schemas.microsoft.com/office/drawing/2014/main" id="{9E19D3E0-4C05-8EFB-EAE2-C37DD1DDDE04}"/>
              </a:ext>
            </a:extLst>
          </p:cNvPr>
          <p:cNvSpPr txBox="1"/>
          <p:nvPr/>
        </p:nvSpPr>
        <p:spPr>
          <a:xfrm>
            <a:off x="6857326" y="2033003"/>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year of first clutch</a:t>
            </a:r>
          </a:p>
        </p:txBody>
      </p:sp>
      <p:sp>
        <p:nvSpPr>
          <p:cNvPr id="7" name="TextBox 6">
            <a:extLst>
              <a:ext uri="{FF2B5EF4-FFF2-40B4-BE49-F238E27FC236}">
                <a16:creationId xmlns:a16="http://schemas.microsoft.com/office/drawing/2014/main" id="{4DF6B790-3BD7-033B-334F-46137879E929}"/>
              </a:ext>
            </a:extLst>
          </p:cNvPr>
          <p:cNvSpPr txBox="1"/>
          <p:nvPr/>
        </p:nvSpPr>
        <p:spPr>
          <a:xfrm>
            <a:off x="3509145" y="3312193"/>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clutch</a:t>
            </a:r>
          </a:p>
        </p:txBody>
      </p:sp>
      <p:sp>
        <p:nvSpPr>
          <p:cNvPr id="8" name="TextBox 7">
            <a:extLst>
              <a:ext uri="{FF2B5EF4-FFF2-40B4-BE49-F238E27FC236}">
                <a16:creationId xmlns:a16="http://schemas.microsoft.com/office/drawing/2014/main" id="{84E548C9-6A6C-F112-F1B1-C76C3A97E596}"/>
              </a:ext>
            </a:extLst>
          </p:cNvPr>
          <p:cNvSpPr txBox="1"/>
          <p:nvPr/>
        </p:nvSpPr>
        <p:spPr>
          <a:xfrm>
            <a:off x="6857326" y="3173694"/>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2</a:t>
            </a:r>
            <a:r>
              <a:rPr lang="en-US" baseline="30000" dirty="0"/>
              <a:t>nd</a:t>
            </a:r>
            <a:r>
              <a:rPr lang="en-US" dirty="0"/>
              <a:t> year of first clutch</a:t>
            </a:r>
          </a:p>
        </p:txBody>
      </p:sp>
      <p:sp>
        <p:nvSpPr>
          <p:cNvPr id="9" name="TextBox 8">
            <a:extLst>
              <a:ext uri="{FF2B5EF4-FFF2-40B4-BE49-F238E27FC236}">
                <a16:creationId xmlns:a16="http://schemas.microsoft.com/office/drawing/2014/main" id="{9AC067D5-4414-3EBA-F8C8-7F86C3D23C06}"/>
              </a:ext>
            </a:extLst>
          </p:cNvPr>
          <p:cNvSpPr txBox="1"/>
          <p:nvPr/>
        </p:nvSpPr>
        <p:spPr>
          <a:xfrm>
            <a:off x="3509145" y="43194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3</a:t>
            </a:r>
            <a:r>
              <a:rPr lang="en-US" baseline="30000" dirty="0"/>
              <a:t>rd</a:t>
            </a:r>
            <a:r>
              <a:rPr lang="en-US" dirty="0"/>
              <a:t> clutch</a:t>
            </a:r>
          </a:p>
        </p:txBody>
      </p:sp>
      <p:sp>
        <p:nvSpPr>
          <p:cNvPr id="10" name="TextBox 9">
            <a:extLst>
              <a:ext uri="{FF2B5EF4-FFF2-40B4-BE49-F238E27FC236}">
                <a16:creationId xmlns:a16="http://schemas.microsoft.com/office/drawing/2014/main" id="{55A640CF-DB2A-FEBA-FC48-FD2095359E00}"/>
              </a:ext>
            </a:extLst>
          </p:cNvPr>
          <p:cNvSpPr txBox="1"/>
          <p:nvPr/>
        </p:nvSpPr>
        <p:spPr>
          <a:xfrm>
            <a:off x="6857326" y="43194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- 1</a:t>
            </a:r>
            <a:r>
              <a:rPr lang="en-US" baseline="30000" dirty="0"/>
              <a:t>st</a:t>
            </a:r>
            <a:r>
              <a:rPr lang="en-US" dirty="0"/>
              <a:t> year of second clutch</a:t>
            </a:r>
          </a:p>
        </p:txBody>
      </p:sp>
      <p:sp>
        <p:nvSpPr>
          <p:cNvPr id="11" name="TextBox 10">
            <a:extLst>
              <a:ext uri="{FF2B5EF4-FFF2-40B4-BE49-F238E27FC236}">
                <a16:creationId xmlns:a16="http://schemas.microsoft.com/office/drawing/2014/main" id="{9B4EFC29-E7AF-77E0-FB53-F4ACB1928E60}"/>
              </a:ext>
            </a:extLst>
          </p:cNvPr>
          <p:cNvSpPr txBox="1"/>
          <p:nvPr/>
        </p:nvSpPr>
        <p:spPr>
          <a:xfrm>
            <a:off x="3509145" y="54878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4</a:t>
            </a:r>
            <a:r>
              <a:rPr lang="en-US" baseline="30000" dirty="0"/>
              <a:t>th</a:t>
            </a:r>
            <a:r>
              <a:rPr lang="en-US" dirty="0"/>
              <a:t> clutch</a:t>
            </a:r>
          </a:p>
        </p:txBody>
      </p:sp>
      <p:sp>
        <p:nvSpPr>
          <p:cNvPr id="12" name="TextBox 11">
            <a:extLst>
              <a:ext uri="{FF2B5EF4-FFF2-40B4-BE49-F238E27FC236}">
                <a16:creationId xmlns:a16="http://schemas.microsoft.com/office/drawing/2014/main" id="{E28EBF2D-0119-8439-EA13-0E26215A4F49}"/>
              </a:ext>
            </a:extLst>
          </p:cNvPr>
          <p:cNvSpPr txBox="1"/>
          <p:nvPr/>
        </p:nvSpPr>
        <p:spPr>
          <a:xfrm>
            <a:off x="6857326" y="54878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year of second clutch</a:t>
            </a:r>
          </a:p>
        </p:txBody>
      </p:sp>
      <p:cxnSp>
        <p:nvCxnSpPr>
          <p:cNvPr id="13" name="Straight Arrow Connector 12">
            <a:extLst>
              <a:ext uri="{FF2B5EF4-FFF2-40B4-BE49-F238E27FC236}">
                <a16:creationId xmlns:a16="http://schemas.microsoft.com/office/drawing/2014/main" id="{64EE28E8-F536-9BC2-2FA4-04E04BBC04F6}"/>
              </a:ext>
            </a:extLst>
          </p:cNvPr>
          <p:cNvCxnSpPr>
            <a:cxnSpLocks/>
            <a:stCxn id="4" idx="2"/>
            <a:endCxn id="5" idx="0"/>
          </p:cNvCxnSpPr>
          <p:nvPr/>
        </p:nvCxnSpPr>
        <p:spPr>
          <a:xfrm flipH="1">
            <a:off x="4736683" y="1341276"/>
            <a:ext cx="1664220" cy="6732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0E11EE-6366-7948-142B-925DEC654889}"/>
              </a:ext>
            </a:extLst>
          </p:cNvPr>
          <p:cNvCxnSpPr>
            <a:cxnSpLocks/>
            <a:stCxn id="4" idx="2"/>
            <a:endCxn id="6" idx="0"/>
          </p:cNvCxnSpPr>
          <p:nvPr/>
        </p:nvCxnSpPr>
        <p:spPr>
          <a:xfrm>
            <a:off x="6400903" y="1341276"/>
            <a:ext cx="1683961" cy="69172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5AC33D-AF18-3083-E08E-602114D39B28}"/>
              </a:ext>
            </a:extLst>
          </p:cNvPr>
          <p:cNvCxnSpPr>
            <a:cxnSpLocks/>
            <a:stCxn id="5" idx="2"/>
            <a:endCxn id="7" idx="0"/>
          </p:cNvCxnSpPr>
          <p:nvPr/>
        </p:nvCxnSpPr>
        <p:spPr>
          <a:xfrm>
            <a:off x="4736683" y="2383862"/>
            <a:ext cx="0" cy="92833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58FA2C-4CB4-2178-C2B8-D8F3F3897D8E}"/>
              </a:ext>
            </a:extLst>
          </p:cNvPr>
          <p:cNvCxnSpPr>
            <a:cxnSpLocks/>
            <a:stCxn id="6" idx="2"/>
            <a:endCxn id="8" idx="0"/>
          </p:cNvCxnSpPr>
          <p:nvPr/>
        </p:nvCxnSpPr>
        <p:spPr>
          <a:xfrm>
            <a:off x="8084864" y="2679334"/>
            <a:ext cx="0" cy="4943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7F747-EFBC-2D2F-2C06-57C8B15AE4B3}"/>
              </a:ext>
            </a:extLst>
          </p:cNvPr>
          <p:cNvCxnSpPr>
            <a:cxnSpLocks/>
            <a:stCxn id="7" idx="2"/>
            <a:endCxn id="9" idx="0"/>
          </p:cNvCxnSpPr>
          <p:nvPr/>
        </p:nvCxnSpPr>
        <p:spPr>
          <a:xfrm>
            <a:off x="4736683" y="3681525"/>
            <a:ext cx="0" cy="6379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89B2F3-A5E0-7D01-ACD5-4577EF106B7E}"/>
              </a:ext>
            </a:extLst>
          </p:cNvPr>
          <p:cNvCxnSpPr>
            <a:cxnSpLocks/>
            <a:stCxn id="8" idx="2"/>
            <a:endCxn id="10" idx="0"/>
          </p:cNvCxnSpPr>
          <p:nvPr/>
        </p:nvCxnSpPr>
        <p:spPr>
          <a:xfrm>
            <a:off x="8084864" y="3820025"/>
            <a:ext cx="0" cy="4994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3503A-9ACA-7B79-FA45-2D431EC5B8D0}"/>
              </a:ext>
            </a:extLst>
          </p:cNvPr>
          <p:cNvCxnSpPr>
            <a:cxnSpLocks/>
            <a:stCxn id="9" idx="2"/>
            <a:endCxn id="11" idx="0"/>
          </p:cNvCxnSpPr>
          <p:nvPr/>
        </p:nvCxnSpPr>
        <p:spPr>
          <a:xfrm>
            <a:off x="4736683" y="4688824"/>
            <a:ext cx="0" cy="7990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BBFCE7-F63A-17B9-F9B9-51B0D208A268}"/>
              </a:ext>
            </a:extLst>
          </p:cNvPr>
          <p:cNvCxnSpPr>
            <a:cxnSpLocks/>
            <a:stCxn id="10" idx="2"/>
            <a:endCxn id="12" idx="0"/>
          </p:cNvCxnSpPr>
          <p:nvPr/>
        </p:nvCxnSpPr>
        <p:spPr>
          <a:xfrm>
            <a:off x="8084864" y="4965823"/>
            <a:ext cx="0" cy="5220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F78CC9-AB33-B46B-3171-28A63060CAC9}"/>
              </a:ext>
            </a:extLst>
          </p:cNvPr>
          <p:cNvSpPr txBox="1"/>
          <p:nvPr/>
        </p:nvSpPr>
        <p:spPr>
          <a:xfrm>
            <a:off x="9504062" y="983259"/>
            <a:ext cx="756426" cy="369332"/>
          </a:xfrm>
          <a:prstGeom prst="rect">
            <a:avLst/>
          </a:prstGeom>
          <a:noFill/>
        </p:spPr>
        <p:txBody>
          <a:bodyPr wrap="none" rtlCol="0">
            <a:spAutoFit/>
          </a:bodyPr>
          <a:lstStyle/>
          <a:p>
            <a:r>
              <a:rPr lang="en-US" dirty="0"/>
              <a:t>Year </a:t>
            </a:r>
            <a:r>
              <a:rPr lang="en-US" i="1" dirty="0"/>
              <a:t>0</a:t>
            </a:r>
          </a:p>
        </p:txBody>
      </p:sp>
      <p:sp>
        <p:nvSpPr>
          <p:cNvPr id="39" name="TextBox 38">
            <a:extLst>
              <a:ext uri="{FF2B5EF4-FFF2-40B4-BE49-F238E27FC236}">
                <a16:creationId xmlns:a16="http://schemas.microsoft.com/office/drawing/2014/main" id="{33A7B266-E2F3-3984-ED00-2A8B6EB90FB4}"/>
              </a:ext>
            </a:extLst>
          </p:cNvPr>
          <p:cNvSpPr txBox="1"/>
          <p:nvPr/>
        </p:nvSpPr>
        <p:spPr>
          <a:xfrm>
            <a:off x="9504062" y="2221669"/>
            <a:ext cx="1962653" cy="369332"/>
          </a:xfrm>
          <a:prstGeom prst="rect">
            <a:avLst/>
          </a:prstGeom>
          <a:noFill/>
        </p:spPr>
        <p:txBody>
          <a:bodyPr wrap="none" rtlCol="0">
            <a:spAutoFit/>
          </a:bodyPr>
          <a:lstStyle/>
          <a:p>
            <a:r>
              <a:rPr lang="en-US" dirty="0"/>
              <a:t>Year </a:t>
            </a:r>
            <a:r>
              <a:rPr lang="en-US" i="1" dirty="0"/>
              <a:t>1 - </a:t>
            </a:r>
            <a:r>
              <a:rPr lang="fr-CA" dirty="0" err="1"/>
              <a:t>Feb</a:t>
            </a:r>
            <a:r>
              <a:rPr lang="fr-CA" dirty="0"/>
              <a:t> to Mar</a:t>
            </a:r>
            <a:endParaRPr lang="en-US" dirty="0"/>
          </a:p>
        </p:txBody>
      </p:sp>
      <p:sp>
        <p:nvSpPr>
          <p:cNvPr id="40" name="TextBox 39">
            <a:extLst>
              <a:ext uri="{FF2B5EF4-FFF2-40B4-BE49-F238E27FC236}">
                <a16:creationId xmlns:a16="http://schemas.microsoft.com/office/drawing/2014/main" id="{6655C560-001C-9323-601A-0913820F08A5}"/>
              </a:ext>
            </a:extLst>
          </p:cNvPr>
          <p:cNvSpPr txBox="1"/>
          <p:nvPr/>
        </p:nvSpPr>
        <p:spPr>
          <a:xfrm>
            <a:off x="9504062" y="3348973"/>
            <a:ext cx="1939826" cy="369332"/>
          </a:xfrm>
          <a:prstGeom prst="rect">
            <a:avLst/>
          </a:prstGeom>
          <a:noFill/>
        </p:spPr>
        <p:txBody>
          <a:bodyPr wrap="none" rtlCol="0">
            <a:spAutoFit/>
          </a:bodyPr>
          <a:lstStyle/>
          <a:p>
            <a:r>
              <a:rPr lang="en-US" dirty="0"/>
              <a:t>Year </a:t>
            </a:r>
            <a:r>
              <a:rPr lang="en-US" i="1" dirty="0"/>
              <a:t>2 </a:t>
            </a:r>
            <a:r>
              <a:rPr lang="en-US" dirty="0"/>
              <a:t>– May to Jul</a:t>
            </a:r>
          </a:p>
        </p:txBody>
      </p:sp>
      <p:sp>
        <p:nvSpPr>
          <p:cNvPr id="41" name="TextBox 40">
            <a:extLst>
              <a:ext uri="{FF2B5EF4-FFF2-40B4-BE49-F238E27FC236}">
                <a16:creationId xmlns:a16="http://schemas.microsoft.com/office/drawing/2014/main" id="{4F027C21-6ACB-D358-AF53-3DDCE32B540F}"/>
              </a:ext>
            </a:extLst>
          </p:cNvPr>
          <p:cNvSpPr txBox="1"/>
          <p:nvPr/>
        </p:nvSpPr>
        <p:spPr>
          <a:xfrm>
            <a:off x="9504062" y="4479823"/>
            <a:ext cx="1936107" cy="369332"/>
          </a:xfrm>
          <a:prstGeom prst="rect">
            <a:avLst/>
          </a:prstGeom>
          <a:noFill/>
        </p:spPr>
        <p:txBody>
          <a:bodyPr wrap="none" rtlCol="0">
            <a:spAutoFit/>
          </a:bodyPr>
          <a:lstStyle/>
          <a:p>
            <a:r>
              <a:rPr lang="en-US" dirty="0"/>
              <a:t>Year </a:t>
            </a:r>
            <a:r>
              <a:rPr lang="en-US" i="1" dirty="0"/>
              <a:t>3 </a:t>
            </a:r>
            <a:r>
              <a:rPr lang="en-US" dirty="0"/>
              <a:t>– May to Jul</a:t>
            </a:r>
            <a:endParaRPr lang="en-US" i="1" dirty="0"/>
          </a:p>
        </p:txBody>
      </p:sp>
      <p:sp>
        <p:nvSpPr>
          <p:cNvPr id="42" name="TextBox 41">
            <a:extLst>
              <a:ext uri="{FF2B5EF4-FFF2-40B4-BE49-F238E27FC236}">
                <a16:creationId xmlns:a16="http://schemas.microsoft.com/office/drawing/2014/main" id="{60EECDF1-B49A-4CD2-3153-654F0D3F9059}"/>
              </a:ext>
            </a:extLst>
          </p:cNvPr>
          <p:cNvSpPr txBox="1"/>
          <p:nvPr/>
        </p:nvSpPr>
        <p:spPr>
          <a:xfrm>
            <a:off x="9504062" y="5631959"/>
            <a:ext cx="1936107" cy="369332"/>
          </a:xfrm>
          <a:prstGeom prst="rect">
            <a:avLst/>
          </a:prstGeom>
          <a:noFill/>
        </p:spPr>
        <p:txBody>
          <a:bodyPr wrap="none" rtlCol="0">
            <a:spAutoFit/>
          </a:bodyPr>
          <a:lstStyle/>
          <a:p>
            <a:r>
              <a:rPr lang="en-US" dirty="0"/>
              <a:t>Year </a:t>
            </a:r>
            <a:r>
              <a:rPr lang="en-US" i="1" dirty="0"/>
              <a:t>4 </a:t>
            </a:r>
            <a:r>
              <a:rPr lang="en-US" dirty="0"/>
              <a:t>– May to Jul</a:t>
            </a:r>
            <a:endParaRPr lang="en-US" i="1" dirty="0"/>
          </a:p>
        </p:txBody>
      </p:sp>
      <p:sp>
        <p:nvSpPr>
          <p:cNvPr id="53" name="TextBox 52">
            <a:extLst>
              <a:ext uri="{FF2B5EF4-FFF2-40B4-BE49-F238E27FC236}">
                <a16:creationId xmlns:a16="http://schemas.microsoft.com/office/drawing/2014/main" id="{7DB0C51E-5BE7-ACD5-693E-719A5E9A5416}"/>
              </a:ext>
            </a:extLst>
          </p:cNvPr>
          <p:cNvSpPr txBox="1"/>
          <p:nvPr/>
        </p:nvSpPr>
        <p:spPr>
          <a:xfrm>
            <a:off x="9470318" y="620824"/>
            <a:ext cx="1962653" cy="369332"/>
          </a:xfrm>
          <a:prstGeom prst="rect">
            <a:avLst/>
          </a:prstGeom>
          <a:noFill/>
        </p:spPr>
        <p:txBody>
          <a:bodyPr wrap="square" rtlCol="0">
            <a:spAutoFit/>
          </a:bodyPr>
          <a:lstStyle/>
          <a:p>
            <a:r>
              <a:rPr lang="en-US" b="1" dirty="0"/>
              <a:t>Timing</a:t>
            </a:r>
          </a:p>
        </p:txBody>
      </p:sp>
      <p:sp>
        <p:nvSpPr>
          <p:cNvPr id="54" name="TextBox 53">
            <a:extLst>
              <a:ext uri="{FF2B5EF4-FFF2-40B4-BE49-F238E27FC236}">
                <a16:creationId xmlns:a16="http://schemas.microsoft.com/office/drawing/2014/main" id="{5938BC9F-0877-366F-80F3-9D010F6D74A9}"/>
              </a:ext>
            </a:extLst>
          </p:cNvPr>
          <p:cNvSpPr txBox="1"/>
          <p:nvPr/>
        </p:nvSpPr>
        <p:spPr>
          <a:xfrm>
            <a:off x="115410" y="3895047"/>
            <a:ext cx="2648240" cy="738664"/>
          </a:xfrm>
          <a:prstGeom prst="rect">
            <a:avLst/>
          </a:prstGeom>
          <a:noFill/>
        </p:spPr>
        <p:txBody>
          <a:bodyPr wrap="square" rtlCol="0">
            <a:spAutoFit/>
          </a:bodyPr>
          <a:lstStyle/>
          <a:p>
            <a:pPr algn="r"/>
            <a:r>
              <a:rPr lang="en-US" sz="1400" i="1" dirty="0"/>
              <a:t>Maturation age cannot be reliably estimated for multiparous females in an annual cycle. </a:t>
            </a:r>
          </a:p>
        </p:txBody>
      </p:sp>
      <p:sp>
        <p:nvSpPr>
          <p:cNvPr id="55" name="Left Brace 54">
            <a:extLst>
              <a:ext uri="{FF2B5EF4-FFF2-40B4-BE49-F238E27FC236}">
                <a16:creationId xmlns:a16="http://schemas.microsoft.com/office/drawing/2014/main" id="{9F70615B-7255-2005-48D2-7D9FACA7DEFF}"/>
              </a:ext>
            </a:extLst>
          </p:cNvPr>
          <p:cNvSpPr/>
          <p:nvPr/>
        </p:nvSpPr>
        <p:spPr>
          <a:xfrm>
            <a:off x="2885241" y="3036164"/>
            <a:ext cx="304350" cy="294738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8F441F8-B52D-3384-B598-2E278AD075DF}"/>
              </a:ext>
            </a:extLst>
          </p:cNvPr>
          <p:cNvCxnSpPr>
            <a:cxnSpLocks/>
            <a:stCxn id="8" idx="1"/>
            <a:endCxn id="7" idx="3"/>
          </p:cNvCxnSpPr>
          <p:nvPr/>
        </p:nvCxnSpPr>
        <p:spPr>
          <a:xfrm flipH="1" flipV="1">
            <a:off x="5964221" y="3496859"/>
            <a:ext cx="893105" cy="1"/>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AC60AC-9182-351E-19E9-93936B7703EF}"/>
              </a:ext>
            </a:extLst>
          </p:cNvPr>
          <p:cNvSpPr txBox="1"/>
          <p:nvPr/>
        </p:nvSpPr>
        <p:spPr>
          <a:xfrm>
            <a:off x="6254869" y="3184663"/>
            <a:ext cx="292068" cy="369332"/>
          </a:xfrm>
          <a:prstGeom prst="rect">
            <a:avLst/>
          </a:prstGeom>
          <a:noFill/>
        </p:spPr>
        <p:txBody>
          <a:bodyPr wrap="none" rtlCol="0">
            <a:spAutoFit/>
          </a:bodyPr>
          <a:lstStyle/>
          <a:p>
            <a:r>
              <a:rPr lang="fr-CA" dirty="0"/>
              <a:t>?</a:t>
            </a:r>
            <a:endParaRPr lang="en-US" dirty="0"/>
          </a:p>
        </p:txBody>
      </p:sp>
      <p:sp>
        <p:nvSpPr>
          <p:cNvPr id="77" name="TextBox 76">
            <a:extLst>
              <a:ext uri="{FF2B5EF4-FFF2-40B4-BE49-F238E27FC236}">
                <a16:creationId xmlns:a16="http://schemas.microsoft.com/office/drawing/2014/main" id="{4C521F68-9075-F388-5DF0-2DB06FFE00E8}"/>
              </a:ext>
            </a:extLst>
          </p:cNvPr>
          <p:cNvSpPr txBox="1"/>
          <p:nvPr/>
        </p:nvSpPr>
        <p:spPr>
          <a:xfrm>
            <a:off x="195858" y="5416515"/>
            <a:ext cx="2487344" cy="1169551"/>
          </a:xfrm>
          <a:prstGeom prst="rect">
            <a:avLst/>
          </a:prstGeom>
          <a:noFill/>
        </p:spPr>
        <p:txBody>
          <a:bodyPr wrap="square" rtlCol="0">
            <a:spAutoFit/>
          </a:bodyPr>
          <a:lstStyle/>
          <a:p>
            <a:r>
              <a:rPr lang="en-US" sz="1400" i="1" dirty="0"/>
              <a:t>It seems unlikely that females would have 3</a:t>
            </a:r>
            <a:r>
              <a:rPr lang="en-US" sz="1400" i="1" baseline="30000" dirty="0"/>
              <a:t>rd</a:t>
            </a:r>
            <a:r>
              <a:rPr lang="en-US" sz="1400" i="1" dirty="0"/>
              <a:t> or 4</a:t>
            </a:r>
            <a:r>
              <a:rPr lang="en-US" sz="1400" i="1" baseline="30000" dirty="0"/>
              <a:t>th</a:t>
            </a:r>
            <a:r>
              <a:rPr lang="en-US" sz="1400" i="1" dirty="0"/>
              <a:t> egg clutches. This is somewhat unrealistic and has no supporting evidence.</a:t>
            </a:r>
          </a:p>
        </p:txBody>
      </p:sp>
    </p:spTree>
    <p:extLst>
      <p:ext uri="{BB962C8B-B14F-4D97-AF65-F5344CB8AC3E}">
        <p14:creationId xmlns:p14="http://schemas.microsoft.com/office/powerpoint/2010/main" val="15611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966609" y="36643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966609" y="36643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1,2 &amp; 3):</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976639" y="2707246"/>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𝒍𝒏𝒙</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976639" y="2707246"/>
                <a:ext cx="1739646" cy="369333"/>
              </a:xfrm>
              <a:prstGeom prst="roundRect">
                <a:avLst>
                  <a:gd name="adj" fmla="val 43334"/>
                </a:avLst>
              </a:prstGeom>
              <a:blipFill>
                <a:blip r:embed="rId3"/>
                <a:stretch>
                  <a:fillRect b="-3175"/>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flipH="1">
            <a:off x="5841447" y="3076579"/>
            <a:ext cx="5015" cy="5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Rectangle: Rounded Corners 138">
                <a:extLst>
                  <a:ext uri="{FF2B5EF4-FFF2-40B4-BE49-F238E27FC236}">
                    <a16:creationId xmlns:a16="http://schemas.microsoft.com/office/drawing/2014/main" id="{D1F4F7DF-5511-C41F-9E81-A5F5E6764745}"/>
                  </a:ext>
                </a:extLst>
              </p:cNvPr>
              <p:cNvSpPr/>
              <p:nvPr/>
            </p:nvSpPr>
            <p:spPr>
              <a:xfrm>
                <a:off x="4986669" y="1750177"/>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39" name="Rectangle: Rounded Corners 138">
                <a:extLst>
                  <a:ext uri="{FF2B5EF4-FFF2-40B4-BE49-F238E27FC236}">
                    <a16:creationId xmlns:a16="http://schemas.microsoft.com/office/drawing/2014/main" id="{D1F4F7DF-5511-C41F-9E81-A5F5E6764745}"/>
                  </a:ext>
                </a:extLst>
              </p:cNvPr>
              <p:cNvSpPr>
                <a:spLocks noRot="1" noChangeAspect="1" noMove="1" noResize="1" noEditPoints="1" noAdjustHandles="1" noChangeArrowheads="1" noChangeShapeType="1" noTextEdit="1"/>
              </p:cNvSpPr>
              <p:nvPr/>
            </p:nvSpPr>
            <p:spPr>
              <a:xfrm>
                <a:off x="4986669" y="1750177"/>
                <a:ext cx="1739646" cy="369333"/>
              </a:xfrm>
              <a:prstGeom prst="roundRect">
                <a:avLst>
                  <a:gd name="adj" fmla="val 43334"/>
                </a:avLst>
              </a:prstGeom>
              <a:blipFill>
                <a:blip r:embed="rId4"/>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a:extLst>
                  <a:ext uri="{FF2B5EF4-FFF2-40B4-BE49-F238E27FC236}">
                    <a16:creationId xmlns:a16="http://schemas.microsoft.com/office/drawing/2014/main" id="{10DAECE0-E10B-2522-17D6-E2F9EC0E89C1}"/>
                  </a:ext>
                </a:extLst>
              </p:cNvPr>
              <p:cNvSpPr/>
              <p:nvPr/>
            </p:nvSpPr>
            <p:spPr>
              <a:xfrm>
                <a:off x="4172504" y="1750177"/>
                <a:ext cx="444917"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oMath>
                  </m:oMathPara>
                </a14:m>
                <a:endParaRPr lang="en-US" sz="1600" b="1" dirty="0">
                  <a:solidFill>
                    <a:schemeClr val="tx1">
                      <a:lumMod val="75000"/>
                      <a:lumOff val="25000"/>
                    </a:schemeClr>
                  </a:solidFill>
                </a:endParaRPr>
              </a:p>
            </p:txBody>
          </p:sp>
        </mc:Choice>
        <mc:Fallback xmlns="">
          <p:sp>
            <p:nvSpPr>
              <p:cNvPr id="146" name="Rectangle: Rounded Corners 145">
                <a:extLst>
                  <a:ext uri="{FF2B5EF4-FFF2-40B4-BE49-F238E27FC236}">
                    <a16:creationId xmlns:a16="http://schemas.microsoft.com/office/drawing/2014/main" id="{10DAECE0-E10B-2522-17D6-E2F9EC0E89C1}"/>
                  </a:ext>
                </a:extLst>
              </p:cNvPr>
              <p:cNvSpPr>
                <a:spLocks noRot="1" noChangeAspect="1" noMove="1" noResize="1" noEditPoints="1" noAdjustHandles="1" noChangeArrowheads="1" noChangeShapeType="1" noTextEdit="1"/>
              </p:cNvSpPr>
              <p:nvPr/>
            </p:nvSpPr>
            <p:spPr>
              <a:xfrm>
                <a:off x="4172504" y="1750177"/>
                <a:ext cx="444917" cy="369333"/>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6927487E-D003-110B-F651-A5D9A7CFF420}"/>
              </a:ext>
            </a:extLst>
          </p:cNvPr>
          <p:cNvCxnSpPr>
            <a:cxnSpLocks/>
            <a:stCxn id="146" idx="3"/>
            <a:endCxn id="139" idx="1"/>
          </p:cNvCxnSpPr>
          <p:nvPr/>
        </p:nvCxnSpPr>
        <p:spPr>
          <a:xfrm>
            <a:off x="4617421" y="1934844"/>
            <a:ext cx="3692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9159D76-0260-FEB5-1F08-764EC5418348}"/>
              </a:ext>
            </a:extLst>
          </p:cNvPr>
          <p:cNvSpPr txBox="1"/>
          <p:nvPr/>
        </p:nvSpPr>
        <p:spPr>
          <a:xfrm>
            <a:off x="6738353" y="1750178"/>
            <a:ext cx="2434000" cy="369332"/>
          </a:xfrm>
          <a:prstGeom prst="rect">
            <a:avLst/>
          </a:prstGeom>
          <a:noFill/>
        </p:spPr>
        <p:txBody>
          <a:bodyPr wrap="none" rtlCol="0">
            <a:spAutoFit/>
          </a:bodyPr>
          <a:lstStyle/>
          <a:p>
            <a:r>
              <a:rPr lang="en-US" dirty="0"/>
              <a:t>Maturity stage indicator</a:t>
            </a:r>
          </a:p>
        </p:txBody>
      </p:sp>
      <p:sp>
        <p:nvSpPr>
          <p:cNvPr id="154" name="TextBox 153">
            <a:extLst>
              <a:ext uri="{FF2B5EF4-FFF2-40B4-BE49-F238E27FC236}">
                <a16:creationId xmlns:a16="http://schemas.microsoft.com/office/drawing/2014/main" id="{AE82ADAE-E41F-AA46-DF8A-BABBE188B458}"/>
              </a:ext>
            </a:extLst>
          </p:cNvPr>
          <p:cNvSpPr txBox="1"/>
          <p:nvPr/>
        </p:nvSpPr>
        <p:spPr>
          <a:xfrm>
            <a:off x="7660459" y="2707245"/>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721300" y="3664315"/>
            <a:ext cx="2122889" cy="369332"/>
          </a:xfrm>
          <a:prstGeom prst="rect">
            <a:avLst/>
          </a:prstGeom>
          <a:noFill/>
        </p:spPr>
        <p:txBody>
          <a:bodyPr wrap="none" rtlCol="0">
            <a:spAutoFit/>
          </a:bodyPr>
          <a:lstStyle/>
          <a:p>
            <a:r>
              <a:rPr lang="en-US" dirty="0"/>
              <a:t>Fecundity regression</a:t>
            </a:r>
          </a:p>
        </p:txBody>
      </p:sp>
      <p:cxnSp>
        <p:nvCxnSpPr>
          <p:cNvPr id="162" name="Straight Arrow Connector 161">
            <a:extLst>
              <a:ext uri="{FF2B5EF4-FFF2-40B4-BE49-F238E27FC236}">
                <a16:creationId xmlns:a16="http://schemas.microsoft.com/office/drawing/2014/main" id="{22BB4DF2-845A-B9C3-F1AB-D790787DD9CB}"/>
              </a:ext>
            </a:extLst>
          </p:cNvPr>
          <p:cNvCxnSpPr>
            <a:cxnSpLocks/>
            <a:stCxn id="139" idx="2"/>
            <a:endCxn id="38" idx="0"/>
          </p:cNvCxnSpPr>
          <p:nvPr/>
        </p:nvCxnSpPr>
        <p:spPr>
          <a:xfrm flipH="1">
            <a:off x="5846462" y="2119510"/>
            <a:ext cx="10030" cy="587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4175688" y="3664314"/>
                <a:ext cx="44173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4175688" y="3664314"/>
                <a:ext cx="441736" cy="369333"/>
              </a:xfrm>
              <a:prstGeom prst="roundRect">
                <a:avLst>
                  <a:gd name="adj" fmla="val 43334"/>
                </a:avLst>
              </a:prstGeom>
              <a:blipFill>
                <a:blip r:embed="rId6"/>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617424" y="3848981"/>
            <a:ext cx="3491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4172506" y="244171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4172506" y="2441712"/>
                <a:ext cx="444917" cy="342680"/>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4172504" y="300459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4172504" y="3004592"/>
                <a:ext cx="444917" cy="342680"/>
              </a:xfrm>
              <a:prstGeom prst="roundRect">
                <a:avLst>
                  <a:gd name="adj" fmla="val 43334"/>
                </a:avLst>
              </a:prstGeom>
              <a:blipFill>
                <a:blip r:embed="rId8"/>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4617423" y="2613052"/>
            <a:ext cx="359216" cy="278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4617421" y="2891913"/>
            <a:ext cx="359218" cy="284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AA6BC1-7903-8E44-058F-B4E958135C0E}"/>
              </a:ext>
            </a:extLst>
          </p:cNvPr>
          <p:cNvSpPr txBox="1"/>
          <p:nvPr/>
        </p:nvSpPr>
        <p:spPr>
          <a:xfrm>
            <a:off x="4032907" y="1356742"/>
            <a:ext cx="724109" cy="369332"/>
          </a:xfrm>
          <a:prstGeom prst="rect">
            <a:avLst/>
          </a:prstGeom>
          <a:noFill/>
        </p:spPr>
        <p:txBody>
          <a:bodyPr wrap="none" rtlCol="0">
            <a:spAutoFit/>
          </a:bodyPr>
          <a:lstStyle/>
          <a:p>
            <a:r>
              <a:rPr lang="en-US" dirty="0"/>
              <a:t>Priors</a:t>
            </a:r>
          </a:p>
        </p:txBody>
      </p:sp>
      <p:sp>
        <p:nvSpPr>
          <p:cNvPr id="202" name="Rectangle 201">
            <a:extLst>
              <a:ext uri="{FF2B5EF4-FFF2-40B4-BE49-F238E27FC236}">
                <a16:creationId xmlns:a16="http://schemas.microsoft.com/office/drawing/2014/main" id="{5D6218CE-EEFB-F939-35D5-30B68F4627DF}"/>
              </a:ext>
            </a:extLst>
          </p:cNvPr>
          <p:cNvSpPr/>
          <p:nvPr/>
        </p:nvSpPr>
        <p:spPr>
          <a:xfrm>
            <a:off x="7124466" y="2707247"/>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1"/>
            <a:endCxn id="38" idx="3"/>
          </p:cNvCxnSpPr>
          <p:nvPr/>
        </p:nvCxnSpPr>
        <p:spPr>
          <a:xfrm flipH="1">
            <a:off x="6716285" y="2891913"/>
            <a:ext cx="4081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6858332" y="2345364"/>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644644" y="43373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644644" y="4337362"/>
                <a:ext cx="393605" cy="369333"/>
              </a:xfrm>
              <a:prstGeom prst="roundRect">
                <a:avLst>
                  <a:gd name="adj" fmla="val 43334"/>
                </a:avLst>
              </a:prstGeom>
              <a:blipFill>
                <a:blip r:embed="rId9"/>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841447" y="4033647"/>
            <a:ext cx="0" cy="303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6038249" y="43373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986669"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6244982" y="5050700"/>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834492" y="4706695"/>
            <a:ext cx="6955"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5208813" y="4706695"/>
            <a:ext cx="632634"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841447" y="4706695"/>
            <a:ext cx="625680"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612348"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752870" y="5080232"/>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669962" y="5080232"/>
            <a:ext cx="2362147" cy="369332"/>
          </a:xfrm>
          <a:prstGeom prst="rect">
            <a:avLst/>
          </a:prstGeom>
          <a:noFill/>
        </p:spPr>
        <p:txBody>
          <a:bodyPr wrap="square">
            <a:spAutoFit/>
          </a:bodyPr>
          <a:lstStyle/>
          <a:p>
            <a:r>
              <a:rPr lang="en-US" dirty="0"/>
              <a:t>Sample weight &amp; count</a:t>
            </a:r>
          </a:p>
        </p:txBody>
      </p:sp>
    </p:spTree>
    <p:extLst>
      <p:ext uri="{BB962C8B-B14F-4D97-AF65-F5344CB8AC3E}">
        <p14:creationId xmlns:p14="http://schemas.microsoft.com/office/powerpoint/2010/main" val="172222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360973" y="37618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360973" y="37618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4 &amp; 5):</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017052" y="2519247"/>
                <a:ext cx="243751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a:solidFill>
                            <a:schemeClr val="tx1">
                              <a:lumMod val="75000"/>
                              <a:lumOff val="25000"/>
                            </a:schemeClr>
                          </a:solidFill>
                          <a:latin typeface="Cambria Math" panose="02040503050406030204" pitchFamily="18" charset="0"/>
                          <a:ea typeface="Cambria Math" panose="02040503050406030204" pitchFamily="18" charset="0"/>
                        </a:rPr>
                        <m:t>𝐒</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𝜶</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𝜷</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𝒍𝒏𝒙</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017052" y="2519247"/>
                <a:ext cx="2437516" cy="369333"/>
              </a:xfrm>
              <a:prstGeom prst="roundRect">
                <a:avLst>
                  <a:gd name="adj" fmla="val 43334"/>
                </a:avLst>
              </a:prstGeom>
              <a:blipFill>
                <a:blip r:embed="rId3"/>
                <a:stretch>
                  <a:fillRect b="-476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a:off x="5235810" y="2888580"/>
            <a:ext cx="1" cy="87323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E82ADAE-E41F-AA46-DF8A-BABBE188B458}"/>
              </a:ext>
            </a:extLst>
          </p:cNvPr>
          <p:cNvSpPr txBox="1"/>
          <p:nvPr/>
        </p:nvSpPr>
        <p:spPr>
          <a:xfrm>
            <a:off x="5432613" y="1749258"/>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115664" y="3761815"/>
            <a:ext cx="2122889" cy="369332"/>
          </a:xfrm>
          <a:prstGeom prst="rect">
            <a:avLst/>
          </a:prstGeom>
          <a:noFill/>
        </p:spPr>
        <p:txBody>
          <a:bodyPr wrap="none" rtlCol="0">
            <a:spAutoFit/>
          </a:bodyPr>
          <a:lstStyle/>
          <a:p>
            <a:r>
              <a:rPr lang="en-US" dirty="0"/>
              <a:t>Fecundity regression</a:t>
            </a:r>
          </a:p>
        </p:txBody>
      </p: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3648722" y="3761814"/>
                <a:ext cx="36306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3648722" y="3761814"/>
                <a:ext cx="363066" cy="369333"/>
              </a:xfrm>
              <a:prstGeom prst="roundRect">
                <a:avLst>
                  <a:gd name="adj" fmla="val 43334"/>
                </a:avLst>
              </a:prstGeom>
              <a:blipFill>
                <a:blip r:embed="rId4"/>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011788" y="3946481"/>
            <a:ext cx="34918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3187083" y="223960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3187083" y="2239606"/>
                <a:ext cx="362223" cy="342680"/>
              </a:xfrm>
              <a:prstGeom prst="roundRect">
                <a:avLst>
                  <a:gd name="adj" fmla="val 43334"/>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3187081" y="280248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3187081" y="2802486"/>
                <a:ext cx="362223" cy="342680"/>
              </a:xfrm>
              <a:prstGeom prst="roundRect">
                <a:avLst>
                  <a:gd name="adj" fmla="val 43334"/>
                </a:avLst>
              </a:prstGeom>
              <a:blipFill>
                <a:blip r:embed="rId6"/>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3549306" y="2410946"/>
            <a:ext cx="467746" cy="2929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3549304" y="2703914"/>
            <a:ext cx="467748" cy="26991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5D6218CE-EEFB-F939-35D5-30B68F4627DF}"/>
              </a:ext>
            </a:extLst>
          </p:cNvPr>
          <p:cNvSpPr/>
          <p:nvPr/>
        </p:nvSpPr>
        <p:spPr>
          <a:xfrm>
            <a:off x="5032696" y="1740950"/>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2"/>
            <a:endCxn id="38" idx="0"/>
          </p:cNvCxnSpPr>
          <p:nvPr/>
        </p:nvCxnSpPr>
        <p:spPr>
          <a:xfrm flipH="1">
            <a:off x="5235810" y="2110282"/>
            <a:ext cx="2749" cy="40896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4899628" y="1379926"/>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039008" y="44348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039008" y="4434862"/>
                <a:ext cx="393605" cy="369333"/>
              </a:xfrm>
              <a:prstGeom prst="roundRect">
                <a:avLst>
                  <a:gd name="adj" fmla="val 43334"/>
                </a:avLst>
              </a:prstGeom>
              <a:blipFill>
                <a:blip r:embed="rId7"/>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235811" y="4131147"/>
            <a:ext cx="0" cy="3037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5432613" y="44348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381033"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5639346" y="5236977"/>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228856" y="4804195"/>
            <a:ext cx="6955"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4603177" y="4804195"/>
            <a:ext cx="632634"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235811" y="4804195"/>
            <a:ext cx="625680"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006712"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147234" y="5266509"/>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064326" y="5266509"/>
            <a:ext cx="2362147" cy="369332"/>
          </a:xfrm>
          <a:prstGeom prst="rect">
            <a:avLst/>
          </a:prstGeom>
          <a:noFill/>
        </p:spPr>
        <p:txBody>
          <a:bodyPr wrap="square">
            <a:spAutoFit/>
          </a:bodyPr>
          <a:lstStyle/>
          <a:p>
            <a:r>
              <a:rPr lang="en-US" dirty="0"/>
              <a:t>Sample weight &amp; count</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7EE0D149-E0F7-172D-DBA6-27097EAC2AA3}"/>
                  </a:ext>
                </a:extLst>
              </p:cNvPr>
              <p:cNvSpPr/>
              <p:nvPr/>
            </p:nvSpPr>
            <p:spPr>
              <a:xfrm>
                <a:off x="7354081" y="2161711"/>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𝑺</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 name="Rectangle: Rounded Corners 2">
                <a:extLst>
                  <a:ext uri="{FF2B5EF4-FFF2-40B4-BE49-F238E27FC236}">
                    <a16:creationId xmlns:a16="http://schemas.microsoft.com/office/drawing/2014/main" id="{7EE0D149-E0F7-172D-DBA6-27097EAC2AA3}"/>
                  </a:ext>
                </a:extLst>
              </p:cNvPr>
              <p:cNvSpPr>
                <a:spLocks noRot="1" noChangeAspect="1" noMove="1" noResize="1" noEditPoints="1" noAdjustHandles="1" noChangeArrowheads="1" noChangeShapeType="1" noTextEdit="1"/>
              </p:cNvSpPr>
              <p:nvPr/>
            </p:nvSpPr>
            <p:spPr>
              <a:xfrm>
                <a:off x="7354081" y="2161711"/>
                <a:ext cx="1739646" cy="369333"/>
              </a:xfrm>
              <a:prstGeom prst="roundRect">
                <a:avLst>
                  <a:gd name="adj" fmla="val 43334"/>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2A1F5CC1-F31D-95D8-D619-56456BB8F755}"/>
                  </a:ext>
                </a:extLst>
              </p:cNvPr>
              <p:cNvSpPr/>
              <p:nvPr/>
            </p:nvSpPr>
            <p:spPr>
              <a:xfrm>
                <a:off x="7354081" y="2960499"/>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𝑩𝒆𝒕𝒂</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Rounded Corners 3">
                <a:extLst>
                  <a:ext uri="{FF2B5EF4-FFF2-40B4-BE49-F238E27FC236}">
                    <a16:creationId xmlns:a16="http://schemas.microsoft.com/office/drawing/2014/main" id="{2A1F5CC1-F31D-95D8-D619-56456BB8F755}"/>
                  </a:ext>
                </a:extLst>
              </p:cNvPr>
              <p:cNvSpPr>
                <a:spLocks noRot="1" noChangeAspect="1" noMove="1" noResize="1" noEditPoints="1" noAdjustHandles="1" noChangeArrowheads="1" noChangeShapeType="1" noTextEdit="1"/>
              </p:cNvSpPr>
              <p:nvPr/>
            </p:nvSpPr>
            <p:spPr>
              <a:xfrm>
                <a:off x="7354081" y="2960499"/>
                <a:ext cx="1739646" cy="369333"/>
              </a:xfrm>
              <a:prstGeom prst="roundRect">
                <a:avLst>
                  <a:gd name="adj" fmla="val 43334"/>
                </a:avLst>
              </a:prstGeom>
              <a:blipFill>
                <a:blip r:embed="rId9"/>
                <a:stretch>
                  <a:fillRect b="-32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B63909D-B1C7-63EC-50BC-E03A7EE6D929}"/>
              </a:ext>
            </a:extLst>
          </p:cNvPr>
          <p:cNvCxnSpPr>
            <a:cxnSpLocks/>
            <a:stCxn id="3" idx="1"/>
            <a:endCxn id="38" idx="3"/>
          </p:cNvCxnSpPr>
          <p:nvPr/>
        </p:nvCxnSpPr>
        <p:spPr>
          <a:xfrm flipH="1">
            <a:off x="6454568" y="2346378"/>
            <a:ext cx="899513" cy="3575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52665-B028-560B-4EAC-D77335B3FCBE}"/>
              </a:ext>
            </a:extLst>
          </p:cNvPr>
          <p:cNvCxnSpPr>
            <a:cxnSpLocks/>
            <a:stCxn id="4" idx="1"/>
            <a:endCxn id="38" idx="3"/>
          </p:cNvCxnSpPr>
          <p:nvPr/>
        </p:nvCxnSpPr>
        <p:spPr>
          <a:xfrm flipH="1" flipV="1">
            <a:off x="6454568" y="2703914"/>
            <a:ext cx="899513" cy="44125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C75FB1-F3F1-A40F-FE87-16697D78315E}"/>
              </a:ext>
            </a:extLst>
          </p:cNvPr>
          <p:cNvSpPr txBox="1"/>
          <p:nvPr/>
        </p:nvSpPr>
        <p:spPr>
          <a:xfrm>
            <a:off x="9088085" y="2145678"/>
            <a:ext cx="1750929" cy="369332"/>
          </a:xfrm>
          <a:prstGeom prst="rect">
            <a:avLst/>
          </a:prstGeom>
          <a:noFill/>
        </p:spPr>
        <p:txBody>
          <a:bodyPr wrap="none" rtlCol="0">
            <a:spAutoFit/>
          </a:bodyPr>
          <a:lstStyle/>
          <a:p>
            <a:r>
              <a:rPr lang="en-US" dirty="0"/>
              <a:t>Senility indicator</a:t>
            </a:r>
          </a:p>
        </p:txBody>
      </p:sp>
      <p:sp>
        <p:nvSpPr>
          <p:cNvPr id="45" name="TextBox 44">
            <a:extLst>
              <a:ext uri="{FF2B5EF4-FFF2-40B4-BE49-F238E27FC236}">
                <a16:creationId xmlns:a16="http://schemas.microsoft.com/office/drawing/2014/main" id="{4820081D-4853-A721-059B-CE65F6574E92}"/>
              </a:ext>
            </a:extLst>
          </p:cNvPr>
          <p:cNvSpPr txBox="1"/>
          <p:nvPr/>
        </p:nvSpPr>
        <p:spPr>
          <a:xfrm>
            <a:off x="7743952" y="3297764"/>
            <a:ext cx="924164" cy="369332"/>
          </a:xfrm>
          <a:prstGeom prst="rect">
            <a:avLst/>
          </a:prstGeom>
          <a:noFill/>
        </p:spPr>
        <p:txBody>
          <a:bodyPr wrap="none" rtlCol="0">
            <a:spAutoFit/>
          </a:bodyPr>
          <a:lstStyle/>
          <a:p>
            <a:r>
              <a:rPr lang="en-US" dirty="0"/>
              <a:t>Egg loss</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FB141697-6865-DCAC-D72A-85C2DF62C53C}"/>
                  </a:ext>
                </a:extLst>
              </p:cNvPr>
              <p:cNvSpPr/>
              <p:nvPr/>
            </p:nvSpPr>
            <p:spPr>
              <a:xfrm>
                <a:off x="8002413" y="1517531"/>
                <a:ext cx="442982"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46" name="Rectangle: Rounded Corners 45">
                <a:extLst>
                  <a:ext uri="{FF2B5EF4-FFF2-40B4-BE49-F238E27FC236}">
                    <a16:creationId xmlns:a16="http://schemas.microsoft.com/office/drawing/2014/main" id="{FB141697-6865-DCAC-D72A-85C2DF62C53C}"/>
                  </a:ext>
                </a:extLst>
              </p:cNvPr>
              <p:cNvSpPr>
                <a:spLocks noRot="1" noChangeAspect="1" noMove="1" noResize="1" noEditPoints="1" noAdjustHandles="1" noChangeArrowheads="1" noChangeShapeType="1" noTextEdit="1"/>
              </p:cNvSpPr>
              <p:nvPr/>
            </p:nvSpPr>
            <p:spPr>
              <a:xfrm>
                <a:off x="8002413" y="1517531"/>
                <a:ext cx="442982" cy="369333"/>
              </a:xfrm>
              <a:prstGeom prst="roundRect">
                <a:avLst>
                  <a:gd name="adj" fmla="val 43334"/>
                </a:avLst>
              </a:prstGeom>
              <a:blipFill>
                <a:blip r:embed="rId10"/>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F2A12F2-32F1-364C-EF48-A55FD120CF4B}"/>
              </a:ext>
            </a:extLst>
          </p:cNvPr>
          <p:cNvCxnSpPr>
            <a:cxnSpLocks/>
            <a:stCxn id="46" idx="2"/>
            <a:endCxn id="3" idx="0"/>
          </p:cNvCxnSpPr>
          <p:nvPr/>
        </p:nvCxnSpPr>
        <p:spPr>
          <a:xfrm>
            <a:off x="8223904" y="1886864"/>
            <a:ext cx="0" cy="27484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5FD27A8E-17B4-620D-3F5D-EFF8C43CDE0C}"/>
                  </a:ext>
                </a:extLst>
              </p:cNvPr>
              <p:cNvSpPr/>
              <p:nvPr/>
            </p:nvSpPr>
            <p:spPr>
              <a:xfrm>
                <a:off x="9641411" y="2766952"/>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1" name="Rectangle: Rounded Corners 50">
                <a:extLst>
                  <a:ext uri="{FF2B5EF4-FFF2-40B4-BE49-F238E27FC236}">
                    <a16:creationId xmlns:a16="http://schemas.microsoft.com/office/drawing/2014/main" id="{5FD27A8E-17B4-620D-3F5D-EFF8C43CDE0C}"/>
                  </a:ext>
                </a:extLst>
              </p:cNvPr>
              <p:cNvSpPr>
                <a:spLocks noRot="1" noChangeAspect="1" noMove="1" noResize="1" noEditPoints="1" noAdjustHandles="1" noChangeArrowheads="1" noChangeShapeType="1" noTextEdit="1"/>
              </p:cNvSpPr>
              <p:nvPr/>
            </p:nvSpPr>
            <p:spPr>
              <a:xfrm>
                <a:off x="9641411" y="2766952"/>
                <a:ext cx="461378" cy="342680"/>
              </a:xfrm>
              <a:prstGeom prst="roundRect">
                <a:avLst>
                  <a:gd name="adj" fmla="val 43334"/>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922D63DD-8991-328B-A9E5-C0ADEE7DDFC0}"/>
                  </a:ext>
                </a:extLst>
              </p:cNvPr>
              <p:cNvSpPr/>
              <p:nvPr/>
            </p:nvSpPr>
            <p:spPr>
              <a:xfrm>
                <a:off x="9641410" y="3236836"/>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2" name="Rectangle: Rounded Corners 51">
                <a:extLst>
                  <a:ext uri="{FF2B5EF4-FFF2-40B4-BE49-F238E27FC236}">
                    <a16:creationId xmlns:a16="http://schemas.microsoft.com/office/drawing/2014/main" id="{922D63DD-8991-328B-A9E5-C0ADEE7DDFC0}"/>
                  </a:ext>
                </a:extLst>
              </p:cNvPr>
              <p:cNvSpPr>
                <a:spLocks noRot="1" noChangeAspect="1" noMove="1" noResize="1" noEditPoints="1" noAdjustHandles="1" noChangeArrowheads="1" noChangeShapeType="1" noTextEdit="1"/>
              </p:cNvSpPr>
              <p:nvPr/>
            </p:nvSpPr>
            <p:spPr>
              <a:xfrm>
                <a:off x="9641410" y="3236836"/>
                <a:ext cx="461378" cy="342680"/>
              </a:xfrm>
              <a:prstGeom prst="roundRect">
                <a:avLst>
                  <a:gd name="adj" fmla="val 43334"/>
                </a:avLst>
              </a:prstGeom>
              <a:blipFill>
                <a:blip r:embed="rId12"/>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3A1496D-DEC7-602E-2FB1-7270EAF3A5A2}"/>
              </a:ext>
            </a:extLst>
          </p:cNvPr>
          <p:cNvCxnSpPr>
            <a:cxnSpLocks/>
            <a:stCxn id="51" idx="1"/>
            <a:endCxn id="4" idx="3"/>
          </p:cNvCxnSpPr>
          <p:nvPr/>
        </p:nvCxnSpPr>
        <p:spPr>
          <a:xfrm flipH="1">
            <a:off x="9093727" y="2938292"/>
            <a:ext cx="547684" cy="20687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E227A1-0A8E-C7BB-E235-52E85099A10B}"/>
              </a:ext>
            </a:extLst>
          </p:cNvPr>
          <p:cNvCxnSpPr>
            <a:cxnSpLocks/>
            <a:stCxn id="52" idx="1"/>
            <a:endCxn id="4" idx="3"/>
          </p:cNvCxnSpPr>
          <p:nvPr/>
        </p:nvCxnSpPr>
        <p:spPr>
          <a:xfrm flipH="1" flipV="1">
            <a:off x="9093727" y="3145166"/>
            <a:ext cx="547683" cy="2630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D086639-B33F-87DE-05B1-5F133F4B0498}"/>
              </a:ext>
            </a:extLst>
          </p:cNvPr>
          <p:cNvSpPr txBox="1"/>
          <p:nvPr/>
        </p:nvSpPr>
        <p:spPr>
          <a:xfrm>
            <a:off x="4456001" y="2838870"/>
            <a:ext cx="1702710" cy="369332"/>
          </a:xfrm>
          <a:prstGeom prst="rect">
            <a:avLst/>
          </a:prstGeom>
          <a:noFill/>
        </p:spPr>
        <p:txBody>
          <a:bodyPr wrap="none" rtlCol="0">
            <a:spAutoFit/>
          </a:bodyPr>
          <a:lstStyle/>
          <a:p>
            <a:r>
              <a:rPr lang="en-US" dirty="0"/>
              <a:t>Log-linear mean</a:t>
            </a:r>
          </a:p>
        </p:txBody>
      </p:sp>
    </p:spTree>
    <p:extLst>
      <p:ext uri="{BB962C8B-B14F-4D97-AF65-F5344CB8AC3E}">
        <p14:creationId xmlns:p14="http://schemas.microsoft.com/office/powerpoint/2010/main" val="183873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Annual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579484" y="1218566"/>
            <a:ext cx="10676776" cy="3621877"/>
            <a:chOff x="458203" y="1445815"/>
            <a:chExt cx="11141264" cy="362187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9892446" cy="634093"/>
              <a:chOff x="1715793" y="1140533"/>
              <a:chExt cx="9892446"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1703589"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127585" cy="634131"/>
              <a:chOff x="458203" y="2108383"/>
              <a:chExt cx="11127585"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4765785"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6831636" y="2140197"/>
                <a:ext cx="4754152"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1703590"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2479" cy="929102"/>
              <a:chOff x="1095873" y="2784040"/>
              <a:chExt cx="10502479" cy="929102"/>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3" name="TextBox 142">
                <a:extLst>
                  <a:ext uri="{FF2B5EF4-FFF2-40B4-BE49-F238E27FC236}">
                    <a16:creationId xmlns:a16="http://schemas.microsoft.com/office/drawing/2014/main" id="{12AE0F65-4722-989D-8238-4F429F93BB45}"/>
                  </a:ext>
                </a:extLst>
              </p:cNvPr>
              <p:cNvSpPr txBox="1"/>
              <p:nvPr/>
            </p:nvSpPr>
            <p:spPr>
              <a:xfrm>
                <a:off x="6820368" y="2788643"/>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46" name="TextBox 145">
                <a:extLst>
                  <a:ext uri="{FF2B5EF4-FFF2-40B4-BE49-F238E27FC236}">
                    <a16:creationId xmlns:a16="http://schemas.microsoft.com/office/drawing/2014/main" id="{91B8FCA3-BF6B-A6F9-2963-B92A195BFDA5}"/>
                  </a:ext>
                </a:extLst>
              </p:cNvPr>
              <p:cNvSpPr txBox="1"/>
              <p:nvPr/>
            </p:nvSpPr>
            <p:spPr>
              <a:xfrm>
                <a:off x="6820368" y="308961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3" y="3402022"/>
                <a:ext cx="3407157"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504899" y="2788444"/>
                <a:ext cx="3407626"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207" name="TextBox 206">
                <a:extLst>
                  <a:ext uri="{FF2B5EF4-FFF2-40B4-BE49-F238E27FC236}">
                    <a16:creationId xmlns:a16="http://schemas.microsoft.com/office/drawing/2014/main" id="{95D57417-E88E-2252-C805-025019CD93E9}"/>
                  </a:ext>
                </a:extLst>
              </p:cNvPr>
              <p:cNvSpPr txBox="1"/>
              <p:nvPr/>
            </p:nvSpPr>
            <p:spPr>
              <a:xfrm>
                <a:off x="7504899" y="3089240"/>
                <a:ext cx="3407626" cy="31932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0" name="TextBox 209">
                <a:extLst>
                  <a:ext uri="{FF2B5EF4-FFF2-40B4-BE49-F238E27FC236}">
                    <a16:creationId xmlns:a16="http://schemas.microsoft.com/office/drawing/2014/main" id="{B56A1F8E-BCC7-221E-C7DC-FC818E220B85}"/>
                  </a:ext>
                </a:extLst>
              </p:cNvPr>
              <p:cNvSpPr txBox="1"/>
              <p:nvPr/>
            </p:nvSpPr>
            <p:spPr>
              <a:xfrm>
                <a:off x="6819900" y="3403792"/>
                <a:ext cx="684530" cy="3093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sp>
            <p:nvSpPr>
              <p:cNvPr id="211" name="TextBox 210">
                <a:extLst>
                  <a:ext uri="{FF2B5EF4-FFF2-40B4-BE49-F238E27FC236}">
                    <a16:creationId xmlns:a16="http://schemas.microsoft.com/office/drawing/2014/main" id="{E7D2C33A-7E55-80E2-493C-E19F042CF010}"/>
                  </a:ext>
                </a:extLst>
              </p:cNvPr>
              <p:cNvSpPr txBox="1"/>
              <p:nvPr/>
            </p:nvSpPr>
            <p:spPr>
              <a:xfrm>
                <a:off x="7497772" y="3404130"/>
                <a:ext cx="3412772" cy="30503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0544" y="3403711"/>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344" cy="638732"/>
              <a:chOff x="809123" y="3745281"/>
              <a:chExt cx="10790344"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3" name="TextBox 152">
                <a:extLst>
                  <a:ext uri="{FF2B5EF4-FFF2-40B4-BE49-F238E27FC236}">
                    <a16:creationId xmlns:a16="http://schemas.microsoft.com/office/drawing/2014/main" id="{712D3CB5-F073-1B54-B847-317580878F2D}"/>
                  </a:ext>
                </a:extLst>
              </p:cNvPr>
              <p:cNvSpPr txBox="1"/>
              <p:nvPr/>
            </p:nvSpPr>
            <p:spPr>
              <a:xfrm>
                <a:off x="681681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6" name="TextBox 155">
                <a:extLst>
                  <a:ext uri="{FF2B5EF4-FFF2-40B4-BE49-F238E27FC236}">
                    <a16:creationId xmlns:a16="http://schemas.microsoft.com/office/drawing/2014/main" id="{98CDB4E6-BEC8-BFE2-EA41-F71257C509A5}"/>
                  </a:ext>
                </a:extLst>
              </p:cNvPr>
              <p:cNvSpPr txBox="1"/>
              <p:nvPr/>
            </p:nvSpPr>
            <p:spPr>
              <a:xfrm>
                <a:off x="681681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4" name="TextBox 213">
                <a:extLst>
                  <a:ext uri="{FF2B5EF4-FFF2-40B4-BE49-F238E27FC236}">
                    <a16:creationId xmlns:a16="http://schemas.microsoft.com/office/drawing/2014/main" id="{B0C09185-6053-845E-66C4-73EFE0877C4E}"/>
                  </a:ext>
                </a:extLst>
              </p:cNvPr>
              <p:cNvSpPr txBox="1"/>
              <p:nvPr/>
            </p:nvSpPr>
            <p:spPr>
              <a:xfrm>
                <a:off x="750874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37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6" name="TextBox 215">
                <a:extLst>
                  <a:ext uri="{FF2B5EF4-FFF2-40B4-BE49-F238E27FC236}">
                    <a16:creationId xmlns:a16="http://schemas.microsoft.com/office/drawing/2014/main" id="{A28CC4F1-593F-52D9-6ACC-38F6FE1348BC}"/>
                  </a:ext>
                </a:extLst>
              </p:cNvPr>
              <p:cNvSpPr txBox="1"/>
              <p:nvPr/>
            </p:nvSpPr>
            <p:spPr>
              <a:xfrm>
                <a:off x="750874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964" cy="645437"/>
              <a:chOff x="747368" y="4422255"/>
              <a:chExt cx="10849964" cy="64543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3" name="TextBox 162">
                <a:extLst>
                  <a:ext uri="{FF2B5EF4-FFF2-40B4-BE49-F238E27FC236}">
                    <a16:creationId xmlns:a16="http://schemas.microsoft.com/office/drawing/2014/main" id="{009F0AC1-24F2-94DA-888F-7659F5DFF83D}"/>
                  </a:ext>
                </a:extLst>
              </p:cNvPr>
              <p:cNvSpPr txBox="1"/>
              <p:nvPr/>
            </p:nvSpPr>
            <p:spPr>
              <a:xfrm>
                <a:off x="6814676" y="444593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6" name="TextBox 165">
                <a:extLst>
                  <a:ext uri="{FF2B5EF4-FFF2-40B4-BE49-F238E27FC236}">
                    <a16:creationId xmlns:a16="http://schemas.microsoft.com/office/drawing/2014/main" id="{A1C6ADD6-685D-BA68-E91D-38F1FE554696}"/>
                  </a:ext>
                </a:extLst>
              </p:cNvPr>
              <p:cNvSpPr txBox="1"/>
              <p:nvPr/>
            </p:nvSpPr>
            <p:spPr>
              <a:xfrm>
                <a:off x="6814676" y="474745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19" name="TextBox 218">
                <a:extLst>
                  <a:ext uri="{FF2B5EF4-FFF2-40B4-BE49-F238E27FC236}">
                    <a16:creationId xmlns:a16="http://schemas.microsoft.com/office/drawing/2014/main" id="{8AE3DA90-9AB1-7DEE-252A-63DCF230AAA4}"/>
                  </a:ext>
                </a:extLst>
              </p:cNvPr>
              <p:cNvSpPr txBox="1"/>
              <p:nvPr/>
            </p:nvSpPr>
            <p:spPr>
              <a:xfrm>
                <a:off x="7506611" y="445240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4236" y="445355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1" name="TextBox 220">
                <a:extLst>
                  <a:ext uri="{FF2B5EF4-FFF2-40B4-BE49-F238E27FC236}">
                    <a16:creationId xmlns:a16="http://schemas.microsoft.com/office/drawing/2014/main" id="{C47ECC64-6C5F-49DD-FDBA-3F4E074AE84E}"/>
                  </a:ext>
                </a:extLst>
              </p:cNvPr>
              <p:cNvSpPr txBox="1"/>
              <p:nvPr/>
            </p:nvSpPr>
            <p:spPr>
              <a:xfrm>
                <a:off x="7506611" y="475671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14236" y="475507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62817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Biennial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394926" y="1168232"/>
            <a:ext cx="11148325" cy="3614257"/>
            <a:chOff x="458203" y="1445815"/>
            <a:chExt cx="11633328" cy="361425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10398188" cy="634093"/>
              <a:chOff x="1715793" y="1140533"/>
              <a:chExt cx="10398188"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2209332"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633328" cy="634131"/>
              <a:chOff x="458203" y="2108383"/>
              <a:chExt cx="11633328"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8844692"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10902693" y="2140197"/>
                <a:ext cx="1188838"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2209333"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7816" cy="928964"/>
              <a:chOff x="1095873" y="2784040"/>
              <a:chExt cx="10507816" cy="928964"/>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737070"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1-7)</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7502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2" y="3402022"/>
                <a:ext cx="7503629"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149813" y="2788444"/>
                <a:ext cx="3762712"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8-14)</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7545" y="3402210"/>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931" cy="638732"/>
              <a:chOff x="809123" y="3745281"/>
              <a:chExt cx="10790931"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7501358"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7508358"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958" y="3775608"/>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320" cy="637817"/>
              <a:chOff x="747368" y="4422255"/>
              <a:chExt cx="10849320" cy="63781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7503493"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7490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3592" y="4445614"/>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00432" y="474186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37865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8449D-6C70-3CCC-0AD4-8252EAB8C693}"/>
              </a:ext>
            </a:extLst>
          </p:cNvPr>
          <p:cNvSpPr>
            <a:spLocks noGrp="1"/>
          </p:cNvSpPr>
          <p:nvPr>
            <p:ph idx="1"/>
          </p:nvPr>
        </p:nvSpPr>
        <p:spPr>
          <a:xfrm>
            <a:off x="580748" y="2890946"/>
            <a:ext cx="10515600" cy="1219416"/>
          </a:xfrm>
        </p:spPr>
        <p:txBody>
          <a:bodyPr>
            <a:normAutofit/>
          </a:bodyPr>
          <a:lstStyle/>
          <a:p>
            <a:pPr marL="0" indent="0" algn="ctr">
              <a:buNone/>
            </a:pPr>
            <a:r>
              <a:rPr lang="fr-CA" sz="6000" dirty="0"/>
              <a:t>Extra slides</a:t>
            </a:r>
            <a:endParaRPr lang="en-US" sz="6000" dirty="0"/>
          </a:p>
        </p:txBody>
      </p:sp>
    </p:spTree>
    <p:extLst>
      <p:ext uri="{BB962C8B-B14F-4D97-AF65-F5344CB8AC3E}">
        <p14:creationId xmlns:p14="http://schemas.microsoft.com/office/powerpoint/2010/main" val="218668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9D76FB-E08E-E599-62A0-220D847AC454}"/>
              </a:ext>
            </a:extLst>
          </p:cNvPr>
          <p:cNvGraphicFramePr>
            <a:graphicFrameLocks noGrp="1"/>
          </p:cNvGraphicFramePr>
          <p:nvPr/>
        </p:nvGraphicFramePr>
        <p:xfrm>
          <a:off x="458655" y="370988"/>
          <a:ext cx="10529867" cy="4158270"/>
        </p:xfrm>
        <a:graphic>
          <a:graphicData uri="http://schemas.openxmlformats.org/drawingml/2006/table">
            <a:tbl>
              <a:tblPr>
                <a:tableStyleId>{5C22544A-7EE6-4342-B048-85BDC9FD1C3A}</a:tableStyleId>
              </a:tblPr>
              <a:tblGrid>
                <a:gridCol w="128074">
                  <a:extLst>
                    <a:ext uri="{9D8B030D-6E8A-4147-A177-3AD203B41FA5}">
                      <a16:colId xmlns:a16="http://schemas.microsoft.com/office/drawing/2014/main" val="1512907381"/>
                    </a:ext>
                  </a:extLst>
                </a:gridCol>
                <a:gridCol w="155038">
                  <a:extLst>
                    <a:ext uri="{9D8B030D-6E8A-4147-A177-3AD203B41FA5}">
                      <a16:colId xmlns:a16="http://schemas.microsoft.com/office/drawing/2014/main" val="2783778646"/>
                    </a:ext>
                  </a:extLst>
                </a:gridCol>
                <a:gridCol w="155038">
                  <a:extLst>
                    <a:ext uri="{9D8B030D-6E8A-4147-A177-3AD203B41FA5}">
                      <a16:colId xmlns:a16="http://schemas.microsoft.com/office/drawing/2014/main" val="152079402"/>
                    </a:ext>
                  </a:extLst>
                </a:gridCol>
                <a:gridCol w="155038">
                  <a:extLst>
                    <a:ext uri="{9D8B030D-6E8A-4147-A177-3AD203B41FA5}">
                      <a16:colId xmlns:a16="http://schemas.microsoft.com/office/drawing/2014/main" val="366307881"/>
                    </a:ext>
                  </a:extLst>
                </a:gridCol>
                <a:gridCol w="155038">
                  <a:extLst>
                    <a:ext uri="{9D8B030D-6E8A-4147-A177-3AD203B41FA5}">
                      <a16:colId xmlns:a16="http://schemas.microsoft.com/office/drawing/2014/main" val="3658494955"/>
                    </a:ext>
                  </a:extLst>
                </a:gridCol>
                <a:gridCol w="155038">
                  <a:extLst>
                    <a:ext uri="{9D8B030D-6E8A-4147-A177-3AD203B41FA5}">
                      <a16:colId xmlns:a16="http://schemas.microsoft.com/office/drawing/2014/main" val="1683374233"/>
                    </a:ext>
                  </a:extLst>
                </a:gridCol>
                <a:gridCol w="155038">
                  <a:extLst>
                    <a:ext uri="{9D8B030D-6E8A-4147-A177-3AD203B41FA5}">
                      <a16:colId xmlns:a16="http://schemas.microsoft.com/office/drawing/2014/main" val="3896136827"/>
                    </a:ext>
                  </a:extLst>
                </a:gridCol>
                <a:gridCol w="155038">
                  <a:extLst>
                    <a:ext uri="{9D8B030D-6E8A-4147-A177-3AD203B41FA5}">
                      <a16:colId xmlns:a16="http://schemas.microsoft.com/office/drawing/2014/main" val="3819310172"/>
                    </a:ext>
                  </a:extLst>
                </a:gridCol>
                <a:gridCol w="155038">
                  <a:extLst>
                    <a:ext uri="{9D8B030D-6E8A-4147-A177-3AD203B41FA5}">
                      <a16:colId xmlns:a16="http://schemas.microsoft.com/office/drawing/2014/main" val="1249895677"/>
                    </a:ext>
                  </a:extLst>
                </a:gridCol>
                <a:gridCol w="155038">
                  <a:extLst>
                    <a:ext uri="{9D8B030D-6E8A-4147-A177-3AD203B41FA5}">
                      <a16:colId xmlns:a16="http://schemas.microsoft.com/office/drawing/2014/main" val="2567004563"/>
                    </a:ext>
                  </a:extLst>
                </a:gridCol>
                <a:gridCol w="155038">
                  <a:extLst>
                    <a:ext uri="{9D8B030D-6E8A-4147-A177-3AD203B41FA5}">
                      <a16:colId xmlns:a16="http://schemas.microsoft.com/office/drawing/2014/main" val="3369531842"/>
                    </a:ext>
                  </a:extLst>
                </a:gridCol>
                <a:gridCol w="155038">
                  <a:extLst>
                    <a:ext uri="{9D8B030D-6E8A-4147-A177-3AD203B41FA5}">
                      <a16:colId xmlns:a16="http://schemas.microsoft.com/office/drawing/2014/main" val="1743492174"/>
                    </a:ext>
                  </a:extLst>
                </a:gridCol>
                <a:gridCol w="155038">
                  <a:extLst>
                    <a:ext uri="{9D8B030D-6E8A-4147-A177-3AD203B41FA5}">
                      <a16:colId xmlns:a16="http://schemas.microsoft.com/office/drawing/2014/main" val="462600284"/>
                    </a:ext>
                  </a:extLst>
                </a:gridCol>
                <a:gridCol w="155038">
                  <a:extLst>
                    <a:ext uri="{9D8B030D-6E8A-4147-A177-3AD203B41FA5}">
                      <a16:colId xmlns:a16="http://schemas.microsoft.com/office/drawing/2014/main" val="2714737670"/>
                    </a:ext>
                  </a:extLst>
                </a:gridCol>
                <a:gridCol w="155038">
                  <a:extLst>
                    <a:ext uri="{9D8B030D-6E8A-4147-A177-3AD203B41FA5}">
                      <a16:colId xmlns:a16="http://schemas.microsoft.com/office/drawing/2014/main" val="76173986"/>
                    </a:ext>
                  </a:extLst>
                </a:gridCol>
                <a:gridCol w="155038">
                  <a:extLst>
                    <a:ext uri="{9D8B030D-6E8A-4147-A177-3AD203B41FA5}">
                      <a16:colId xmlns:a16="http://schemas.microsoft.com/office/drawing/2014/main" val="3246694059"/>
                    </a:ext>
                  </a:extLst>
                </a:gridCol>
                <a:gridCol w="155038">
                  <a:extLst>
                    <a:ext uri="{9D8B030D-6E8A-4147-A177-3AD203B41FA5}">
                      <a16:colId xmlns:a16="http://schemas.microsoft.com/office/drawing/2014/main" val="514357088"/>
                    </a:ext>
                  </a:extLst>
                </a:gridCol>
                <a:gridCol w="155038">
                  <a:extLst>
                    <a:ext uri="{9D8B030D-6E8A-4147-A177-3AD203B41FA5}">
                      <a16:colId xmlns:a16="http://schemas.microsoft.com/office/drawing/2014/main" val="3905296530"/>
                    </a:ext>
                  </a:extLst>
                </a:gridCol>
                <a:gridCol w="155038">
                  <a:extLst>
                    <a:ext uri="{9D8B030D-6E8A-4147-A177-3AD203B41FA5}">
                      <a16:colId xmlns:a16="http://schemas.microsoft.com/office/drawing/2014/main" val="243759050"/>
                    </a:ext>
                  </a:extLst>
                </a:gridCol>
                <a:gridCol w="155038">
                  <a:extLst>
                    <a:ext uri="{9D8B030D-6E8A-4147-A177-3AD203B41FA5}">
                      <a16:colId xmlns:a16="http://schemas.microsoft.com/office/drawing/2014/main" val="1661755060"/>
                    </a:ext>
                  </a:extLst>
                </a:gridCol>
                <a:gridCol w="155038">
                  <a:extLst>
                    <a:ext uri="{9D8B030D-6E8A-4147-A177-3AD203B41FA5}">
                      <a16:colId xmlns:a16="http://schemas.microsoft.com/office/drawing/2014/main" val="182264267"/>
                    </a:ext>
                  </a:extLst>
                </a:gridCol>
                <a:gridCol w="155038">
                  <a:extLst>
                    <a:ext uri="{9D8B030D-6E8A-4147-A177-3AD203B41FA5}">
                      <a16:colId xmlns:a16="http://schemas.microsoft.com/office/drawing/2014/main" val="1693233882"/>
                    </a:ext>
                  </a:extLst>
                </a:gridCol>
                <a:gridCol w="155038">
                  <a:extLst>
                    <a:ext uri="{9D8B030D-6E8A-4147-A177-3AD203B41FA5}">
                      <a16:colId xmlns:a16="http://schemas.microsoft.com/office/drawing/2014/main" val="697249441"/>
                    </a:ext>
                  </a:extLst>
                </a:gridCol>
                <a:gridCol w="155038">
                  <a:extLst>
                    <a:ext uri="{9D8B030D-6E8A-4147-A177-3AD203B41FA5}">
                      <a16:colId xmlns:a16="http://schemas.microsoft.com/office/drawing/2014/main" val="4151832356"/>
                    </a:ext>
                  </a:extLst>
                </a:gridCol>
                <a:gridCol w="155038">
                  <a:extLst>
                    <a:ext uri="{9D8B030D-6E8A-4147-A177-3AD203B41FA5}">
                      <a16:colId xmlns:a16="http://schemas.microsoft.com/office/drawing/2014/main" val="957386675"/>
                    </a:ext>
                  </a:extLst>
                </a:gridCol>
                <a:gridCol w="155038">
                  <a:extLst>
                    <a:ext uri="{9D8B030D-6E8A-4147-A177-3AD203B41FA5}">
                      <a16:colId xmlns:a16="http://schemas.microsoft.com/office/drawing/2014/main" val="2480262249"/>
                    </a:ext>
                  </a:extLst>
                </a:gridCol>
                <a:gridCol w="155038">
                  <a:extLst>
                    <a:ext uri="{9D8B030D-6E8A-4147-A177-3AD203B41FA5}">
                      <a16:colId xmlns:a16="http://schemas.microsoft.com/office/drawing/2014/main" val="3066888385"/>
                    </a:ext>
                  </a:extLst>
                </a:gridCol>
                <a:gridCol w="155038">
                  <a:extLst>
                    <a:ext uri="{9D8B030D-6E8A-4147-A177-3AD203B41FA5}">
                      <a16:colId xmlns:a16="http://schemas.microsoft.com/office/drawing/2014/main" val="1201663382"/>
                    </a:ext>
                  </a:extLst>
                </a:gridCol>
                <a:gridCol w="155038">
                  <a:extLst>
                    <a:ext uri="{9D8B030D-6E8A-4147-A177-3AD203B41FA5}">
                      <a16:colId xmlns:a16="http://schemas.microsoft.com/office/drawing/2014/main" val="3490583711"/>
                    </a:ext>
                  </a:extLst>
                </a:gridCol>
                <a:gridCol w="155038">
                  <a:extLst>
                    <a:ext uri="{9D8B030D-6E8A-4147-A177-3AD203B41FA5}">
                      <a16:colId xmlns:a16="http://schemas.microsoft.com/office/drawing/2014/main" val="2897343546"/>
                    </a:ext>
                  </a:extLst>
                </a:gridCol>
                <a:gridCol w="155038">
                  <a:extLst>
                    <a:ext uri="{9D8B030D-6E8A-4147-A177-3AD203B41FA5}">
                      <a16:colId xmlns:a16="http://schemas.microsoft.com/office/drawing/2014/main" val="2929428293"/>
                    </a:ext>
                  </a:extLst>
                </a:gridCol>
                <a:gridCol w="155038">
                  <a:extLst>
                    <a:ext uri="{9D8B030D-6E8A-4147-A177-3AD203B41FA5}">
                      <a16:colId xmlns:a16="http://schemas.microsoft.com/office/drawing/2014/main" val="4141758972"/>
                    </a:ext>
                  </a:extLst>
                </a:gridCol>
                <a:gridCol w="155038">
                  <a:extLst>
                    <a:ext uri="{9D8B030D-6E8A-4147-A177-3AD203B41FA5}">
                      <a16:colId xmlns:a16="http://schemas.microsoft.com/office/drawing/2014/main" val="2681809503"/>
                    </a:ext>
                  </a:extLst>
                </a:gridCol>
                <a:gridCol w="155038">
                  <a:extLst>
                    <a:ext uri="{9D8B030D-6E8A-4147-A177-3AD203B41FA5}">
                      <a16:colId xmlns:a16="http://schemas.microsoft.com/office/drawing/2014/main" val="1532628579"/>
                    </a:ext>
                  </a:extLst>
                </a:gridCol>
                <a:gridCol w="155038">
                  <a:extLst>
                    <a:ext uri="{9D8B030D-6E8A-4147-A177-3AD203B41FA5}">
                      <a16:colId xmlns:a16="http://schemas.microsoft.com/office/drawing/2014/main" val="2940089829"/>
                    </a:ext>
                  </a:extLst>
                </a:gridCol>
                <a:gridCol w="155038">
                  <a:extLst>
                    <a:ext uri="{9D8B030D-6E8A-4147-A177-3AD203B41FA5}">
                      <a16:colId xmlns:a16="http://schemas.microsoft.com/office/drawing/2014/main" val="916503038"/>
                    </a:ext>
                  </a:extLst>
                </a:gridCol>
                <a:gridCol w="155038">
                  <a:extLst>
                    <a:ext uri="{9D8B030D-6E8A-4147-A177-3AD203B41FA5}">
                      <a16:colId xmlns:a16="http://schemas.microsoft.com/office/drawing/2014/main" val="2629682096"/>
                    </a:ext>
                  </a:extLst>
                </a:gridCol>
                <a:gridCol w="68262">
                  <a:extLst>
                    <a:ext uri="{9D8B030D-6E8A-4147-A177-3AD203B41FA5}">
                      <a16:colId xmlns:a16="http://schemas.microsoft.com/office/drawing/2014/main" val="2856478008"/>
                    </a:ext>
                  </a:extLst>
                </a:gridCol>
                <a:gridCol w="155038">
                  <a:extLst>
                    <a:ext uri="{9D8B030D-6E8A-4147-A177-3AD203B41FA5}">
                      <a16:colId xmlns:a16="http://schemas.microsoft.com/office/drawing/2014/main" val="3298821286"/>
                    </a:ext>
                  </a:extLst>
                </a:gridCol>
                <a:gridCol w="155038">
                  <a:extLst>
                    <a:ext uri="{9D8B030D-6E8A-4147-A177-3AD203B41FA5}">
                      <a16:colId xmlns:a16="http://schemas.microsoft.com/office/drawing/2014/main" val="28214399"/>
                    </a:ext>
                  </a:extLst>
                </a:gridCol>
                <a:gridCol w="155038">
                  <a:extLst>
                    <a:ext uri="{9D8B030D-6E8A-4147-A177-3AD203B41FA5}">
                      <a16:colId xmlns:a16="http://schemas.microsoft.com/office/drawing/2014/main" val="1844727361"/>
                    </a:ext>
                  </a:extLst>
                </a:gridCol>
                <a:gridCol w="155038">
                  <a:extLst>
                    <a:ext uri="{9D8B030D-6E8A-4147-A177-3AD203B41FA5}">
                      <a16:colId xmlns:a16="http://schemas.microsoft.com/office/drawing/2014/main" val="2016431660"/>
                    </a:ext>
                  </a:extLst>
                </a:gridCol>
                <a:gridCol w="155038">
                  <a:extLst>
                    <a:ext uri="{9D8B030D-6E8A-4147-A177-3AD203B41FA5}">
                      <a16:colId xmlns:a16="http://schemas.microsoft.com/office/drawing/2014/main" val="4222489008"/>
                    </a:ext>
                  </a:extLst>
                </a:gridCol>
                <a:gridCol w="155038">
                  <a:extLst>
                    <a:ext uri="{9D8B030D-6E8A-4147-A177-3AD203B41FA5}">
                      <a16:colId xmlns:a16="http://schemas.microsoft.com/office/drawing/2014/main" val="353919861"/>
                    </a:ext>
                  </a:extLst>
                </a:gridCol>
                <a:gridCol w="155038">
                  <a:extLst>
                    <a:ext uri="{9D8B030D-6E8A-4147-A177-3AD203B41FA5}">
                      <a16:colId xmlns:a16="http://schemas.microsoft.com/office/drawing/2014/main" val="914110864"/>
                    </a:ext>
                  </a:extLst>
                </a:gridCol>
                <a:gridCol w="155038">
                  <a:extLst>
                    <a:ext uri="{9D8B030D-6E8A-4147-A177-3AD203B41FA5}">
                      <a16:colId xmlns:a16="http://schemas.microsoft.com/office/drawing/2014/main" val="789862006"/>
                    </a:ext>
                  </a:extLst>
                </a:gridCol>
                <a:gridCol w="155038">
                  <a:extLst>
                    <a:ext uri="{9D8B030D-6E8A-4147-A177-3AD203B41FA5}">
                      <a16:colId xmlns:a16="http://schemas.microsoft.com/office/drawing/2014/main" val="2957231247"/>
                    </a:ext>
                  </a:extLst>
                </a:gridCol>
                <a:gridCol w="155038">
                  <a:extLst>
                    <a:ext uri="{9D8B030D-6E8A-4147-A177-3AD203B41FA5}">
                      <a16:colId xmlns:a16="http://schemas.microsoft.com/office/drawing/2014/main" val="3978838635"/>
                    </a:ext>
                  </a:extLst>
                </a:gridCol>
                <a:gridCol w="155038">
                  <a:extLst>
                    <a:ext uri="{9D8B030D-6E8A-4147-A177-3AD203B41FA5}">
                      <a16:colId xmlns:a16="http://schemas.microsoft.com/office/drawing/2014/main" val="1406506306"/>
                    </a:ext>
                  </a:extLst>
                </a:gridCol>
                <a:gridCol w="155038">
                  <a:extLst>
                    <a:ext uri="{9D8B030D-6E8A-4147-A177-3AD203B41FA5}">
                      <a16:colId xmlns:a16="http://schemas.microsoft.com/office/drawing/2014/main" val="1148198422"/>
                    </a:ext>
                  </a:extLst>
                </a:gridCol>
                <a:gridCol w="155038">
                  <a:extLst>
                    <a:ext uri="{9D8B030D-6E8A-4147-A177-3AD203B41FA5}">
                      <a16:colId xmlns:a16="http://schemas.microsoft.com/office/drawing/2014/main" val="3026231327"/>
                    </a:ext>
                  </a:extLst>
                </a:gridCol>
                <a:gridCol w="167929">
                  <a:extLst>
                    <a:ext uri="{9D8B030D-6E8A-4147-A177-3AD203B41FA5}">
                      <a16:colId xmlns:a16="http://schemas.microsoft.com/office/drawing/2014/main" val="1438602307"/>
                    </a:ext>
                  </a:extLst>
                </a:gridCol>
                <a:gridCol w="142147">
                  <a:extLst>
                    <a:ext uri="{9D8B030D-6E8A-4147-A177-3AD203B41FA5}">
                      <a16:colId xmlns:a16="http://schemas.microsoft.com/office/drawing/2014/main" val="4289374356"/>
                    </a:ext>
                  </a:extLst>
                </a:gridCol>
                <a:gridCol w="155038">
                  <a:extLst>
                    <a:ext uri="{9D8B030D-6E8A-4147-A177-3AD203B41FA5}">
                      <a16:colId xmlns:a16="http://schemas.microsoft.com/office/drawing/2014/main" val="3196513731"/>
                    </a:ext>
                  </a:extLst>
                </a:gridCol>
                <a:gridCol w="155038">
                  <a:extLst>
                    <a:ext uri="{9D8B030D-6E8A-4147-A177-3AD203B41FA5}">
                      <a16:colId xmlns:a16="http://schemas.microsoft.com/office/drawing/2014/main" val="12345649"/>
                    </a:ext>
                  </a:extLst>
                </a:gridCol>
                <a:gridCol w="138327">
                  <a:extLst>
                    <a:ext uri="{9D8B030D-6E8A-4147-A177-3AD203B41FA5}">
                      <a16:colId xmlns:a16="http://schemas.microsoft.com/office/drawing/2014/main" val="1785768161"/>
                    </a:ext>
                  </a:extLst>
                </a:gridCol>
                <a:gridCol w="140677">
                  <a:extLst>
                    <a:ext uri="{9D8B030D-6E8A-4147-A177-3AD203B41FA5}">
                      <a16:colId xmlns:a16="http://schemas.microsoft.com/office/drawing/2014/main" val="3585702753"/>
                    </a:ext>
                  </a:extLst>
                </a:gridCol>
                <a:gridCol w="140677">
                  <a:extLst>
                    <a:ext uri="{9D8B030D-6E8A-4147-A177-3AD203B41FA5}">
                      <a16:colId xmlns:a16="http://schemas.microsoft.com/office/drawing/2014/main" val="1662176298"/>
                    </a:ext>
                  </a:extLst>
                </a:gridCol>
                <a:gridCol w="152400">
                  <a:extLst>
                    <a:ext uri="{9D8B030D-6E8A-4147-A177-3AD203B41FA5}">
                      <a16:colId xmlns:a16="http://schemas.microsoft.com/office/drawing/2014/main" val="2450932512"/>
                    </a:ext>
                  </a:extLst>
                </a:gridCol>
                <a:gridCol w="140676">
                  <a:extLst>
                    <a:ext uri="{9D8B030D-6E8A-4147-A177-3AD203B41FA5}">
                      <a16:colId xmlns:a16="http://schemas.microsoft.com/office/drawing/2014/main" val="1332281725"/>
                    </a:ext>
                  </a:extLst>
                </a:gridCol>
                <a:gridCol w="128954">
                  <a:extLst>
                    <a:ext uri="{9D8B030D-6E8A-4147-A177-3AD203B41FA5}">
                      <a16:colId xmlns:a16="http://schemas.microsoft.com/office/drawing/2014/main" val="633932740"/>
                    </a:ext>
                  </a:extLst>
                </a:gridCol>
                <a:gridCol w="152400">
                  <a:extLst>
                    <a:ext uri="{9D8B030D-6E8A-4147-A177-3AD203B41FA5}">
                      <a16:colId xmlns:a16="http://schemas.microsoft.com/office/drawing/2014/main" val="2257015756"/>
                    </a:ext>
                  </a:extLst>
                </a:gridCol>
                <a:gridCol w="152400">
                  <a:extLst>
                    <a:ext uri="{9D8B030D-6E8A-4147-A177-3AD203B41FA5}">
                      <a16:colId xmlns:a16="http://schemas.microsoft.com/office/drawing/2014/main" val="560488306"/>
                    </a:ext>
                  </a:extLst>
                </a:gridCol>
                <a:gridCol w="248831">
                  <a:extLst>
                    <a:ext uri="{9D8B030D-6E8A-4147-A177-3AD203B41FA5}">
                      <a16:colId xmlns:a16="http://schemas.microsoft.com/office/drawing/2014/main" val="715861457"/>
                    </a:ext>
                  </a:extLst>
                </a:gridCol>
                <a:gridCol w="155038">
                  <a:extLst>
                    <a:ext uri="{9D8B030D-6E8A-4147-A177-3AD203B41FA5}">
                      <a16:colId xmlns:a16="http://schemas.microsoft.com/office/drawing/2014/main" val="3767316876"/>
                    </a:ext>
                  </a:extLst>
                </a:gridCol>
                <a:gridCol w="25400">
                  <a:extLst>
                    <a:ext uri="{9D8B030D-6E8A-4147-A177-3AD203B41FA5}">
                      <a16:colId xmlns:a16="http://schemas.microsoft.com/office/drawing/2014/main" val="1648945470"/>
                    </a:ext>
                  </a:extLst>
                </a:gridCol>
                <a:gridCol w="230661">
                  <a:extLst>
                    <a:ext uri="{9D8B030D-6E8A-4147-A177-3AD203B41FA5}">
                      <a16:colId xmlns:a16="http://schemas.microsoft.com/office/drawing/2014/main" val="516574900"/>
                    </a:ext>
                  </a:extLst>
                </a:gridCol>
                <a:gridCol w="155038">
                  <a:extLst>
                    <a:ext uri="{9D8B030D-6E8A-4147-A177-3AD203B41FA5}">
                      <a16:colId xmlns:a16="http://schemas.microsoft.com/office/drawing/2014/main" val="939645877"/>
                    </a:ext>
                  </a:extLst>
                </a:gridCol>
                <a:gridCol w="155038">
                  <a:extLst>
                    <a:ext uri="{9D8B030D-6E8A-4147-A177-3AD203B41FA5}">
                      <a16:colId xmlns:a16="http://schemas.microsoft.com/office/drawing/2014/main" val="2376324798"/>
                    </a:ext>
                  </a:extLst>
                </a:gridCol>
              </a:tblGrid>
              <a:tr h="231015">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A</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N</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F</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J</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11697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Mol/Mat/Spa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CA" sz="800" u="none" strike="noStrike" dirty="0">
                          <a:effectLst/>
                        </a:rPr>
                        <a:t>Hat/Mat/Spa</a:t>
                      </a:r>
                      <a:endParaRPr lang="en-CA" sz="8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75453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P1/1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15330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386954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08736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06189918"/>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026878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4100109"/>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92245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6661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1231212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7559119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solidFill>
                            <a:schemeClr val="tx1"/>
                          </a:solidFill>
                          <a:effectLst/>
                          <a:highlight>
                            <a:srgbClr val="FF0000"/>
                          </a:highlight>
                        </a:rPr>
                        <a:t>P1/2</a:t>
                      </a:r>
                      <a:endParaRPr lang="en-CA" sz="800" b="0" i="0" u="none" strike="noStrike" dirty="0">
                        <a:solidFill>
                          <a:schemeClr val="tx1"/>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4896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06674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982471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780672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577743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572150"/>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435CDF33-10B7-694D-E3ED-D1691D9B2EEC}"/>
                  </a:ext>
                </a:extLst>
              </p14:cNvPr>
              <p14:cNvContentPartPr/>
              <p14:nvPr/>
            </p14:nvContentPartPr>
            <p14:xfrm>
              <a:off x="5149361" y="3033224"/>
              <a:ext cx="0" cy="45719"/>
            </p14:xfrm>
          </p:contentPart>
        </mc:Choice>
        <mc:Fallback xmlns="">
          <p:pic>
            <p:nvPicPr>
              <p:cNvPr id="5" name="Ink 4">
                <a:extLst>
                  <a:ext uri="{FF2B5EF4-FFF2-40B4-BE49-F238E27FC236}">
                    <a16:creationId xmlns:a16="http://schemas.microsoft.com/office/drawing/2014/main" id="{435CDF33-10B7-694D-E3ED-D1691D9B2EEC}"/>
                  </a:ext>
                </a:extLst>
              </p:cNvPr>
              <p:cNvPicPr/>
              <p:nvPr/>
            </p:nvPicPr>
            <p:blipFill>
              <a:blip r:embed="rId4"/>
              <a:stretch>
                <a:fillRect/>
              </a:stretch>
            </p:blipFill>
            <p:spPr>
              <a:xfrm>
                <a:off x="5149361" y="747274"/>
                <a:ext cx="0" cy="4571900"/>
              </a:xfrm>
              <a:prstGeom prst="rect">
                <a:avLst/>
              </a:prstGeom>
            </p:spPr>
          </p:pic>
        </mc:Fallback>
      </mc:AlternateContent>
      <p:cxnSp>
        <p:nvCxnSpPr>
          <p:cNvPr id="7" name="Straight Arrow Connector 6">
            <a:extLst>
              <a:ext uri="{FF2B5EF4-FFF2-40B4-BE49-F238E27FC236}">
                <a16:creationId xmlns:a16="http://schemas.microsoft.com/office/drawing/2014/main" id="{0E19AD4E-44A0-5004-3A4F-151B67A4D2C7}"/>
              </a:ext>
            </a:extLst>
          </p:cNvPr>
          <p:cNvCxnSpPr/>
          <p:nvPr/>
        </p:nvCxnSpPr>
        <p:spPr>
          <a:xfrm>
            <a:off x="855785" y="1055077"/>
            <a:ext cx="195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E102DFD0-BB2F-46F0-007B-AEECD48874A9}"/>
              </a:ext>
            </a:extLst>
          </p:cNvPr>
          <p:cNvSpPr/>
          <p:nvPr/>
        </p:nvSpPr>
        <p:spPr>
          <a:xfrm>
            <a:off x="2942492" y="1254369"/>
            <a:ext cx="46893" cy="1195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762398DE-28DE-8558-7D26-4B2544BCD99C}"/>
              </a:ext>
            </a:extLst>
          </p:cNvPr>
          <p:cNvCxnSpPr/>
          <p:nvPr/>
        </p:nvCxnSpPr>
        <p:spPr>
          <a:xfrm>
            <a:off x="3364523" y="1254369"/>
            <a:ext cx="133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62DFA3-F830-2B89-E06A-97E3D0AF95EA}"/>
              </a:ext>
            </a:extLst>
          </p:cNvPr>
          <p:cNvCxnSpPr/>
          <p:nvPr/>
        </p:nvCxnSpPr>
        <p:spPr>
          <a:xfrm>
            <a:off x="3364523" y="2450123"/>
            <a:ext cx="2919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5391DAC-DEE7-847A-6524-C211D6B75145}"/>
              </a:ext>
            </a:extLst>
          </p:cNvPr>
          <p:cNvSpPr/>
          <p:nvPr/>
        </p:nvSpPr>
        <p:spPr>
          <a:xfrm>
            <a:off x="4807635" y="1488831"/>
            <a:ext cx="45719" cy="222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2189A8FA-DA2E-BF50-21A6-39B762B96BE1}"/>
              </a:ext>
            </a:extLst>
          </p:cNvPr>
          <p:cNvCxnSpPr/>
          <p:nvPr/>
        </p:nvCxnSpPr>
        <p:spPr>
          <a:xfrm>
            <a:off x="5149361" y="1488831"/>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241E5-AD20-D03A-D1E5-AA77D5A0AAAC}"/>
              </a:ext>
            </a:extLst>
          </p:cNvPr>
          <p:cNvCxnSpPr/>
          <p:nvPr/>
        </p:nvCxnSpPr>
        <p:spPr>
          <a:xfrm>
            <a:off x="5149361" y="1711565"/>
            <a:ext cx="326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0004C357-66A2-AD2A-4119-38A3D3524406}"/>
              </a:ext>
            </a:extLst>
          </p:cNvPr>
          <p:cNvSpPr/>
          <p:nvPr/>
        </p:nvSpPr>
        <p:spPr>
          <a:xfrm>
            <a:off x="6365631" y="1852246"/>
            <a:ext cx="46893"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20CED88A-3CAD-81CC-C1AD-B75B74409D03}"/>
              </a:ext>
            </a:extLst>
          </p:cNvPr>
          <p:cNvCxnSpPr/>
          <p:nvPr/>
        </p:nvCxnSpPr>
        <p:spPr>
          <a:xfrm>
            <a:off x="6764215" y="1981200"/>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67CB57-9B7A-4FC2-019F-A6B8A13499FB}"/>
              </a:ext>
            </a:extLst>
          </p:cNvPr>
          <p:cNvCxnSpPr/>
          <p:nvPr/>
        </p:nvCxnSpPr>
        <p:spPr>
          <a:xfrm>
            <a:off x="6764215" y="22039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3F0AE75-9CEE-2006-30E8-9558E2B3FC7A}"/>
              </a:ext>
            </a:extLst>
          </p:cNvPr>
          <p:cNvSpPr/>
          <p:nvPr/>
        </p:nvSpPr>
        <p:spPr>
          <a:xfrm>
            <a:off x="6412524" y="2532185"/>
            <a:ext cx="46893" cy="47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285D6444-C384-CDD6-473A-56D2D4BB5CC2}"/>
              </a:ext>
            </a:extLst>
          </p:cNvPr>
          <p:cNvCxnSpPr/>
          <p:nvPr/>
        </p:nvCxnSpPr>
        <p:spPr>
          <a:xfrm>
            <a:off x="6764215" y="2661138"/>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9728A-55A3-D2E8-5FD5-2DE7E4DDF720}"/>
              </a:ext>
            </a:extLst>
          </p:cNvPr>
          <p:cNvCxnSpPr/>
          <p:nvPr/>
        </p:nvCxnSpPr>
        <p:spPr>
          <a:xfrm>
            <a:off x="6764215" y="2883877"/>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222664-8EC4-40CC-6BCC-C17DC6CB6440}"/>
              </a:ext>
            </a:extLst>
          </p:cNvPr>
          <p:cNvCxnSpPr/>
          <p:nvPr/>
        </p:nvCxnSpPr>
        <p:spPr>
          <a:xfrm>
            <a:off x="855785" y="3341077"/>
            <a:ext cx="384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D156DDF7-823B-1F40-883C-DA1180D46CB7}"/>
              </a:ext>
            </a:extLst>
          </p:cNvPr>
          <p:cNvSpPr/>
          <p:nvPr/>
        </p:nvSpPr>
        <p:spPr>
          <a:xfrm>
            <a:off x="4807635" y="3552092"/>
            <a:ext cx="45719" cy="7033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2" name="Straight Arrow Connector 31">
            <a:extLst>
              <a:ext uri="{FF2B5EF4-FFF2-40B4-BE49-F238E27FC236}">
                <a16:creationId xmlns:a16="http://schemas.microsoft.com/office/drawing/2014/main" id="{41C46376-D226-593E-10DE-F663EF389F91}"/>
              </a:ext>
            </a:extLst>
          </p:cNvPr>
          <p:cNvCxnSpPr/>
          <p:nvPr/>
        </p:nvCxnSpPr>
        <p:spPr>
          <a:xfrm>
            <a:off x="5149361" y="3552092"/>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840099C7-A102-703C-2359-AA153E06F538}"/>
              </a:ext>
            </a:extLst>
          </p:cNvPr>
          <p:cNvSpPr/>
          <p:nvPr/>
        </p:nvSpPr>
        <p:spPr>
          <a:xfrm>
            <a:off x="6365631" y="3774831"/>
            <a:ext cx="45719"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D616944A-4547-5265-EFE7-B5877C718301}"/>
              </a:ext>
            </a:extLst>
          </p:cNvPr>
          <p:cNvCxnSpPr/>
          <p:nvPr/>
        </p:nvCxnSpPr>
        <p:spPr>
          <a:xfrm>
            <a:off x="6764215" y="3774831"/>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CFEE4E-7749-3497-C647-73EC907FFD25}"/>
              </a:ext>
            </a:extLst>
          </p:cNvPr>
          <p:cNvCxnSpPr/>
          <p:nvPr/>
        </p:nvCxnSpPr>
        <p:spPr>
          <a:xfrm>
            <a:off x="6764215" y="40327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317D65-023A-A07C-2F31-B43B8A79C6B1}"/>
              </a:ext>
            </a:extLst>
          </p:cNvPr>
          <p:cNvCxnSpPr/>
          <p:nvPr/>
        </p:nvCxnSpPr>
        <p:spPr>
          <a:xfrm>
            <a:off x="5240215" y="4255475"/>
            <a:ext cx="3176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2851EB-F1F3-41B2-CAB9-A72922E8C32C}"/>
              </a:ext>
            </a:extLst>
          </p:cNvPr>
          <p:cNvCxnSpPr/>
          <p:nvPr/>
        </p:nvCxnSpPr>
        <p:spPr>
          <a:xfrm>
            <a:off x="597877"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BAC7A8-5FC2-FF44-CC1D-D75A1BAB3D80}"/>
              </a:ext>
            </a:extLst>
          </p:cNvPr>
          <p:cNvCxnSpPr/>
          <p:nvPr/>
        </p:nvCxnSpPr>
        <p:spPr>
          <a:xfrm>
            <a:off x="2356338" y="370988"/>
            <a:ext cx="18053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2FA6F-004A-609E-EA00-968A4B4102A5}"/>
              </a:ext>
            </a:extLst>
          </p:cNvPr>
          <p:cNvCxnSpPr/>
          <p:nvPr/>
        </p:nvCxnSpPr>
        <p:spPr>
          <a:xfrm>
            <a:off x="4161692" y="370988"/>
            <a:ext cx="1840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73BB67-56DB-7E58-70B6-FD706F69434D}"/>
              </a:ext>
            </a:extLst>
          </p:cNvPr>
          <p:cNvCxnSpPr/>
          <p:nvPr/>
        </p:nvCxnSpPr>
        <p:spPr>
          <a:xfrm>
            <a:off x="6096000" y="370988"/>
            <a:ext cx="17936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216642-9E91-4265-FCB4-8DFB195A747B}"/>
              </a:ext>
            </a:extLst>
          </p:cNvPr>
          <p:cNvCxnSpPr>
            <a:cxnSpLocks/>
          </p:cNvCxnSpPr>
          <p:nvPr/>
        </p:nvCxnSpPr>
        <p:spPr>
          <a:xfrm>
            <a:off x="7959969"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348008-E296-2120-547E-015A2680F13B}"/>
              </a:ext>
            </a:extLst>
          </p:cNvPr>
          <p:cNvCxnSpPr/>
          <p:nvPr/>
        </p:nvCxnSpPr>
        <p:spPr>
          <a:xfrm>
            <a:off x="9648092" y="370988"/>
            <a:ext cx="14272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28B754A-4661-D935-DECD-D947E55831A8}"/>
              </a:ext>
            </a:extLst>
          </p:cNvPr>
          <p:cNvSpPr txBox="1"/>
          <p:nvPr/>
        </p:nvSpPr>
        <p:spPr>
          <a:xfrm>
            <a:off x="1069809" y="117434"/>
            <a:ext cx="566374" cy="276999"/>
          </a:xfrm>
          <a:prstGeom prst="rect">
            <a:avLst/>
          </a:prstGeom>
          <a:noFill/>
        </p:spPr>
        <p:txBody>
          <a:bodyPr wrap="none" rtlCol="0">
            <a:spAutoFit/>
          </a:bodyPr>
          <a:lstStyle/>
          <a:p>
            <a:r>
              <a:rPr lang="fr-CA" sz="1200" dirty="0" err="1"/>
              <a:t>Year</a:t>
            </a:r>
            <a:r>
              <a:rPr lang="fr-CA" sz="1200" dirty="0"/>
              <a:t> 1</a:t>
            </a:r>
            <a:endParaRPr lang="en-CA" sz="1200" dirty="0"/>
          </a:p>
        </p:txBody>
      </p:sp>
      <p:sp>
        <p:nvSpPr>
          <p:cNvPr id="54" name="TextBox 53">
            <a:extLst>
              <a:ext uri="{FF2B5EF4-FFF2-40B4-BE49-F238E27FC236}">
                <a16:creationId xmlns:a16="http://schemas.microsoft.com/office/drawing/2014/main" id="{D4D71F89-02E7-A874-5485-265D4878695D}"/>
              </a:ext>
            </a:extLst>
          </p:cNvPr>
          <p:cNvSpPr txBox="1"/>
          <p:nvPr/>
        </p:nvSpPr>
        <p:spPr>
          <a:xfrm>
            <a:off x="3041119" y="117434"/>
            <a:ext cx="566374" cy="276999"/>
          </a:xfrm>
          <a:prstGeom prst="rect">
            <a:avLst/>
          </a:prstGeom>
          <a:noFill/>
        </p:spPr>
        <p:txBody>
          <a:bodyPr wrap="none" rtlCol="0">
            <a:spAutoFit/>
          </a:bodyPr>
          <a:lstStyle/>
          <a:p>
            <a:r>
              <a:rPr lang="fr-CA" sz="1200" dirty="0" err="1"/>
              <a:t>Year</a:t>
            </a:r>
            <a:r>
              <a:rPr lang="fr-CA" sz="1200" dirty="0"/>
              <a:t> 2</a:t>
            </a:r>
            <a:endParaRPr lang="en-CA" sz="1200" dirty="0"/>
          </a:p>
        </p:txBody>
      </p:sp>
      <p:sp>
        <p:nvSpPr>
          <p:cNvPr id="55" name="TextBox 54">
            <a:extLst>
              <a:ext uri="{FF2B5EF4-FFF2-40B4-BE49-F238E27FC236}">
                <a16:creationId xmlns:a16="http://schemas.microsoft.com/office/drawing/2014/main" id="{CA200C0A-7960-2EF0-0575-0261483DF3FF}"/>
              </a:ext>
            </a:extLst>
          </p:cNvPr>
          <p:cNvSpPr txBox="1"/>
          <p:nvPr/>
        </p:nvSpPr>
        <p:spPr>
          <a:xfrm>
            <a:off x="4916811" y="103736"/>
            <a:ext cx="566374" cy="276999"/>
          </a:xfrm>
          <a:prstGeom prst="rect">
            <a:avLst/>
          </a:prstGeom>
          <a:noFill/>
        </p:spPr>
        <p:txBody>
          <a:bodyPr wrap="none" rtlCol="0">
            <a:spAutoFit/>
          </a:bodyPr>
          <a:lstStyle/>
          <a:p>
            <a:r>
              <a:rPr lang="fr-CA" sz="1200" dirty="0" err="1"/>
              <a:t>Year</a:t>
            </a:r>
            <a:r>
              <a:rPr lang="fr-CA" sz="1200" dirty="0"/>
              <a:t> 3</a:t>
            </a:r>
            <a:endParaRPr lang="en-CA" sz="1200" dirty="0"/>
          </a:p>
        </p:txBody>
      </p:sp>
      <p:sp>
        <p:nvSpPr>
          <p:cNvPr id="56" name="TextBox 55">
            <a:extLst>
              <a:ext uri="{FF2B5EF4-FFF2-40B4-BE49-F238E27FC236}">
                <a16:creationId xmlns:a16="http://schemas.microsoft.com/office/drawing/2014/main" id="{D5CC1386-CF7B-9DE7-2CD8-24896E14440A}"/>
              </a:ext>
            </a:extLst>
          </p:cNvPr>
          <p:cNvSpPr txBox="1"/>
          <p:nvPr/>
        </p:nvSpPr>
        <p:spPr>
          <a:xfrm>
            <a:off x="6759961" y="93256"/>
            <a:ext cx="566374" cy="276999"/>
          </a:xfrm>
          <a:prstGeom prst="rect">
            <a:avLst/>
          </a:prstGeom>
          <a:noFill/>
        </p:spPr>
        <p:txBody>
          <a:bodyPr wrap="none" rtlCol="0">
            <a:spAutoFit/>
          </a:bodyPr>
          <a:lstStyle/>
          <a:p>
            <a:r>
              <a:rPr lang="fr-CA" sz="1200" dirty="0" err="1"/>
              <a:t>Year</a:t>
            </a:r>
            <a:r>
              <a:rPr lang="fr-CA" sz="1200" dirty="0"/>
              <a:t> 4</a:t>
            </a:r>
            <a:endParaRPr lang="en-CA" sz="1200" dirty="0"/>
          </a:p>
        </p:txBody>
      </p:sp>
      <p:sp>
        <p:nvSpPr>
          <p:cNvPr id="57" name="TextBox 56">
            <a:extLst>
              <a:ext uri="{FF2B5EF4-FFF2-40B4-BE49-F238E27FC236}">
                <a16:creationId xmlns:a16="http://schemas.microsoft.com/office/drawing/2014/main" id="{688AFD14-FF95-6DD0-2D86-C64465055158}"/>
              </a:ext>
            </a:extLst>
          </p:cNvPr>
          <p:cNvSpPr txBox="1"/>
          <p:nvPr/>
        </p:nvSpPr>
        <p:spPr>
          <a:xfrm>
            <a:off x="8647377" y="91281"/>
            <a:ext cx="566374" cy="276999"/>
          </a:xfrm>
          <a:prstGeom prst="rect">
            <a:avLst/>
          </a:prstGeom>
          <a:noFill/>
        </p:spPr>
        <p:txBody>
          <a:bodyPr wrap="none" rtlCol="0">
            <a:spAutoFit/>
          </a:bodyPr>
          <a:lstStyle/>
          <a:p>
            <a:r>
              <a:rPr lang="fr-CA" sz="1200" dirty="0" err="1"/>
              <a:t>Year</a:t>
            </a:r>
            <a:r>
              <a:rPr lang="fr-CA" sz="1200" dirty="0"/>
              <a:t> 5</a:t>
            </a:r>
            <a:endParaRPr lang="en-CA" sz="1200" dirty="0"/>
          </a:p>
        </p:txBody>
      </p:sp>
      <p:sp>
        <p:nvSpPr>
          <p:cNvPr id="58" name="TextBox 57">
            <a:extLst>
              <a:ext uri="{FF2B5EF4-FFF2-40B4-BE49-F238E27FC236}">
                <a16:creationId xmlns:a16="http://schemas.microsoft.com/office/drawing/2014/main" id="{FCF5A4F9-29F4-4624-4AD7-2963AAD0E7D2}"/>
              </a:ext>
            </a:extLst>
          </p:cNvPr>
          <p:cNvSpPr txBox="1"/>
          <p:nvPr/>
        </p:nvSpPr>
        <p:spPr>
          <a:xfrm>
            <a:off x="10207340" y="87331"/>
            <a:ext cx="566374" cy="276999"/>
          </a:xfrm>
          <a:prstGeom prst="rect">
            <a:avLst/>
          </a:prstGeom>
          <a:noFill/>
        </p:spPr>
        <p:txBody>
          <a:bodyPr wrap="none" rtlCol="0">
            <a:spAutoFit/>
          </a:bodyPr>
          <a:lstStyle/>
          <a:p>
            <a:r>
              <a:rPr lang="fr-CA" sz="1200" dirty="0" err="1"/>
              <a:t>Year</a:t>
            </a:r>
            <a:r>
              <a:rPr lang="fr-CA" sz="1200" dirty="0"/>
              <a:t> 6</a:t>
            </a:r>
            <a:endParaRPr lang="en-CA" sz="1200" dirty="0"/>
          </a:p>
        </p:txBody>
      </p:sp>
      <p:sp>
        <p:nvSpPr>
          <p:cNvPr id="59" name="Speech Bubble: Oval 58">
            <a:extLst>
              <a:ext uri="{FF2B5EF4-FFF2-40B4-BE49-F238E27FC236}">
                <a16:creationId xmlns:a16="http://schemas.microsoft.com/office/drawing/2014/main" id="{8EC37CD3-E690-062D-F2CA-60DD9AE94182}"/>
              </a:ext>
            </a:extLst>
          </p:cNvPr>
          <p:cNvSpPr/>
          <p:nvPr/>
        </p:nvSpPr>
        <p:spPr>
          <a:xfrm>
            <a:off x="486587" y="1344004"/>
            <a:ext cx="2431370" cy="10195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dirty="0">
              <a:solidFill>
                <a:schemeClr val="bg1"/>
              </a:solidFill>
            </a:endParaRPr>
          </a:p>
          <a:p>
            <a:pPr algn="ctr"/>
            <a:r>
              <a:rPr lang="fr-CA" sz="1000" dirty="0" err="1">
                <a:solidFill>
                  <a:schemeClr val="bg1"/>
                </a:solidFill>
              </a:rPr>
              <a:t>Primiparous</a:t>
            </a:r>
            <a:endParaRPr lang="fr-CA" sz="1000" dirty="0">
              <a:solidFill>
                <a:schemeClr val="bg1"/>
              </a:solidFill>
            </a:endParaRPr>
          </a:p>
          <a:p>
            <a:pPr algn="ctr"/>
            <a:r>
              <a:rPr lang="fr-CA" sz="1000" dirty="0" err="1">
                <a:solidFill>
                  <a:schemeClr val="bg1"/>
                </a:solidFill>
              </a:rPr>
              <a:t>Extruded</a:t>
            </a:r>
            <a:r>
              <a:rPr lang="fr-CA" sz="1000" dirty="0">
                <a:solidFill>
                  <a:schemeClr val="bg1"/>
                </a:solidFill>
              </a:rPr>
              <a:t> </a:t>
            </a:r>
            <a:r>
              <a:rPr lang="fr-CA" sz="1000" dirty="0" err="1">
                <a:solidFill>
                  <a:schemeClr val="bg1"/>
                </a:solidFill>
              </a:rPr>
              <a:t>eggs</a:t>
            </a:r>
            <a:r>
              <a:rPr lang="fr-CA" sz="1000" dirty="0">
                <a:solidFill>
                  <a:schemeClr val="bg1"/>
                </a:solidFill>
              </a:rPr>
              <a:t> as 1 </a:t>
            </a:r>
            <a:r>
              <a:rPr lang="fr-CA" sz="1000" dirty="0" err="1">
                <a:solidFill>
                  <a:schemeClr val="bg1"/>
                </a:solidFill>
              </a:rPr>
              <a:t>yr</a:t>
            </a:r>
            <a:r>
              <a:rPr lang="fr-CA" sz="1000" dirty="0">
                <a:solidFill>
                  <a:schemeClr val="bg1"/>
                </a:solidFill>
              </a:rPr>
              <a:t> or 2 </a:t>
            </a:r>
            <a:r>
              <a:rPr lang="fr-CA" sz="1000" dirty="0" err="1">
                <a:solidFill>
                  <a:schemeClr val="bg1"/>
                </a:solidFill>
              </a:rPr>
              <a:t>yrAfter</a:t>
            </a:r>
            <a:r>
              <a:rPr lang="fr-CA" sz="1000" dirty="0">
                <a:solidFill>
                  <a:schemeClr val="bg1"/>
                </a:solidFill>
              </a:rPr>
              <a:t> </a:t>
            </a:r>
            <a:r>
              <a:rPr lang="fr-CA" sz="1000" dirty="0" err="1">
                <a:solidFill>
                  <a:schemeClr val="bg1"/>
                </a:solidFill>
              </a:rPr>
              <a:t>each</a:t>
            </a:r>
            <a:r>
              <a:rPr lang="fr-CA" sz="1000" dirty="0">
                <a:solidFill>
                  <a:schemeClr val="bg1"/>
                </a:solidFill>
              </a:rPr>
              <a:t> </a:t>
            </a:r>
            <a:r>
              <a:rPr lang="fr-CA" sz="1000" dirty="0" err="1">
                <a:solidFill>
                  <a:schemeClr val="bg1"/>
                </a:solidFill>
              </a:rPr>
              <a:t>egg</a:t>
            </a:r>
            <a:r>
              <a:rPr lang="fr-CA" sz="1000" dirty="0">
                <a:solidFill>
                  <a:schemeClr val="bg1"/>
                </a:solidFill>
              </a:rPr>
              <a:t> extrusion, a </a:t>
            </a:r>
            <a:r>
              <a:rPr lang="fr-CA" sz="1000" dirty="0" err="1">
                <a:solidFill>
                  <a:schemeClr val="bg1"/>
                </a:solidFill>
              </a:rPr>
              <a:t>female</a:t>
            </a:r>
            <a:r>
              <a:rPr lang="fr-CA" sz="1000" dirty="0">
                <a:solidFill>
                  <a:schemeClr val="bg1"/>
                </a:solidFill>
              </a:rPr>
              <a:t>,  </a:t>
            </a:r>
            <a:r>
              <a:rPr lang="fr-CA" sz="1000" dirty="0" err="1">
                <a:solidFill>
                  <a:schemeClr val="bg1"/>
                </a:solidFill>
              </a:rPr>
              <a:t>regardless</a:t>
            </a:r>
            <a:r>
              <a:rPr lang="fr-CA" sz="1000" dirty="0">
                <a:solidFill>
                  <a:schemeClr val="bg1"/>
                </a:solidFill>
              </a:rPr>
              <a:t> </a:t>
            </a:r>
            <a:r>
              <a:rPr lang="fr-CA" sz="1000" dirty="0" err="1">
                <a:solidFill>
                  <a:schemeClr val="bg1"/>
                </a:solidFill>
              </a:rPr>
              <a:t>its</a:t>
            </a:r>
            <a:r>
              <a:rPr lang="fr-CA" sz="1000" dirty="0">
                <a:solidFill>
                  <a:schemeClr val="bg1"/>
                </a:solidFill>
              </a:rPr>
              <a:t> reproductive phase, can go </a:t>
            </a:r>
            <a:r>
              <a:rPr lang="fr-CA" sz="1000" dirty="0" err="1">
                <a:solidFill>
                  <a:schemeClr val="bg1"/>
                </a:solidFill>
              </a:rPr>
              <a:t>under</a:t>
            </a:r>
            <a:r>
              <a:rPr lang="fr-CA" sz="1000" dirty="0">
                <a:solidFill>
                  <a:schemeClr val="bg1"/>
                </a:solidFill>
              </a:rPr>
              <a:t> 1 or 2 </a:t>
            </a:r>
            <a:r>
              <a:rPr lang="fr-CA" sz="1000" dirty="0" err="1">
                <a:solidFill>
                  <a:schemeClr val="bg1"/>
                </a:solidFill>
              </a:rPr>
              <a:t>year</a:t>
            </a:r>
            <a:r>
              <a:rPr lang="fr-CA" sz="1000" dirty="0">
                <a:solidFill>
                  <a:schemeClr val="bg1"/>
                </a:solidFill>
              </a:rPr>
              <a:t> cycle</a:t>
            </a:r>
            <a:endParaRPr lang="en-CA" sz="1000" dirty="0">
              <a:solidFill>
                <a:schemeClr val="bg1"/>
              </a:solidFill>
            </a:endParaRPr>
          </a:p>
          <a:p>
            <a:pPr algn="ctr"/>
            <a:endParaRPr lang="en-CA" sz="1200" dirty="0">
              <a:solidFill>
                <a:schemeClr val="bg1"/>
              </a:solidFill>
            </a:endParaRPr>
          </a:p>
        </p:txBody>
      </p:sp>
      <p:sp>
        <p:nvSpPr>
          <p:cNvPr id="60" name="TextBox 59">
            <a:extLst>
              <a:ext uri="{FF2B5EF4-FFF2-40B4-BE49-F238E27FC236}">
                <a16:creationId xmlns:a16="http://schemas.microsoft.com/office/drawing/2014/main" id="{9DD54BA9-5597-C14F-43EF-CF1C78F1324C}"/>
              </a:ext>
            </a:extLst>
          </p:cNvPr>
          <p:cNvSpPr txBox="1"/>
          <p:nvPr/>
        </p:nvSpPr>
        <p:spPr>
          <a:xfrm>
            <a:off x="486587" y="5267815"/>
            <a:ext cx="10323916" cy="1384995"/>
          </a:xfrm>
          <a:prstGeom prst="rect">
            <a:avLst/>
          </a:prstGeom>
          <a:noFill/>
        </p:spPr>
        <p:txBody>
          <a:bodyPr wrap="none" rtlCol="0">
            <a:spAutoFit/>
          </a:bodyPr>
          <a:lstStyle/>
          <a:p>
            <a:r>
              <a:rPr lang="fr-CA" sz="1400" dirty="0" err="1"/>
              <a:t>Primiparous</a:t>
            </a:r>
            <a:r>
              <a:rPr lang="fr-CA" sz="1400" dirty="0"/>
              <a:t>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err="1"/>
              <a:t>with</a:t>
            </a:r>
            <a:r>
              <a:rPr lang="fr-CA" sz="1400" dirty="0"/>
              <a:t> 1 </a:t>
            </a:r>
            <a:r>
              <a:rPr lang="fr-CA" sz="1400" dirty="0" err="1"/>
              <a:t>year</a:t>
            </a:r>
            <a:r>
              <a:rPr lang="fr-CA" sz="1400" dirty="0"/>
              <a:t> cycle (P1/1). </a:t>
            </a:r>
            <a:r>
              <a:rPr lang="fr-CA" sz="1400" dirty="0" err="1"/>
              <a:t>Their</a:t>
            </a:r>
            <a:r>
              <a:rPr lang="fr-CA" sz="1400" dirty="0"/>
              <a:t> </a:t>
            </a:r>
            <a:r>
              <a:rPr lang="fr-CA" sz="1400" dirty="0" err="1"/>
              <a:t>eggs</a:t>
            </a:r>
            <a:r>
              <a:rPr lang="fr-CA" sz="1400" dirty="0"/>
              <a:t> </a:t>
            </a:r>
            <a:r>
              <a:rPr lang="fr-CA" sz="1400" dirty="0" err="1">
                <a:highlight>
                  <a:srgbClr val="00FFFF"/>
                </a:highlight>
              </a:rPr>
              <a:t>hatched</a:t>
            </a:r>
            <a:r>
              <a:rPr lang="fr-CA" sz="1400" dirty="0"/>
              <a:t> 1 </a:t>
            </a:r>
            <a:r>
              <a:rPr lang="fr-CA" sz="1400" dirty="0" err="1"/>
              <a:t>year</a:t>
            </a:r>
            <a:r>
              <a:rPr lang="fr-CA" sz="1400" dirty="0"/>
              <a:t> </a:t>
            </a:r>
            <a:r>
              <a:rPr lang="fr-CA" sz="1400" dirty="0" err="1"/>
              <a:t>later</a:t>
            </a:r>
            <a:r>
              <a:rPr lang="fr-CA" sz="1400" dirty="0"/>
              <a:t> (P1/1) and </a:t>
            </a:r>
            <a:r>
              <a:rPr lang="fr-CA" sz="1400" dirty="0" err="1"/>
              <a:t>mated</a:t>
            </a:r>
            <a:r>
              <a:rPr lang="fr-CA" sz="1400" dirty="0"/>
              <a:t> and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a:t>as M1/1 or M1/2</a:t>
            </a:r>
          </a:p>
          <a:p>
            <a:r>
              <a:rPr lang="fr-CA" sz="1400" dirty="0" err="1"/>
              <a:t>Primiparous</a:t>
            </a:r>
            <a:r>
              <a:rPr lang="fr-CA" sz="1400" dirty="0"/>
              <a:t> </a:t>
            </a:r>
            <a:r>
              <a:rPr lang="fr-CA" sz="1400" dirty="0" err="1"/>
              <a:t>with</a:t>
            </a:r>
            <a:r>
              <a:rPr lang="fr-CA" sz="1400" dirty="0"/>
              <a:t> 2 </a:t>
            </a:r>
            <a:r>
              <a:rPr lang="fr-CA" sz="1400" dirty="0" err="1"/>
              <a:t>year</a:t>
            </a:r>
            <a:r>
              <a:rPr lang="fr-CA" sz="1400" dirty="0"/>
              <a:t> cycle (P1/2)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2 </a:t>
            </a:r>
            <a:r>
              <a:rPr lang="fr-CA" sz="1400" dirty="0" err="1"/>
              <a:t>year</a:t>
            </a:r>
            <a:r>
              <a:rPr lang="fr-CA" sz="1400" dirty="0"/>
              <a:t> </a:t>
            </a:r>
            <a:r>
              <a:rPr lang="fr-CA" sz="1400" dirty="0" err="1"/>
              <a:t>later</a:t>
            </a:r>
            <a:r>
              <a:rPr lang="fr-CA" sz="1400" dirty="0"/>
              <a:t> (P1/2) and </a:t>
            </a:r>
            <a:r>
              <a:rPr lang="fr-CA" sz="1400" dirty="0" err="1"/>
              <a:t>mated</a:t>
            </a:r>
            <a:r>
              <a:rPr lang="fr-CA" sz="1400" dirty="0"/>
              <a:t> and </a:t>
            </a:r>
            <a:r>
              <a:rPr lang="fr-CA" sz="1400" dirty="0" err="1">
                <a:highlight>
                  <a:srgbClr val="FF0000"/>
                </a:highlight>
              </a:rPr>
              <a:t>extruded</a:t>
            </a:r>
            <a:r>
              <a:rPr lang="fr-CA" sz="1400" dirty="0"/>
              <a:t> </a:t>
            </a:r>
            <a:r>
              <a:rPr lang="fr-CA" sz="1400" dirty="0" err="1"/>
              <a:t>eggs</a:t>
            </a:r>
            <a:r>
              <a:rPr lang="fr-CA" sz="1400" dirty="0"/>
              <a:t> as M1/1 or M1/2. </a:t>
            </a:r>
            <a:r>
              <a:rPr lang="fr-CA" sz="1400" dirty="0" err="1"/>
              <a:t>They</a:t>
            </a:r>
            <a:r>
              <a:rPr lang="fr-CA" sz="1400" dirty="0"/>
              <a:t> are </a:t>
            </a:r>
          </a:p>
          <a:p>
            <a:r>
              <a:rPr lang="fr-CA" sz="1400" dirty="0"/>
              <a:t>one </a:t>
            </a:r>
            <a:r>
              <a:rPr lang="fr-CA" sz="1400" dirty="0" err="1"/>
              <a:t>year</a:t>
            </a:r>
            <a:r>
              <a:rPr lang="fr-CA" sz="1400" dirty="0"/>
              <a:t> </a:t>
            </a:r>
            <a:r>
              <a:rPr lang="fr-CA" sz="1400" dirty="0" err="1"/>
              <a:t>later</a:t>
            </a:r>
            <a:r>
              <a:rPr lang="fr-CA" sz="1400" dirty="0"/>
              <a:t> </a:t>
            </a:r>
            <a:r>
              <a:rPr lang="fr-CA" sz="1400" dirty="0" err="1"/>
              <a:t>than</a:t>
            </a:r>
            <a:r>
              <a:rPr lang="fr-CA" sz="1400" dirty="0"/>
              <a:t> P1/1 group.</a:t>
            </a:r>
          </a:p>
          <a:p>
            <a:r>
              <a:rPr lang="fr-CA" sz="1400" dirty="0" err="1"/>
              <a:t>Multiparous</a:t>
            </a:r>
            <a:r>
              <a:rPr lang="fr-CA" sz="1400" dirty="0"/>
              <a:t> M1/1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3 and </a:t>
            </a:r>
            <a:r>
              <a:rPr lang="fr-CA" sz="1400" dirty="0" err="1">
                <a:highlight>
                  <a:srgbClr val="FF0000"/>
                </a:highlight>
              </a:rPr>
              <a:t>extruded</a:t>
            </a:r>
            <a:r>
              <a:rPr lang="fr-CA" sz="1400" dirty="0"/>
              <a:t> </a:t>
            </a:r>
            <a:r>
              <a:rPr lang="fr-CA" sz="1400" dirty="0" err="1"/>
              <a:t>eggs</a:t>
            </a:r>
            <a:r>
              <a:rPr lang="fr-CA" sz="1400" dirty="0"/>
              <a:t> as M2/1 or M2/2 and/or M1/2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4 and </a:t>
            </a:r>
            <a:r>
              <a:rPr lang="fr-CA" sz="1400" dirty="0" err="1">
                <a:highlight>
                  <a:srgbClr val="FF0000"/>
                </a:highlight>
              </a:rPr>
              <a:t>extruded</a:t>
            </a:r>
            <a:endParaRPr lang="fr-CA" sz="1400" dirty="0">
              <a:highlight>
                <a:srgbClr val="FF0000"/>
              </a:highlight>
            </a:endParaRPr>
          </a:p>
          <a:p>
            <a:r>
              <a:rPr lang="fr-CA" sz="1400" dirty="0" err="1"/>
              <a:t>Eggs</a:t>
            </a:r>
            <a:r>
              <a:rPr lang="fr-CA" sz="1400" dirty="0"/>
              <a:t> as M2/1 or M2/2. </a:t>
            </a:r>
            <a:r>
              <a:rPr lang="fr-CA" sz="1400" dirty="0" err="1"/>
              <a:t>They</a:t>
            </a:r>
            <a:r>
              <a:rPr lang="fr-CA" sz="1400" dirty="0"/>
              <a:t> are one </a:t>
            </a:r>
            <a:r>
              <a:rPr lang="fr-CA" sz="1400" dirty="0" err="1"/>
              <a:t>year</a:t>
            </a:r>
            <a:r>
              <a:rPr lang="fr-CA" sz="1400" dirty="0"/>
              <a:t> </a:t>
            </a:r>
            <a:r>
              <a:rPr lang="fr-CA" sz="1400" dirty="0" err="1"/>
              <a:t>later</a:t>
            </a:r>
            <a:r>
              <a:rPr lang="fr-CA" sz="1400" dirty="0"/>
              <a:t> </a:t>
            </a:r>
            <a:r>
              <a:rPr lang="fr-CA" sz="1400" dirty="0" err="1"/>
              <a:t>than</a:t>
            </a:r>
            <a:r>
              <a:rPr lang="fr-CA" sz="1400" dirty="0"/>
              <a:t> M2/1 group</a:t>
            </a:r>
          </a:p>
          <a:p>
            <a:endParaRPr lang="en-CA" sz="1400" dirty="0"/>
          </a:p>
        </p:txBody>
      </p:sp>
      <p:sp>
        <p:nvSpPr>
          <p:cNvPr id="61" name="TextBox 60">
            <a:extLst>
              <a:ext uri="{FF2B5EF4-FFF2-40B4-BE49-F238E27FC236}">
                <a16:creationId xmlns:a16="http://schemas.microsoft.com/office/drawing/2014/main" id="{F4107C98-EF30-AD28-9F98-6FA465AB9DBB}"/>
              </a:ext>
            </a:extLst>
          </p:cNvPr>
          <p:cNvSpPr txBox="1"/>
          <p:nvPr/>
        </p:nvSpPr>
        <p:spPr>
          <a:xfrm>
            <a:off x="668215" y="4501664"/>
            <a:ext cx="5581977" cy="400110"/>
          </a:xfrm>
          <a:prstGeom prst="rect">
            <a:avLst/>
          </a:prstGeom>
          <a:noFill/>
        </p:spPr>
        <p:txBody>
          <a:bodyPr wrap="none" rtlCol="0">
            <a:spAutoFit/>
          </a:bodyPr>
          <a:lstStyle/>
          <a:p>
            <a:r>
              <a:rPr lang="fr-CA" sz="1000" dirty="0"/>
              <a:t>P1/1: </a:t>
            </a:r>
            <a:r>
              <a:rPr lang="fr-CA" sz="1000" dirty="0" err="1"/>
              <a:t>Primiparous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P1/2: </a:t>
            </a:r>
            <a:r>
              <a:rPr lang="fr-CA" sz="1000" dirty="0" err="1"/>
              <a:t>Primiparous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a:t>
            </a:r>
          </a:p>
          <a:p>
            <a:r>
              <a:rPr lang="fr-CA" sz="1000" dirty="0"/>
              <a:t>M1/1: </a:t>
            </a:r>
            <a:r>
              <a:rPr lang="fr-CA" sz="1000" dirty="0" err="1"/>
              <a:t>Multiparous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M1/2: </a:t>
            </a:r>
            <a:r>
              <a:rPr lang="fr-CA" sz="1000" dirty="0" err="1"/>
              <a:t>Multiparous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 and </a:t>
            </a:r>
            <a:r>
              <a:rPr lang="fr-CA" sz="1000" dirty="0" err="1"/>
              <a:t>so</a:t>
            </a:r>
            <a:r>
              <a:rPr lang="fr-CA" sz="1000" dirty="0"/>
              <a:t> on</a:t>
            </a:r>
            <a:endParaRPr lang="en-CA" sz="1000" dirty="0"/>
          </a:p>
        </p:txBody>
      </p:sp>
      <p:sp>
        <p:nvSpPr>
          <p:cNvPr id="64" name="Double Brace 63">
            <a:extLst>
              <a:ext uri="{FF2B5EF4-FFF2-40B4-BE49-F238E27FC236}">
                <a16:creationId xmlns:a16="http://schemas.microsoft.com/office/drawing/2014/main" id="{AF3E2EC4-6847-88C2-A0AF-77EBAB709F9D}"/>
              </a:ext>
            </a:extLst>
          </p:cNvPr>
          <p:cNvSpPr/>
          <p:nvPr/>
        </p:nvSpPr>
        <p:spPr>
          <a:xfrm>
            <a:off x="440868" y="1055077"/>
            <a:ext cx="45719" cy="22402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646796656"/>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514AAE-1086-0A2F-5CA8-F6E09281357E}"/>
                  </a:ext>
                </a:extLst>
              </p:cNvPr>
              <p:cNvSpPr/>
              <p:nvPr/>
            </p:nvSpPr>
            <p:spPr>
              <a:xfrm>
                <a:off x="706630"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3">
                <a:extLst>
                  <a:ext uri="{FF2B5EF4-FFF2-40B4-BE49-F238E27FC236}">
                    <a16:creationId xmlns:a16="http://schemas.microsoft.com/office/drawing/2014/main" id="{6A514AAE-1086-0A2F-5CA8-F6E09281357E}"/>
                  </a:ext>
                </a:extLst>
              </p:cNvPr>
              <p:cNvSpPr>
                <a:spLocks noRot="1" noChangeAspect="1" noMove="1" noResize="1" noEditPoints="1" noAdjustHandles="1" noChangeArrowheads="1" noChangeShapeType="1" noTextEdit="1"/>
              </p:cNvSpPr>
              <p:nvPr/>
            </p:nvSpPr>
            <p:spPr>
              <a:xfrm>
                <a:off x="706630" y="2323466"/>
                <a:ext cx="2579258" cy="5275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017DF9-BDF2-77D8-2240-275D23421054}"/>
                  </a:ext>
                </a:extLst>
              </p:cNvPr>
              <p:cNvSpPr/>
              <p:nvPr/>
            </p:nvSpPr>
            <p:spPr>
              <a:xfrm>
                <a:off x="1227174" y="3482064"/>
                <a:ext cx="634097"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5" name="Rectangle 4">
                <a:extLst>
                  <a:ext uri="{FF2B5EF4-FFF2-40B4-BE49-F238E27FC236}">
                    <a16:creationId xmlns:a16="http://schemas.microsoft.com/office/drawing/2014/main" id="{A1017DF9-BDF2-77D8-2240-275D23421054}"/>
                  </a:ext>
                </a:extLst>
              </p:cNvPr>
              <p:cNvSpPr>
                <a:spLocks noRot="1" noChangeAspect="1" noMove="1" noResize="1" noEditPoints="1" noAdjustHandles="1" noChangeArrowheads="1" noChangeShapeType="1" noTextEdit="1"/>
              </p:cNvSpPr>
              <p:nvPr/>
            </p:nvSpPr>
            <p:spPr>
              <a:xfrm>
                <a:off x="1227174" y="3482064"/>
                <a:ext cx="634097" cy="5275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B763412-BFE2-BC9D-ED1F-C6061DBCA477}"/>
                  </a:ext>
                </a:extLst>
              </p:cNvPr>
              <p:cNvSpPr/>
              <p:nvPr/>
            </p:nvSpPr>
            <p:spPr>
              <a:xfrm>
                <a:off x="3583645"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CA"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6" name="Rectangle 5">
                <a:extLst>
                  <a:ext uri="{FF2B5EF4-FFF2-40B4-BE49-F238E27FC236}">
                    <a16:creationId xmlns:a16="http://schemas.microsoft.com/office/drawing/2014/main" id="{CB763412-BFE2-BC9D-ED1F-C6061DBCA477}"/>
                  </a:ext>
                </a:extLst>
              </p:cNvPr>
              <p:cNvSpPr>
                <a:spLocks noRot="1" noChangeAspect="1" noMove="1" noResize="1" noEditPoints="1" noAdjustHandles="1" noChangeArrowheads="1" noChangeShapeType="1" noTextEdit="1"/>
              </p:cNvSpPr>
              <p:nvPr/>
            </p:nvSpPr>
            <p:spPr>
              <a:xfrm>
                <a:off x="3583645" y="2323466"/>
                <a:ext cx="2579258" cy="527539"/>
              </a:xfrm>
              <a:prstGeom prst="rect">
                <a:avLst/>
              </a:prstGeom>
              <a:blipFill>
                <a:blip r:embed="rId4"/>
                <a:stretch>
                  <a:fillRect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5045583" y="3485165"/>
                <a:ext cx="1749676"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5045583" y="3485165"/>
                <a:ext cx="1749676" cy="527539"/>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115" idx="0"/>
          </p:cNvCxnSpPr>
          <p:nvPr/>
        </p:nvCxnSpPr>
        <p:spPr>
          <a:xfrm>
            <a:off x="1996259" y="2851005"/>
            <a:ext cx="1453777"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115" idx="3"/>
            <a:endCxn id="7" idx="1"/>
          </p:cNvCxnSpPr>
          <p:nvPr/>
        </p:nvCxnSpPr>
        <p:spPr>
          <a:xfrm>
            <a:off x="4328444" y="3745834"/>
            <a:ext cx="717139" cy="31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115" idx="0"/>
          </p:cNvCxnSpPr>
          <p:nvPr/>
        </p:nvCxnSpPr>
        <p:spPr>
          <a:xfrm flipH="1">
            <a:off x="3450036" y="2851005"/>
            <a:ext cx="1423238"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F3D4E0-58FF-92E1-1019-47E03E4E25D0}"/>
                  </a:ext>
                </a:extLst>
              </p:cNvPr>
              <p:cNvSpPr/>
              <p:nvPr/>
            </p:nvSpPr>
            <p:spPr>
              <a:xfrm>
                <a:off x="8159523" y="2091765"/>
                <a:ext cx="2690185"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CA" sz="1600" b="1" i="1" smtClean="0">
                        <a:solidFill>
                          <a:schemeClr val="tx1">
                            <a:lumMod val="75000"/>
                            <a:lumOff val="25000"/>
                          </a:schemeClr>
                        </a:solidFill>
                        <a:latin typeface="Cambria Math" panose="02040503050406030204" pitchFamily="18" charset="0"/>
                      </a:rPr>
                      <m:t>𝒙</m:t>
                    </m:r>
                    <m:r>
                      <a:rPr lang="en-CA"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23" name="Rectangle 22">
                <a:extLst>
                  <a:ext uri="{FF2B5EF4-FFF2-40B4-BE49-F238E27FC236}">
                    <a16:creationId xmlns:a16="http://schemas.microsoft.com/office/drawing/2014/main" id="{DFF3D4E0-58FF-92E1-1019-47E03E4E25D0}"/>
                  </a:ext>
                </a:extLst>
              </p:cNvPr>
              <p:cNvSpPr>
                <a:spLocks noRot="1" noChangeAspect="1" noMove="1" noResize="1" noEditPoints="1" noAdjustHandles="1" noChangeArrowheads="1" noChangeShapeType="1" noTextEdit="1"/>
              </p:cNvSpPr>
              <p:nvPr/>
            </p:nvSpPr>
            <p:spPr>
              <a:xfrm>
                <a:off x="8159523" y="2091765"/>
                <a:ext cx="2690185" cy="527539"/>
              </a:xfrm>
              <a:prstGeom prst="rect">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47" idx="3"/>
          </p:cNvCxnSpPr>
          <p:nvPr/>
        </p:nvCxnSpPr>
        <p:spPr>
          <a:xfrm flipH="1">
            <a:off x="7011114" y="2355535"/>
            <a:ext cx="1148409" cy="2518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198931D-5056-4A39-04B3-805DBA80F0A5}"/>
              </a:ext>
            </a:extLst>
          </p:cNvPr>
          <p:cNvSpPr/>
          <p:nvPr/>
        </p:nvSpPr>
        <p:spPr>
          <a:xfrm>
            <a:off x="8064510" y="5069566"/>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Site x year</a:t>
            </a:r>
          </a:p>
        </p:txBody>
      </p:sp>
      <p:cxnSp>
        <p:nvCxnSpPr>
          <p:cNvPr id="27" name="Straight Arrow Connector 26">
            <a:extLst>
              <a:ext uri="{FF2B5EF4-FFF2-40B4-BE49-F238E27FC236}">
                <a16:creationId xmlns:a16="http://schemas.microsoft.com/office/drawing/2014/main" id="{7B46ACBB-E655-DD2A-5B64-7AB49A49B175}"/>
              </a:ext>
            </a:extLst>
          </p:cNvPr>
          <p:cNvCxnSpPr>
            <a:cxnSpLocks/>
            <a:stCxn id="26" idx="1"/>
            <a:endCxn id="47" idx="3"/>
          </p:cNvCxnSpPr>
          <p:nvPr/>
        </p:nvCxnSpPr>
        <p:spPr>
          <a:xfrm flipH="1" flipV="1">
            <a:off x="7011114" y="4873724"/>
            <a:ext cx="1053396" cy="459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69" idx="1"/>
            <a:endCxn id="23" idx="3"/>
          </p:cNvCxnSpPr>
          <p:nvPr/>
        </p:nvCxnSpPr>
        <p:spPr>
          <a:xfrm flipH="1">
            <a:off x="10849708" y="2355535"/>
            <a:ext cx="31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93" idx="2"/>
            <a:endCxn id="4" idx="0"/>
          </p:cNvCxnSpPr>
          <p:nvPr/>
        </p:nvCxnSpPr>
        <p:spPr>
          <a:xfrm flipH="1">
            <a:off x="1996259" y="1704904"/>
            <a:ext cx="1453777"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C988FE5-431A-305B-A6F6-DEF36863A93B}"/>
              </a:ext>
            </a:extLst>
          </p:cNvPr>
          <p:cNvSpPr/>
          <p:nvPr/>
        </p:nvSpPr>
        <p:spPr>
          <a:xfrm>
            <a:off x="8171981" y="2772248"/>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cxnSp>
        <p:nvCxnSpPr>
          <p:cNvPr id="45" name="Straight Arrow Connector 44">
            <a:extLst>
              <a:ext uri="{FF2B5EF4-FFF2-40B4-BE49-F238E27FC236}">
                <a16:creationId xmlns:a16="http://schemas.microsoft.com/office/drawing/2014/main" id="{5CDDB648-2296-5A2E-5230-4DF0AC85DF25}"/>
              </a:ext>
            </a:extLst>
          </p:cNvPr>
          <p:cNvCxnSpPr>
            <a:cxnSpLocks/>
            <a:stCxn id="44" idx="1"/>
            <a:endCxn id="47" idx="3"/>
          </p:cNvCxnSpPr>
          <p:nvPr/>
        </p:nvCxnSpPr>
        <p:spPr>
          <a:xfrm flipH="1">
            <a:off x="7011114" y="3036018"/>
            <a:ext cx="1160867" cy="18377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8176127" y="348727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47" idx="3"/>
          </p:cNvCxnSpPr>
          <p:nvPr/>
        </p:nvCxnSpPr>
        <p:spPr>
          <a:xfrm flipH="1">
            <a:off x="7011114" y="3751048"/>
            <a:ext cx="1165013" cy="1122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93" idx="2"/>
            <a:endCxn id="6" idx="0"/>
          </p:cNvCxnSpPr>
          <p:nvPr/>
        </p:nvCxnSpPr>
        <p:spPr>
          <a:xfrm>
            <a:off x="3450036" y="1704904"/>
            <a:ext cx="142323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8064510" y="5863077"/>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L</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10152689" y="54696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10152688" y="61935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a:off x="9562131" y="5733389"/>
            <a:ext cx="590558" cy="393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flipV="1">
            <a:off x="9562131" y="6126847"/>
            <a:ext cx="590557" cy="330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47" idx="3"/>
          </p:cNvCxnSpPr>
          <p:nvPr/>
        </p:nvCxnSpPr>
        <p:spPr>
          <a:xfrm flipH="1" flipV="1">
            <a:off x="7011114" y="4873724"/>
            <a:ext cx="1053396" cy="1253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29679ADE-CE03-34C9-3E3A-656279E55CC4}"/>
                  </a:ext>
                </a:extLst>
              </p:cNvPr>
              <p:cNvSpPr/>
              <p:nvPr/>
            </p:nvSpPr>
            <p:spPr>
              <a:xfrm>
                <a:off x="4813406" y="4609954"/>
                <a:ext cx="219770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𝒎𝒔𝒚</m:t>
                          </m:r>
                        </m:sub>
                      </m:sSub>
                      <m:sSup>
                        <m:sSup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𝒙</m:t>
                          </m:r>
                        </m:e>
                        <m:sup>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sup>
                      </m:sSup>
                    </m:oMath>
                  </m:oMathPara>
                </a14:m>
                <a:endParaRPr lang="en-US" sz="1600" b="1" dirty="0">
                  <a:solidFill>
                    <a:schemeClr val="tx1">
                      <a:lumMod val="75000"/>
                      <a:lumOff val="25000"/>
                    </a:schemeClr>
                  </a:solidFill>
                </a:endParaRPr>
              </a:p>
            </p:txBody>
          </p:sp>
        </mc:Choice>
        <mc:Fallback xmlns="">
          <p:sp>
            <p:nvSpPr>
              <p:cNvPr id="47" name="Rectangle: Rounded Corners 46">
                <a:extLst>
                  <a:ext uri="{FF2B5EF4-FFF2-40B4-BE49-F238E27FC236}">
                    <a16:creationId xmlns:a16="http://schemas.microsoft.com/office/drawing/2014/main" id="{29679ADE-CE03-34C9-3E3A-656279E55CC4}"/>
                  </a:ext>
                </a:extLst>
              </p:cNvPr>
              <p:cNvSpPr>
                <a:spLocks noRot="1" noChangeAspect="1" noMove="1" noResize="1" noEditPoints="1" noAdjustHandles="1" noChangeArrowheads="1" noChangeShapeType="1" noTextEdit="1"/>
              </p:cNvSpPr>
              <p:nvPr/>
            </p:nvSpPr>
            <p:spPr>
              <a:xfrm>
                <a:off x="4813406" y="4609954"/>
                <a:ext cx="2197708" cy="527539"/>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00B75E1-F815-CC79-BF40-14D53D51873A}"/>
                  </a:ext>
                </a:extLst>
              </p:cNvPr>
              <p:cNvSpPr/>
              <p:nvPr/>
            </p:nvSpPr>
            <p:spPr>
              <a:xfrm>
                <a:off x="3130174"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oMath>
                  </m:oMathPara>
                </a14:m>
                <a:endParaRPr lang="en-US" sz="1600" b="1" dirty="0">
                  <a:solidFill>
                    <a:schemeClr val="tx1">
                      <a:lumMod val="75000"/>
                      <a:lumOff val="25000"/>
                    </a:schemeClr>
                  </a:solidFill>
                </a:endParaRPr>
              </a:p>
            </p:txBody>
          </p:sp>
        </mc:Choice>
        <mc:Fallback xmlns="">
          <p:sp>
            <p:nvSpPr>
              <p:cNvPr id="93" name="Rectangle 92">
                <a:extLst>
                  <a:ext uri="{FF2B5EF4-FFF2-40B4-BE49-F238E27FC236}">
                    <a16:creationId xmlns:a16="http://schemas.microsoft.com/office/drawing/2014/main" id="{300B75E1-F815-CC79-BF40-14D53D51873A}"/>
                  </a:ext>
                </a:extLst>
              </p:cNvPr>
              <p:cNvSpPr>
                <a:spLocks noRot="1" noChangeAspect="1" noMove="1" noResize="1" noEditPoints="1" noAdjustHandles="1" noChangeArrowheads="1" noChangeShapeType="1" noTextEdit="1"/>
              </p:cNvSpPr>
              <p:nvPr/>
            </p:nvSpPr>
            <p:spPr>
              <a:xfrm>
                <a:off x="3130174" y="1177365"/>
                <a:ext cx="639724" cy="5275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0397428-428A-35D5-9F6A-9A379961660C}"/>
                  </a:ext>
                </a:extLst>
              </p:cNvPr>
              <p:cNvSpPr/>
              <p:nvPr/>
            </p:nvSpPr>
            <p:spPr>
              <a:xfrm>
                <a:off x="1575806" y="1177366"/>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oMath>
                  </m:oMathPara>
                </a14:m>
                <a:endParaRPr lang="en-US" sz="1600" b="1" dirty="0">
                  <a:solidFill>
                    <a:schemeClr val="tx1">
                      <a:lumMod val="75000"/>
                      <a:lumOff val="25000"/>
                    </a:schemeClr>
                  </a:solidFill>
                </a:endParaRPr>
              </a:p>
            </p:txBody>
          </p:sp>
        </mc:Choice>
        <mc:Fallback xmlns="">
          <p:sp>
            <p:nvSpPr>
              <p:cNvPr id="101" name="Rectangle 100">
                <a:extLst>
                  <a:ext uri="{FF2B5EF4-FFF2-40B4-BE49-F238E27FC236}">
                    <a16:creationId xmlns:a16="http://schemas.microsoft.com/office/drawing/2014/main" id="{D0397428-428A-35D5-9F6A-9A379961660C}"/>
                  </a:ext>
                </a:extLst>
              </p:cNvPr>
              <p:cNvSpPr>
                <a:spLocks noRot="1" noChangeAspect="1" noMove="1" noResize="1" noEditPoints="1" noAdjustHandles="1" noChangeArrowheads="1" noChangeShapeType="1" noTextEdit="1"/>
              </p:cNvSpPr>
              <p:nvPr/>
            </p:nvSpPr>
            <p:spPr>
              <a:xfrm>
                <a:off x="1575806" y="1177366"/>
                <a:ext cx="639724" cy="52753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F01EFDD0-A78A-0F56-7D8F-D9510AAD9E4C}"/>
                  </a:ext>
                </a:extLst>
              </p:cNvPr>
              <p:cNvSpPr/>
              <p:nvPr/>
            </p:nvSpPr>
            <p:spPr>
              <a:xfrm>
                <a:off x="4717560"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02" name="Rectangle 101">
                <a:extLst>
                  <a:ext uri="{FF2B5EF4-FFF2-40B4-BE49-F238E27FC236}">
                    <a16:creationId xmlns:a16="http://schemas.microsoft.com/office/drawing/2014/main" id="{F01EFDD0-A78A-0F56-7D8F-D9510AAD9E4C}"/>
                  </a:ext>
                </a:extLst>
              </p:cNvPr>
              <p:cNvSpPr>
                <a:spLocks noRot="1" noChangeAspect="1" noMove="1" noResize="1" noEditPoints="1" noAdjustHandles="1" noChangeArrowheads="1" noChangeShapeType="1" noTextEdit="1"/>
              </p:cNvSpPr>
              <p:nvPr/>
            </p:nvSpPr>
            <p:spPr>
              <a:xfrm>
                <a:off x="4717560" y="1177365"/>
                <a:ext cx="639724" cy="527539"/>
              </a:xfrm>
              <a:prstGeom prst="rect">
                <a:avLst/>
              </a:prstGeom>
              <a:blipFill>
                <a:blip r:embed="rId10"/>
                <a:stretch>
                  <a:fillRect/>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5BB9FD47-857C-D8D9-77EE-157CD074C987}"/>
              </a:ext>
            </a:extLst>
          </p:cNvPr>
          <p:cNvCxnSpPr>
            <a:cxnSpLocks/>
            <a:stCxn id="101" idx="2"/>
            <a:endCxn id="4" idx="0"/>
          </p:cNvCxnSpPr>
          <p:nvPr/>
        </p:nvCxnSpPr>
        <p:spPr>
          <a:xfrm>
            <a:off x="1895668" y="1704905"/>
            <a:ext cx="100591"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137981E-152A-9243-43A1-B7476A25D0DF}"/>
              </a:ext>
            </a:extLst>
          </p:cNvPr>
          <p:cNvCxnSpPr>
            <a:cxnSpLocks/>
            <a:stCxn id="102" idx="2"/>
            <a:endCxn id="6" idx="0"/>
          </p:cNvCxnSpPr>
          <p:nvPr/>
        </p:nvCxnSpPr>
        <p:spPr>
          <a:xfrm flipH="1">
            <a:off x="4873274" y="1704904"/>
            <a:ext cx="16414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33BAD47C-596F-18DB-F8EC-E17D3BCFB461}"/>
                  </a:ext>
                </a:extLst>
              </p:cNvPr>
              <p:cNvSpPr/>
              <p:nvPr/>
            </p:nvSpPr>
            <p:spPr>
              <a:xfrm>
                <a:off x="2571627" y="3469566"/>
                <a:ext cx="1756817" cy="5525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m:t>
                      </m:r>
                      <m:f>
                        <m:fPr>
                          <m:ctrlPr>
                            <a:rPr lang="en-US" sz="1600" b="1" i="1" smtClean="0">
                              <a:solidFill>
                                <a:schemeClr val="tx1">
                                  <a:lumMod val="75000"/>
                                  <a:lumOff val="25000"/>
                                </a:schemeClr>
                              </a:solidFill>
                              <a:latin typeface="Cambria Math" panose="02040503050406030204" pitchFamily="18" charset="0"/>
                            </a:rPr>
                          </m:ctrlPr>
                        </m:fPr>
                        <m:num>
                          <m:r>
                            <a:rPr lang="en-US" sz="1600" b="1" i="1" smtClean="0">
                              <a:solidFill>
                                <a:schemeClr val="tx1">
                                  <a:lumMod val="75000"/>
                                  <a:lumOff val="25000"/>
                                </a:schemeClr>
                              </a:solidFill>
                              <a:latin typeface="Cambria Math" panose="02040503050406030204" pitchFamily="18" charset="0"/>
                            </a:rPr>
                            <m:t>𝑾</m:t>
                          </m:r>
                        </m:num>
                        <m:den>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den>
                      </m:f>
                      <m:r>
                        <m:rPr>
                          <m:nor/>
                        </m:rPr>
                        <a:rPr lang="en-US" sz="1600" b="1" dirty="0">
                          <a:solidFill>
                            <a:schemeClr val="tx1">
                              <a:lumMod val="75000"/>
                              <a:lumOff val="25000"/>
                            </a:schemeClr>
                          </a:solidFill>
                        </a:rPr>
                        <m:t> </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115" name="Rectangle 114">
                <a:extLst>
                  <a:ext uri="{FF2B5EF4-FFF2-40B4-BE49-F238E27FC236}">
                    <a16:creationId xmlns:a16="http://schemas.microsoft.com/office/drawing/2014/main" id="{33BAD47C-596F-18DB-F8EC-E17D3BCFB461}"/>
                  </a:ext>
                </a:extLst>
              </p:cNvPr>
              <p:cNvSpPr>
                <a:spLocks noRot="1" noChangeAspect="1" noMove="1" noResize="1" noEditPoints="1" noAdjustHandles="1" noChangeArrowheads="1" noChangeShapeType="1" noTextEdit="1"/>
              </p:cNvSpPr>
              <p:nvPr/>
            </p:nvSpPr>
            <p:spPr>
              <a:xfrm>
                <a:off x="2571627" y="3469566"/>
                <a:ext cx="1756817" cy="552536"/>
              </a:xfrm>
              <a:prstGeom prst="rect">
                <a:avLst/>
              </a:prstGeom>
              <a:blipFill>
                <a:blip r:embed="rId11"/>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4D5342B2-0894-7344-2E8D-3C6BB7402321}"/>
              </a:ext>
            </a:extLst>
          </p:cNvPr>
          <p:cNvCxnSpPr>
            <a:cxnSpLocks/>
            <a:stCxn id="5" idx="3"/>
            <a:endCxn id="115" idx="1"/>
          </p:cNvCxnSpPr>
          <p:nvPr/>
        </p:nvCxnSpPr>
        <p:spPr>
          <a:xfrm>
            <a:off x="1861271" y="3745834"/>
            <a:ext cx="7103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8892ACC-839A-B040-B8E0-7A7093533248}"/>
              </a:ext>
            </a:extLst>
          </p:cNvPr>
          <p:cNvCxnSpPr>
            <a:cxnSpLocks/>
            <a:stCxn id="47" idx="0"/>
            <a:endCxn id="7" idx="2"/>
          </p:cNvCxnSpPr>
          <p:nvPr/>
        </p:nvCxnSpPr>
        <p:spPr>
          <a:xfrm flipV="1">
            <a:off x="5912260" y="4012704"/>
            <a:ext cx="8161" cy="597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824F959-1886-4218-5BA7-D7C6CE91F6B6}"/>
              </a:ext>
            </a:extLst>
          </p:cNvPr>
          <p:cNvSpPr/>
          <p:nvPr/>
        </p:nvSpPr>
        <p:spPr>
          <a:xfrm>
            <a:off x="10223035" y="348114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a:t>
            </a:r>
            <a:r>
              <a:rPr lang="en-US" sz="1600" b="1" dirty="0" err="1">
                <a:solidFill>
                  <a:schemeClr val="tx1">
                    <a:lumMod val="75000"/>
                    <a:lumOff val="25000"/>
                  </a:schemeClr>
                </a:solidFill>
              </a:rPr>
              <a:t>colour</a:t>
            </a:r>
            <a:endParaRPr lang="en-US" sz="1600" b="1" dirty="0">
              <a:solidFill>
                <a:schemeClr val="tx1">
                  <a:lumMod val="75000"/>
                  <a:lumOff val="25000"/>
                </a:schemeClr>
              </a:solidFill>
            </a:endParaRPr>
          </a:p>
        </p:txBody>
      </p:sp>
      <p:sp>
        <p:nvSpPr>
          <p:cNvPr id="61" name="Rectangle: Rounded Corners 60">
            <a:extLst>
              <a:ext uri="{FF2B5EF4-FFF2-40B4-BE49-F238E27FC236}">
                <a16:creationId xmlns:a16="http://schemas.microsoft.com/office/drawing/2014/main" id="{0731E97D-0146-2D3F-2A74-A50E59D0085E}"/>
              </a:ext>
            </a:extLst>
          </p:cNvPr>
          <p:cNvSpPr/>
          <p:nvPr/>
        </p:nvSpPr>
        <p:spPr>
          <a:xfrm>
            <a:off x="8084769" y="4252819"/>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Elapsed incubation time</a:t>
            </a:r>
          </a:p>
        </p:txBody>
      </p:sp>
      <p:sp>
        <p:nvSpPr>
          <p:cNvPr id="62" name="Rectangle: Rounded Corners 61">
            <a:extLst>
              <a:ext uri="{FF2B5EF4-FFF2-40B4-BE49-F238E27FC236}">
                <a16:creationId xmlns:a16="http://schemas.microsoft.com/office/drawing/2014/main" id="{579C572E-F356-4DFC-AF61-BCEAE058D8C5}"/>
              </a:ext>
            </a:extLst>
          </p:cNvPr>
          <p:cNvSpPr/>
          <p:nvPr/>
        </p:nvSpPr>
        <p:spPr>
          <a:xfrm>
            <a:off x="10077946" y="4252818"/>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development stage</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974EC2D4-6C21-65A4-EB0F-32D0C5736055}"/>
                  </a:ext>
                </a:extLst>
              </p:cNvPr>
              <p:cNvSpPr/>
              <p:nvPr/>
            </p:nvSpPr>
            <p:spPr>
              <a:xfrm>
                <a:off x="11165508" y="20917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a:solidFill>
                                <a:schemeClr val="tx1">
                                  <a:lumMod val="75000"/>
                                  <a:lumOff val="25000"/>
                                </a:schemeClr>
                              </a:solidFill>
                              <a:latin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rPr>
                            <m:t>𝒑</m:t>
                          </m:r>
                        </m:e>
                        <m:sub>
                          <m:r>
                            <a:rPr lang="en-CA" sz="1600" b="1" i="1">
                              <a:solidFill>
                                <a:schemeClr val="tx1">
                                  <a:lumMod val="75000"/>
                                  <a:lumOff val="25000"/>
                                </a:schemeClr>
                              </a:solidFill>
                              <a:latin typeface="Cambria Math" panose="02040503050406030204" pitchFamily="18" charset="0"/>
                            </a:rPr>
                            <m:t>𝒙</m:t>
                          </m:r>
                        </m:sub>
                      </m:sSub>
                    </m:oMath>
                  </m:oMathPara>
                </a14:m>
                <a:endParaRPr lang="en-US" sz="1600" b="1" dirty="0">
                  <a:solidFill>
                    <a:schemeClr val="tx1">
                      <a:lumMod val="75000"/>
                      <a:lumOff val="25000"/>
                    </a:schemeClr>
                  </a:solidFill>
                </a:endParaRPr>
              </a:p>
            </p:txBody>
          </p:sp>
        </mc:Choice>
        <mc:Fallback xmlns="">
          <p:sp>
            <p:nvSpPr>
              <p:cNvPr id="69" name="Rectangle 68">
                <a:extLst>
                  <a:ext uri="{FF2B5EF4-FFF2-40B4-BE49-F238E27FC236}">
                    <a16:creationId xmlns:a16="http://schemas.microsoft.com/office/drawing/2014/main" id="{974EC2D4-6C21-65A4-EB0F-32D0C5736055}"/>
                  </a:ext>
                </a:extLst>
              </p:cNvPr>
              <p:cNvSpPr>
                <a:spLocks noRot="1" noChangeAspect="1" noMove="1" noResize="1" noEditPoints="1" noAdjustHandles="1" noChangeArrowheads="1" noChangeShapeType="1" noTextEdit="1"/>
              </p:cNvSpPr>
              <p:nvPr/>
            </p:nvSpPr>
            <p:spPr>
              <a:xfrm>
                <a:off x="11165508" y="2091765"/>
                <a:ext cx="639724" cy="527539"/>
              </a:xfrm>
              <a:prstGeom prst="rect">
                <a:avLst/>
              </a:prstGeom>
              <a:blipFill>
                <a:blip r:embed="rId12"/>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7274BE2-9DB6-F1D0-3BD3-B032ECAC21D6}"/>
              </a:ext>
            </a:extLst>
          </p:cNvPr>
          <p:cNvSpPr txBox="1"/>
          <p:nvPr/>
        </p:nvSpPr>
        <p:spPr>
          <a:xfrm>
            <a:off x="5305809" y="1262144"/>
            <a:ext cx="1714187" cy="369332"/>
          </a:xfrm>
          <a:prstGeom prst="rect">
            <a:avLst/>
          </a:prstGeom>
          <a:noFill/>
        </p:spPr>
        <p:txBody>
          <a:bodyPr wrap="none" rtlCol="0">
            <a:spAutoFit/>
          </a:bodyPr>
          <a:lstStyle/>
          <a:p>
            <a:r>
              <a:rPr lang="en-CA" dirty="0"/>
              <a:t>Total egg weight</a:t>
            </a:r>
            <a:endParaRPr lang="en-US" dirty="0"/>
          </a:p>
        </p:txBody>
      </p:sp>
      <p:sp>
        <p:nvSpPr>
          <p:cNvPr id="74" name="TextBox 73">
            <a:extLst>
              <a:ext uri="{FF2B5EF4-FFF2-40B4-BE49-F238E27FC236}">
                <a16:creationId xmlns:a16="http://schemas.microsoft.com/office/drawing/2014/main" id="{B587D270-E31C-6755-1E09-5AC635BBEED1}"/>
              </a:ext>
            </a:extLst>
          </p:cNvPr>
          <p:cNvSpPr txBox="1"/>
          <p:nvPr/>
        </p:nvSpPr>
        <p:spPr>
          <a:xfrm>
            <a:off x="-315805" y="1243971"/>
            <a:ext cx="1953933" cy="369332"/>
          </a:xfrm>
          <a:prstGeom prst="rect">
            <a:avLst/>
          </a:prstGeom>
          <a:noFill/>
        </p:spPr>
        <p:txBody>
          <a:bodyPr wrap="none" rtlCol="0">
            <a:spAutoFit/>
          </a:bodyPr>
          <a:lstStyle/>
          <a:p>
            <a:r>
              <a:rPr lang="en-CA" dirty="0"/>
              <a:t>Sample egg weight</a:t>
            </a:r>
            <a:endParaRPr lang="en-US" dirty="0"/>
          </a:p>
        </p:txBody>
      </p:sp>
      <p:sp>
        <p:nvSpPr>
          <p:cNvPr id="75" name="TextBox 74">
            <a:extLst>
              <a:ext uri="{FF2B5EF4-FFF2-40B4-BE49-F238E27FC236}">
                <a16:creationId xmlns:a16="http://schemas.microsoft.com/office/drawing/2014/main" id="{A8807C49-3C05-8E9C-09B7-9A67A255AFA8}"/>
              </a:ext>
            </a:extLst>
          </p:cNvPr>
          <p:cNvSpPr txBox="1"/>
          <p:nvPr/>
        </p:nvSpPr>
        <p:spPr>
          <a:xfrm>
            <a:off x="2571627" y="822520"/>
            <a:ext cx="1759649" cy="369332"/>
          </a:xfrm>
          <a:prstGeom prst="rect">
            <a:avLst/>
          </a:prstGeom>
          <a:noFill/>
        </p:spPr>
        <p:txBody>
          <a:bodyPr wrap="none" rtlCol="0">
            <a:spAutoFit/>
          </a:bodyPr>
          <a:lstStyle/>
          <a:p>
            <a:r>
              <a:rPr lang="en-CA" dirty="0"/>
              <a:t>Weight precision</a:t>
            </a:r>
            <a:endParaRPr lang="en-US" dirty="0"/>
          </a:p>
        </p:txBody>
      </p:sp>
      <p:sp>
        <p:nvSpPr>
          <p:cNvPr id="76" name="TextBox 75">
            <a:extLst>
              <a:ext uri="{FF2B5EF4-FFF2-40B4-BE49-F238E27FC236}">
                <a16:creationId xmlns:a16="http://schemas.microsoft.com/office/drawing/2014/main" id="{ABE7763C-93B9-3F53-A5C3-357B2EC2A0F8}"/>
              </a:ext>
            </a:extLst>
          </p:cNvPr>
          <p:cNvSpPr txBox="1"/>
          <p:nvPr/>
        </p:nvSpPr>
        <p:spPr>
          <a:xfrm>
            <a:off x="425159" y="4014817"/>
            <a:ext cx="1853071" cy="369332"/>
          </a:xfrm>
          <a:prstGeom prst="rect">
            <a:avLst/>
          </a:prstGeom>
          <a:noFill/>
        </p:spPr>
        <p:txBody>
          <a:bodyPr wrap="none" rtlCol="0">
            <a:spAutoFit/>
          </a:bodyPr>
          <a:lstStyle/>
          <a:p>
            <a:r>
              <a:rPr lang="en-CA" dirty="0"/>
              <a:t>Sample egg count</a:t>
            </a:r>
            <a:endParaRPr lang="en-US" dirty="0"/>
          </a:p>
        </p:txBody>
      </p:sp>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a:t>
            </a:r>
            <a:endParaRPr lang="en-US" sz="2800" b="1" dirty="0">
              <a:solidFill>
                <a:schemeClr val="accent1">
                  <a:lumMod val="75000"/>
                </a:schemeClr>
              </a:solidFill>
            </a:endParaRPr>
          </a:p>
        </p:txBody>
      </p:sp>
      <p:sp>
        <p:nvSpPr>
          <p:cNvPr id="80" name="TextBox 79">
            <a:extLst>
              <a:ext uri="{FF2B5EF4-FFF2-40B4-BE49-F238E27FC236}">
                <a16:creationId xmlns:a16="http://schemas.microsoft.com/office/drawing/2014/main" id="{AA424671-0B2E-8B34-E40F-2079DCF33800}"/>
              </a:ext>
            </a:extLst>
          </p:cNvPr>
          <p:cNvSpPr txBox="1"/>
          <p:nvPr/>
        </p:nvSpPr>
        <p:spPr>
          <a:xfrm>
            <a:off x="5414073" y="3151627"/>
            <a:ext cx="1099788" cy="369332"/>
          </a:xfrm>
          <a:prstGeom prst="rect">
            <a:avLst/>
          </a:prstGeom>
          <a:noFill/>
        </p:spPr>
        <p:txBody>
          <a:bodyPr wrap="none" rtlCol="0">
            <a:spAutoFit/>
          </a:bodyPr>
          <a:lstStyle/>
          <a:p>
            <a:r>
              <a:rPr lang="en-CA" dirty="0"/>
              <a:t>Fecundity</a:t>
            </a:r>
            <a:endParaRPr lang="en-US" dirty="0"/>
          </a:p>
        </p:txBody>
      </p:sp>
    </p:spTree>
    <p:extLst>
      <p:ext uri="{BB962C8B-B14F-4D97-AF65-F5344CB8AC3E}">
        <p14:creationId xmlns:p14="http://schemas.microsoft.com/office/powerpoint/2010/main" val="261687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14AAE-1086-0A2F-5CA8-F6E09281357E}"/>
              </a:ext>
            </a:extLst>
          </p:cNvPr>
          <p:cNvSpPr/>
          <p:nvPr/>
        </p:nvSpPr>
        <p:spPr>
          <a:xfrm>
            <a:off x="2075398"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weight</a:t>
            </a:r>
          </a:p>
        </p:txBody>
      </p:sp>
      <p:sp>
        <p:nvSpPr>
          <p:cNvPr id="5" name="Rectangle 4">
            <a:extLst>
              <a:ext uri="{FF2B5EF4-FFF2-40B4-BE49-F238E27FC236}">
                <a16:creationId xmlns:a16="http://schemas.microsoft.com/office/drawing/2014/main" id="{A1017DF9-BDF2-77D8-2240-275D23421054}"/>
              </a:ext>
            </a:extLst>
          </p:cNvPr>
          <p:cNvSpPr/>
          <p:nvPr/>
        </p:nvSpPr>
        <p:spPr>
          <a:xfrm>
            <a:off x="577777"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count</a:t>
            </a:r>
          </a:p>
        </p:txBody>
      </p:sp>
      <p:sp>
        <p:nvSpPr>
          <p:cNvPr id="6" name="Rectangle 5">
            <a:extLst>
              <a:ext uri="{FF2B5EF4-FFF2-40B4-BE49-F238E27FC236}">
                <a16:creationId xmlns:a16="http://schemas.microsoft.com/office/drawing/2014/main" id="{CB763412-BFE2-BC9D-ED1F-C6061DBCA477}"/>
              </a:ext>
            </a:extLst>
          </p:cNvPr>
          <p:cNvSpPr/>
          <p:nvPr/>
        </p:nvSpPr>
        <p:spPr>
          <a:xfrm>
            <a:off x="3578881" y="176285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7" name="Rectangle: Rounded Corners 6">
            <a:extLst>
              <a:ext uri="{FF2B5EF4-FFF2-40B4-BE49-F238E27FC236}">
                <a16:creationId xmlns:a16="http://schemas.microsoft.com/office/drawing/2014/main" id="{17B6EC61-A930-07C6-D1C7-F621FB2EEA1B}"/>
              </a:ext>
            </a:extLst>
          </p:cNvPr>
          <p:cNvSpPr/>
          <p:nvPr/>
        </p:nvSpPr>
        <p:spPr>
          <a:xfrm>
            <a:off x="1868776" y="3617164"/>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7" idx="0"/>
          </p:cNvCxnSpPr>
          <p:nvPr/>
        </p:nvCxnSpPr>
        <p:spPr>
          <a:xfrm flipH="1">
            <a:off x="2734819" y="2296993"/>
            <a:ext cx="1"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5" idx="2"/>
            <a:endCxn id="7" idx="0"/>
          </p:cNvCxnSpPr>
          <p:nvPr/>
        </p:nvCxnSpPr>
        <p:spPr>
          <a:xfrm>
            <a:off x="1237199" y="2296993"/>
            <a:ext cx="1497620"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7" idx="0"/>
          </p:cNvCxnSpPr>
          <p:nvPr/>
        </p:nvCxnSpPr>
        <p:spPr>
          <a:xfrm flipH="1">
            <a:off x="2734819" y="2290397"/>
            <a:ext cx="1531702" cy="1326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F3D4E0-58FF-92E1-1019-47E03E4E25D0}"/>
              </a:ext>
            </a:extLst>
          </p:cNvPr>
          <p:cNvSpPr/>
          <p:nvPr/>
        </p:nvSpPr>
        <p:spPr>
          <a:xfrm>
            <a:off x="6096000" y="1892950"/>
            <a:ext cx="1668537"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size</a:t>
            </a:r>
          </a:p>
        </p:txBody>
      </p:sp>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7" idx="3"/>
          </p:cNvCxnSpPr>
          <p:nvPr/>
        </p:nvCxnSpPr>
        <p:spPr>
          <a:xfrm flipH="1">
            <a:off x="3600861" y="2055960"/>
            <a:ext cx="2495139" cy="1824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6ACBB-E655-DD2A-5B64-7AB49A49B175}"/>
              </a:ext>
            </a:extLst>
          </p:cNvPr>
          <p:cNvCxnSpPr>
            <a:cxnSpLocks/>
            <a:stCxn id="103" idx="1"/>
            <a:endCxn id="7" idx="3"/>
          </p:cNvCxnSpPr>
          <p:nvPr/>
        </p:nvCxnSpPr>
        <p:spPr>
          <a:xfrm flipH="1" flipV="1">
            <a:off x="3600861" y="3880934"/>
            <a:ext cx="2458116" cy="17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76" idx="1"/>
            <a:endCxn id="23" idx="3"/>
          </p:cNvCxnSpPr>
          <p:nvPr/>
        </p:nvCxnSpPr>
        <p:spPr>
          <a:xfrm flipH="1">
            <a:off x="7764537" y="2055960"/>
            <a:ext cx="5006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71" idx="2"/>
            <a:endCxn id="4" idx="0"/>
          </p:cNvCxnSpPr>
          <p:nvPr/>
        </p:nvCxnSpPr>
        <p:spPr>
          <a:xfrm flipH="1">
            <a:off x="2734820" y="1452717"/>
            <a:ext cx="765850" cy="3167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DDB648-2296-5A2E-5230-4DF0AC85DF25}"/>
              </a:ext>
            </a:extLst>
          </p:cNvPr>
          <p:cNvCxnSpPr>
            <a:cxnSpLocks/>
            <a:stCxn id="93" idx="1"/>
            <a:endCxn id="7" idx="3"/>
          </p:cNvCxnSpPr>
          <p:nvPr/>
        </p:nvCxnSpPr>
        <p:spPr>
          <a:xfrm flipH="1">
            <a:off x="3600861" y="2646881"/>
            <a:ext cx="2455610" cy="1234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6056466" y="2972901"/>
            <a:ext cx="1707141" cy="51380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7" idx="3"/>
          </p:cNvCxnSpPr>
          <p:nvPr/>
        </p:nvCxnSpPr>
        <p:spPr>
          <a:xfrm flipH="1">
            <a:off x="3600861" y="3229801"/>
            <a:ext cx="2455605" cy="651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71" idx="2"/>
            <a:endCxn id="6" idx="0"/>
          </p:cNvCxnSpPr>
          <p:nvPr/>
        </p:nvCxnSpPr>
        <p:spPr>
          <a:xfrm>
            <a:off x="3500670" y="1452717"/>
            <a:ext cx="765851" cy="3101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6056467" y="4665998"/>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loss</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8259223" y="4873811"/>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8258925" y="439754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flipV="1">
            <a:off x="7763608" y="4829008"/>
            <a:ext cx="495615" cy="207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a:off x="7763608" y="4560552"/>
            <a:ext cx="495317" cy="268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7" idx="3"/>
          </p:cNvCxnSpPr>
          <p:nvPr/>
        </p:nvCxnSpPr>
        <p:spPr>
          <a:xfrm flipH="1" flipV="1">
            <a:off x="3600861" y="3880934"/>
            <a:ext cx="2455606" cy="948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F5A1EB9-497D-5B10-248A-EF08370E94D4}"/>
              </a:ext>
            </a:extLst>
          </p:cNvPr>
          <p:cNvSpPr/>
          <p:nvPr/>
        </p:nvSpPr>
        <p:spPr>
          <a:xfrm>
            <a:off x="10245847" y="438872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age</a:t>
            </a:r>
          </a:p>
        </p:txBody>
      </p:sp>
      <p:cxnSp>
        <p:nvCxnSpPr>
          <p:cNvPr id="19" name="Straight Arrow Connector 18">
            <a:extLst>
              <a:ext uri="{FF2B5EF4-FFF2-40B4-BE49-F238E27FC236}">
                <a16:creationId xmlns:a16="http://schemas.microsoft.com/office/drawing/2014/main" id="{08B3969C-D9B7-E0E9-6685-3D1562DF51F7}"/>
              </a:ext>
            </a:extLst>
          </p:cNvPr>
          <p:cNvCxnSpPr>
            <a:cxnSpLocks/>
            <a:stCxn id="155" idx="0"/>
            <a:endCxn id="8" idx="0"/>
          </p:cNvCxnSpPr>
          <p:nvPr/>
        </p:nvCxnSpPr>
        <p:spPr>
          <a:xfrm>
            <a:off x="10994656" y="3638148"/>
            <a:ext cx="2" cy="750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81AF5E-63DC-3040-4617-EDEE19818F19}"/>
              </a:ext>
            </a:extLst>
          </p:cNvPr>
          <p:cNvCxnSpPr>
            <a:cxnSpLocks/>
            <a:stCxn id="8" idx="1"/>
            <a:endCxn id="107" idx="3"/>
          </p:cNvCxnSpPr>
          <p:nvPr/>
        </p:nvCxnSpPr>
        <p:spPr>
          <a:xfrm flipH="1">
            <a:off x="9756844" y="4551732"/>
            <a:ext cx="489003" cy="485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C0AF96F-B714-00F2-7986-389748D9224A}"/>
              </a:ext>
            </a:extLst>
          </p:cNvPr>
          <p:cNvSpPr/>
          <p:nvPr/>
        </p:nvSpPr>
        <p:spPr>
          <a:xfrm>
            <a:off x="2813030" y="92517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76" name="Rectangle 75">
            <a:extLst>
              <a:ext uri="{FF2B5EF4-FFF2-40B4-BE49-F238E27FC236}">
                <a16:creationId xmlns:a16="http://schemas.microsoft.com/office/drawing/2014/main" id="{4D65C19D-3670-8634-EB0D-8D26198E3186}"/>
              </a:ext>
            </a:extLst>
          </p:cNvPr>
          <p:cNvSpPr/>
          <p:nvPr/>
        </p:nvSpPr>
        <p:spPr>
          <a:xfrm>
            <a:off x="8265179" y="1892950"/>
            <a:ext cx="1491665"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Size precision</a:t>
            </a:r>
          </a:p>
        </p:txBody>
      </p:sp>
      <p:sp>
        <p:nvSpPr>
          <p:cNvPr id="93" name="Rectangle: Rounded Corners 92">
            <a:extLst>
              <a:ext uri="{FF2B5EF4-FFF2-40B4-BE49-F238E27FC236}">
                <a16:creationId xmlns:a16="http://schemas.microsoft.com/office/drawing/2014/main" id="{FAC247F3-010C-2155-23C8-630EBBAA630E}"/>
              </a:ext>
            </a:extLst>
          </p:cNvPr>
          <p:cNvSpPr/>
          <p:nvPr/>
        </p:nvSpPr>
        <p:spPr>
          <a:xfrm>
            <a:off x="6056471" y="248387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sp>
        <p:nvSpPr>
          <p:cNvPr id="103" name="Rectangle: Rounded Corners 102">
            <a:extLst>
              <a:ext uri="{FF2B5EF4-FFF2-40B4-BE49-F238E27FC236}">
                <a16:creationId xmlns:a16="http://schemas.microsoft.com/office/drawing/2014/main" id="{90E74933-4B6D-CC83-53A7-7B2921068493}"/>
              </a:ext>
            </a:extLst>
          </p:cNvPr>
          <p:cNvSpPr/>
          <p:nvPr/>
        </p:nvSpPr>
        <p:spPr>
          <a:xfrm>
            <a:off x="6058977" y="3649711"/>
            <a:ext cx="1707139" cy="497208"/>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75000"/>
                    <a:lumOff val="25000"/>
                  </a:schemeClr>
                </a:solidFill>
              </a:rPr>
              <a:t>Spatio</a:t>
            </a:r>
            <a:r>
              <a:rPr lang="en-US" sz="1400" b="1" dirty="0">
                <a:solidFill>
                  <a:schemeClr val="tx1">
                    <a:lumMod val="75000"/>
                    <a:lumOff val="25000"/>
                  </a:schemeClr>
                </a:solidFill>
              </a:rPr>
              <a:t>-temporal effects</a:t>
            </a:r>
          </a:p>
        </p:txBody>
      </p:sp>
      <p:sp>
        <p:nvSpPr>
          <p:cNvPr id="155" name="Rectangle 154">
            <a:extLst>
              <a:ext uri="{FF2B5EF4-FFF2-40B4-BE49-F238E27FC236}">
                <a16:creationId xmlns:a16="http://schemas.microsoft.com/office/drawing/2014/main" id="{658FB234-A08B-6CF7-A33D-C554DDC5EE1F}"/>
              </a:ext>
            </a:extLst>
          </p:cNvPr>
          <p:cNvSpPr/>
          <p:nvPr/>
        </p:nvSpPr>
        <p:spPr>
          <a:xfrm>
            <a:off x="10245846" y="3638148"/>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stage</a:t>
            </a:r>
          </a:p>
        </p:txBody>
      </p:sp>
      <p:sp>
        <p:nvSpPr>
          <p:cNvPr id="178" name="Rectangle: Rounded Corners 177">
            <a:extLst>
              <a:ext uri="{FF2B5EF4-FFF2-40B4-BE49-F238E27FC236}">
                <a16:creationId xmlns:a16="http://schemas.microsoft.com/office/drawing/2014/main" id="{5C5D8D76-C16B-86FF-193F-BE0C1A1E9E95}"/>
              </a:ext>
            </a:extLst>
          </p:cNvPr>
          <p:cNvSpPr/>
          <p:nvPr/>
        </p:nvSpPr>
        <p:spPr>
          <a:xfrm>
            <a:off x="6056467" y="5799782"/>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condition</a:t>
            </a:r>
          </a:p>
        </p:txBody>
      </p:sp>
      <p:cxnSp>
        <p:nvCxnSpPr>
          <p:cNvPr id="186" name="Straight Arrow Connector 185">
            <a:extLst>
              <a:ext uri="{FF2B5EF4-FFF2-40B4-BE49-F238E27FC236}">
                <a16:creationId xmlns:a16="http://schemas.microsoft.com/office/drawing/2014/main" id="{2779BF00-968D-0A6E-EA32-8EBED9CAB94C}"/>
              </a:ext>
            </a:extLst>
          </p:cNvPr>
          <p:cNvCxnSpPr>
            <a:cxnSpLocks/>
            <a:stCxn id="189" idx="1"/>
            <a:endCxn id="107" idx="3"/>
          </p:cNvCxnSpPr>
          <p:nvPr/>
        </p:nvCxnSpPr>
        <p:spPr>
          <a:xfrm flipH="1">
            <a:off x="9756844" y="5036820"/>
            <a:ext cx="4890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A923A888-352E-E405-65FE-27A63CC0C64B}"/>
              </a:ext>
            </a:extLst>
          </p:cNvPr>
          <p:cNvSpPr/>
          <p:nvPr/>
        </p:nvSpPr>
        <p:spPr>
          <a:xfrm>
            <a:off x="10245847" y="4873809"/>
            <a:ext cx="1497621" cy="32602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Parasites</a:t>
            </a:r>
          </a:p>
        </p:txBody>
      </p:sp>
      <p:cxnSp>
        <p:nvCxnSpPr>
          <p:cNvPr id="192" name="Straight Arrow Connector 191">
            <a:extLst>
              <a:ext uri="{FF2B5EF4-FFF2-40B4-BE49-F238E27FC236}">
                <a16:creationId xmlns:a16="http://schemas.microsoft.com/office/drawing/2014/main" id="{8B2E2747-E6ED-81D8-F7F8-943130027153}"/>
              </a:ext>
            </a:extLst>
          </p:cNvPr>
          <p:cNvCxnSpPr>
            <a:cxnSpLocks/>
            <a:stCxn id="178" idx="1"/>
            <a:endCxn id="7" idx="3"/>
          </p:cNvCxnSpPr>
          <p:nvPr/>
        </p:nvCxnSpPr>
        <p:spPr>
          <a:xfrm flipH="1" flipV="1">
            <a:off x="3600861" y="3880934"/>
            <a:ext cx="2455606" cy="2081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25CA4A92-5BC5-AF2E-1F60-A6A212B448F4}"/>
              </a:ext>
            </a:extLst>
          </p:cNvPr>
          <p:cNvSpPr txBox="1"/>
          <p:nvPr/>
        </p:nvSpPr>
        <p:spPr>
          <a:xfrm>
            <a:off x="6733802" y="1413533"/>
            <a:ext cx="2723378" cy="400110"/>
          </a:xfrm>
          <a:prstGeom prst="rect">
            <a:avLst/>
          </a:prstGeom>
          <a:noFill/>
        </p:spPr>
        <p:txBody>
          <a:bodyPr wrap="square" rtlCol="0">
            <a:spAutoFit/>
          </a:bodyPr>
          <a:lstStyle/>
          <a:p>
            <a:r>
              <a:rPr lang="en-CA" sz="2000" b="1" dirty="0">
                <a:solidFill>
                  <a:schemeClr val="accent1">
                    <a:lumMod val="75000"/>
                  </a:schemeClr>
                </a:solidFill>
              </a:rPr>
              <a:t>Explanatory variables </a:t>
            </a:r>
            <a:endParaRPr lang="en-US" sz="2000" b="1" dirty="0">
              <a:solidFill>
                <a:schemeClr val="accent1">
                  <a:lumMod val="75000"/>
                </a:schemeClr>
              </a:solidFill>
            </a:endParaRPr>
          </a:p>
        </p:txBody>
      </p:sp>
      <p:grpSp>
        <p:nvGrpSpPr>
          <p:cNvPr id="326" name="Group 325">
            <a:extLst>
              <a:ext uri="{FF2B5EF4-FFF2-40B4-BE49-F238E27FC236}">
                <a16:creationId xmlns:a16="http://schemas.microsoft.com/office/drawing/2014/main" id="{3BAA6601-657F-DEC9-7596-73FB54093A10}"/>
              </a:ext>
            </a:extLst>
          </p:cNvPr>
          <p:cNvGrpSpPr/>
          <p:nvPr/>
        </p:nvGrpSpPr>
        <p:grpSpPr>
          <a:xfrm>
            <a:off x="228657" y="5425221"/>
            <a:ext cx="3466190" cy="1245656"/>
            <a:chOff x="397581" y="4707104"/>
            <a:chExt cx="3466190" cy="1245656"/>
          </a:xfrm>
        </p:grpSpPr>
        <p:sp>
          <p:nvSpPr>
            <p:cNvPr id="319" name="Rectangle 318">
              <a:extLst>
                <a:ext uri="{FF2B5EF4-FFF2-40B4-BE49-F238E27FC236}">
                  <a16:creationId xmlns:a16="http://schemas.microsoft.com/office/drawing/2014/main" id="{2E69C21E-5FDB-ED4F-64F5-4F52565F22DC}"/>
                </a:ext>
              </a:extLst>
            </p:cNvPr>
            <p:cNvSpPr/>
            <p:nvPr/>
          </p:nvSpPr>
          <p:spPr>
            <a:xfrm>
              <a:off x="420821" y="4727486"/>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1" name="Rectangle 320">
              <a:extLst>
                <a:ext uri="{FF2B5EF4-FFF2-40B4-BE49-F238E27FC236}">
                  <a16:creationId xmlns:a16="http://schemas.microsoft.com/office/drawing/2014/main" id="{CB641C82-E7AD-1C9F-CDEE-7200B3766455}"/>
                </a:ext>
              </a:extLst>
            </p:cNvPr>
            <p:cNvSpPr/>
            <p:nvPr/>
          </p:nvSpPr>
          <p:spPr>
            <a:xfrm>
              <a:off x="409201" y="5161044"/>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2" name="Rectangle: Rounded Corners 321">
              <a:extLst>
                <a:ext uri="{FF2B5EF4-FFF2-40B4-BE49-F238E27FC236}">
                  <a16:creationId xmlns:a16="http://schemas.microsoft.com/office/drawing/2014/main" id="{270B702C-FB4D-4D3C-013B-AB74A4941FEC}"/>
                </a:ext>
              </a:extLst>
            </p:cNvPr>
            <p:cNvSpPr/>
            <p:nvPr/>
          </p:nvSpPr>
          <p:spPr>
            <a:xfrm>
              <a:off x="397581" y="5604016"/>
              <a:ext cx="348320" cy="328156"/>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3" name="TextBox 322">
              <a:extLst>
                <a:ext uri="{FF2B5EF4-FFF2-40B4-BE49-F238E27FC236}">
                  <a16:creationId xmlns:a16="http://schemas.microsoft.com/office/drawing/2014/main" id="{D367AC99-9A62-DC59-482A-5C46BE862411}"/>
                </a:ext>
              </a:extLst>
            </p:cNvPr>
            <p:cNvSpPr txBox="1"/>
            <p:nvPr/>
          </p:nvSpPr>
          <p:spPr>
            <a:xfrm>
              <a:off x="780121" y="4707104"/>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324" name="TextBox 323">
              <a:extLst>
                <a:ext uri="{FF2B5EF4-FFF2-40B4-BE49-F238E27FC236}">
                  <a16:creationId xmlns:a16="http://schemas.microsoft.com/office/drawing/2014/main" id="{E6AA527F-3BF2-57AF-82B7-FD6C572F0647}"/>
                </a:ext>
              </a:extLst>
            </p:cNvPr>
            <p:cNvSpPr txBox="1"/>
            <p:nvPr/>
          </p:nvSpPr>
          <p:spPr>
            <a:xfrm>
              <a:off x="760036" y="5161560"/>
              <a:ext cx="3103735" cy="369332"/>
            </a:xfrm>
            <a:prstGeom prst="rect">
              <a:avLst/>
            </a:prstGeom>
            <a:noFill/>
          </p:spPr>
          <p:txBody>
            <a:bodyPr wrap="none" rtlCol="0">
              <a:spAutoFit/>
            </a:bodyPr>
            <a:lstStyle/>
            <a:p>
              <a:r>
                <a:rPr lang="en-CA" b="1" dirty="0">
                  <a:solidFill>
                    <a:schemeClr val="accent1">
                      <a:lumMod val="75000"/>
                    </a:schemeClr>
                  </a:solidFill>
                </a:rPr>
                <a:t>Partially observed (later years)</a:t>
              </a:r>
              <a:endParaRPr lang="en-US" b="1" dirty="0">
                <a:solidFill>
                  <a:schemeClr val="accent1">
                    <a:lumMod val="75000"/>
                  </a:schemeClr>
                </a:solidFill>
              </a:endParaRPr>
            </a:p>
          </p:txBody>
        </p:sp>
        <p:sp>
          <p:nvSpPr>
            <p:cNvPr id="325" name="TextBox 324">
              <a:extLst>
                <a:ext uri="{FF2B5EF4-FFF2-40B4-BE49-F238E27FC236}">
                  <a16:creationId xmlns:a16="http://schemas.microsoft.com/office/drawing/2014/main" id="{12253795-F79E-1010-8D00-C6422716C9BB}"/>
                </a:ext>
              </a:extLst>
            </p:cNvPr>
            <p:cNvSpPr txBox="1"/>
            <p:nvPr/>
          </p:nvSpPr>
          <p:spPr>
            <a:xfrm>
              <a:off x="780121" y="5583428"/>
              <a:ext cx="1340816" cy="369332"/>
            </a:xfrm>
            <a:prstGeom prst="rect">
              <a:avLst/>
            </a:prstGeom>
            <a:noFill/>
          </p:spPr>
          <p:txBody>
            <a:bodyPr wrap="none" rtlCol="0">
              <a:spAutoFit/>
            </a:bodyPr>
            <a:lstStyle/>
            <a:p>
              <a:r>
                <a:rPr lang="en-CA" b="1" dirty="0">
                  <a:solidFill>
                    <a:schemeClr val="accent1">
                      <a:lumMod val="75000"/>
                    </a:schemeClr>
                  </a:solidFill>
                </a:rPr>
                <a:t>Unobserved</a:t>
              </a:r>
              <a:endParaRPr lang="en-US" b="1" dirty="0">
                <a:solidFill>
                  <a:schemeClr val="accent1">
                    <a:lumMod val="75000"/>
                  </a:schemeClr>
                </a:solidFill>
              </a:endParaRPr>
            </a:p>
          </p:txBody>
        </p:sp>
      </p:grpSp>
      <p:sp>
        <p:nvSpPr>
          <p:cNvPr id="344" name="TextBox 343">
            <a:extLst>
              <a:ext uri="{FF2B5EF4-FFF2-40B4-BE49-F238E27FC236}">
                <a16:creationId xmlns:a16="http://schemas.microsoft.com/office/drawing/2014/main" id="{1B233648-4FF7-CADD-260C-C70C4AE748F7}"/>
              </a:ext>
            </a:extLst>
          </p:cNvPr>
          <p:cNvSpPr txBox="1"/>
          <p:nvPr/>
        </p:nvSpPr>
        <p:spPr>
          <a:xfrm>
            <a:off x="2689086" y="120359"/>
            <a:ext cx="6813828" cy="523220"/>
          </a:xfrm>
          <a:prstGeom prst="rect">
            <a:avLst/>
          </a:prstGeom>
          <a:noFill/>
        </p:spPr>
        <p:txBody>
          <a:bodyPr wrap="square" rtlCol="0">
            <a:spAutoFit/>
          </a:bodyPr>
          <a:lstStyle/>
          <a:p>
            <a:pPr algn="ctr"/>
            <a:r>
              <a:rPr lang="en-CA" sz="2800" b="1" dirty="0">
                <a:solidFill>
                  <a:schemeClr val="accent1">
                    <a:lumMod val="75000"/>
                  </a:schemeClr>
                </a:solidFill>
              </a:rPr>
              <a:t>Predictors of snow crab fecundity</a:t>
            </a:r>
            <a:endParaRPr lang="en-US" sz="2800" b="1" dirty="0">
              <a:solidFill>
                <a:schemeClr val="accent1">
                  <a:lumMod val="75000"/>
                </a:schemeClr>
              </a:solidFill>
            </a:endParaRPr>
          </a:p>
        </p:txBody>
      </p:sp>
      <p:sp>
        <p:nvSpPr>
          <p:cNvPr id="361" name="TextBox 360">
            <a:extLst>
              <a:ext uri="{FF2B5EF4-FFF2-40B4-BE49-F238E27FC236}">
                <a16:creationId xmlns:a16="http://schemas.microsoft.com/office/drawing/2014/main" id="{8CB865B9-2827-2E68-FA99-C1C8A2D7A61E}"/>
              </a:ext>
            </a:extLst>
          </p:cNvPr>
          <p:cNvSpPr txBox="1"/>
          <p:nvPr/>
        </p:nvSpPr>
        <p:spPr>
          <a:xfrm>
            <a:off x="1500062" y="2295910"/>
            <a:ext cx="2723378" cy="400110"/>
          </a:xfrm>
          <a:prstGeom prst="rect">
            <a:avLst/>
          </a:prstGeom>
          <a:noFill/>
        </p:spPr>
        <p:txBody>
          <a:bodyPr wrap="square" rtlCol="0">
            <a:spAutoFit/>
          </a:bodyPr>
          <a:lstStyle/>
          <a:p>
            <a:r>
              <a:rPr lang="en-CA" sz="2000" b="1" dirty="0">
                <a:solidFill>
                  <a:schemeClr val="accent1">
                    <a:lumMod val="75000"/>
                  </a:schemeClr>
                </a:solidFill>
              </a:rPr>
              <a:t>Estimation variables </a:t>
            </a:r>
            <a:endParaRPr lang="en-US" sz="2000" b="1" dirty="0">
              <a:solidFill>
                <a:schemeClr val="accent1">
                  <a:lumMod val="75000"/>
                </a:schemeClr>
              </a:solidFill>
            </a:endParaRPr>
          </a:p>
        </p:txBody>
      </p:sp>
      <p:sp>
        <p:nvSpPr>
          <p:cNvPr id="34" name="Rectangle: Rounded Corners 33">
            <a:extLst>
              <a:ext uri="{FF2B5EF4-FFF2-40B4-BE49-F238E27FC236}">
                <a16:creationId xmlns:a16="http://schemas.microsoft.com/office/drawing/2014/main" id="{F281AE96-39C8-7762-76F7-88C1E52640A9}"/>
              </a:ext>
            </a:extLst>
          </p:cNvPr>
          <p:cNvSpPr/>
          <p:nvPr/>
        </p:nvSpPr>
        <p:spPr>
          <a:xfrm>
            <a:off x="10245846" y="5358898"/>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Predation</a:t>
            </a:r>
          </a:p>
        </p:txBody>
      </p:sp>
      <p:cxnSp>
        <p:nvCxnSpPr>
          <p:cNvPr id="35" name="Straight Arrow Connector 34">
            <a:extLst>
              <a:ext uri="{FF2B5EF4-FFF2-40B4-BE49-F238E27FC236}">
                <a16:creationId xmlns:a16="http://schemas.microsoft.com/office/drawing/2014/main" id="{60B256D2-49EB-852D-AA43-D2C7CEA09AB3}"/>
              </a:ext>
            </a:extLst>
          </p:cNvPr>
          <p:cNvCxnSpPr>
            <a:cxnSpLocks/>
            <a:stCxn id="34" idx="1"/>
            <a:endCxn id="107" idx="3"/>
          </p:cNvCxnSpPr>
          <p:nvPr/>
        </p:nvCxnSpPr>
        <p:spPr>
          <a:xfrm flipH="1" flipV="1">
            <a:off x="9756844" y="5036821"/>
            <a:ext cx="489002" cy="485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0189E2-2EEF-6165-CF91-4A4E55C2A8E6}"/>
              </a:ext>
            </a:extLst>
          </p:cNvPr>
          <p:cNvCxnSpPr>
            <a:cxnSpLocks/>
            <a:stCxn id="155" idx="1"/>
            <a:endCxn id="66" idx="3"/>
          </p:cNvCxnSpPr>
          <p:nvPr/>
        </p:nvCxnSpPr>
        <p:spPr>
          <a:xfrm flipH="1" flipV="1">
            <a:off x="7763607" y="3229801"/>
            <a:ext cx="2482239" cy="5713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E2FDF6B-D192-9D25-107D-53C470E9FF20}"/>
              </a:ext>
            </a:extLst>
          </p:cNvPr>
          <p:cNvSpPr/>
          <p:nvPr/>
        </p:nvSpPr>
        <p:spPr>
          <a:xfrm>
            <a:off x="10245847" y="3066280"/>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47" name="Straight Arrow Connector 46">
            <a:extLst>
              <a:ext uri="{FF2B5EF4-FFF2-40B4-BE49-F238E27FC236}">
                <a16:creationId xmlns:a16="http://schemas.microsoft.com/office/drawing/2014/main" id="{E2BE336E-565A-9CDA-FF43-0B9FA679A5F6}"/>
              </a:ext>
            </a:extLst>
          </p:cNvPr>
          <p:cNvCxnSpPr>
            <a:cxnSpLocks/>
            <a:stCxn id="46" idx="1"/>
            <a:endCxn id="66" idx="3"/>
          </p:cNvCxnSpPr>
          <p:nvPr/>
        </p:nvCxnSpPr>
        <p:spPr>
          <a:xfrm flipH="1">
            <a:off x="7763607" y="3229290"/>
            <a:ext cx="2482240" cy="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F6EBF0-166A-3D1B-4998-D93B61E229A4}"/>
              </a:ext>
            </a:extLst>
          </p:cNvPr>
          <p:cNvSpPr/>
          <p:nvPr/>
        </p:nvSpPr>
        <p:spPr>
          <a:xfrm>
            <a:off x="10245847" y="2494412"/>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Hepatopancreas</a:t>
            </a:r>
          </a:p>
        </p:txBody>
      </p:sp>
      <p:cxnSp>
        <p:nvCxnSpPr>
          <p:cNvPr id="57" name="Straight Arrow Connector 56">
            <a:extLst>
              <a:ext uri="{FF2B5EF4-FFF2-40B4-BE49-F238E27FC236}">
                <a16:creationId xmlns:a16="http://schemas.microsoft.com/office/drawing/2014/main" id="{C8E2E67B-CBE2-4F02-B631-14E17E7D5552}"/>
              </a:ext>
            </a:extLst>
          </p:cNvPr>
          <p:cNvCxnSpPr>
            <a:cxnSpLocks/>
            <a:stCxn id="56" idx="1"/>
            <a:endCxn id="66" idx="3"/>
          </p:cNvCxnSpPr>
          <p:nvPr/>
        </p:nvCxnSpPr>
        <p:spPr>
          <a:xfrm flipH="1">
            <a:off x="7763607" y="2657422"/>
            <a:ext cx="2482240" cy="572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5BA039C-BCE4-79E1-BABD-7049BE16C690}"/>
              </a:ext>
            </a:extLst>
          </p:cNvPr>
          <p:cNvSpPr/>
          <p:nvPr/>
        </p:nvSpPr>
        <p:spPr>
          <a:xfrm>
            <a:off x="6056465" y="524264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condition</a:t>
            </a:r>
          </a:p>
        </p:txBody>
      </p:sp>
      <p:cxnSp>
        <p:nvCxnSpPr>
          <p:cNvPr id="61" name="Straight Arrow Connector 60">
            <a:extLst>
              <a:ext uri="{FF2B5EF4-FFF2-40B4-BE49-F238E27FC236}">
                <a16:creationId xmlns:a16="http://schemas.microsoft.com/office/drawing/2014/main" id="{EC48C34A-C0AB-44B5-0730-6261526777F1}"/>
              </a:ext>
            </a:extLst>
          </p:cNvPr>
          <p:cNvCxnSpPr>
            <a:cxnSpLocks/>
            <a:stCxn id="60" idx="1"/>
            <a:endCxn id="7" idx="3"/>
          </p:cNvCxnSpPr>
          <p:nvPr/>
        </p:nvCxnSpPr>
        <p:spPr>
          <a:xfrm flipH="1" flipV="1">
            <a:off x="3600861" y="3880934"/>
            <a:ext cx="2455604" cy="152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56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402359392"/>
              </p:ext>
            </p:extLst>
          </p:nvPr>
        </p:nvGraphicFramePr>
        <p:xfrm>
          <a:off x="638592" y="834555"/>
          <a:ext cx="8816125" cy="4571952"/>
        </p:xfrm>
        <a:graphic>
          <a:graphicData uri="http://schemas.openxmlformats.org/drawingml/2006/table">
            <a:tbl>
              <a:tblPr firstRow="1" bandRow="1">
                <a:tableStyleId>{5C22544A-7EE6-4342-B048-85BDC9FD1C3A}</a:tableStyleId>
              </a:tblPr>
              <a:tblGrid>
                <a:gridCol w="1582518">
                  <a:extLst>
                    <a:ext uri="{9D8B030D-6E8A-4147-A177-3AD203B41FA5}">
                      <a16:colId xmlns:a16="http://schemas.microsoft.com/office/drawing/2014/main" val="3425971757"/>
                    </a:ext>
                  </a:extLst>
                </a:gridCol>
                <a:gridCol w="1623096">
                  <a:extLst>
                    <a:ext uri="{9D8B030D-6E8A-4147-A177-3AD203B41FA5}">
                      <a16:colId xmlns:a16="http://schemas.microsoft.com/office/drawing/2014/main" val="4112898264"/>
                    </a:ext>
                  </a:extLst>
                </a:gridCol>
                <a:gridCol w="4666401">
                  <a:extLst>
                    <a:ext uri="{9D8B030D-6E8A-4147-A177-3AD203B41FA5}">
                      <a16:colId xmlns:a16="http://schemas.microsoft.com/office/drawing/2014/main" val="3875683269"/>
                    </a:ext>
                  </a:extLst>
                </a:gridCol>
                <a:gridCol w="944110">
                  <a:extLst>
                    <a:ext uri="{9D8B030D-6E8A-4147-A177-3AD203B41FA5}">
                      <a16:colId xmlns:a16="http://schemas.microsoft.com/office/drawing/2014/main" val="247373359"/>
                    </a:ext>
                  </a:extLst>
                </a:gridCol>
              </a:tblGrid>
              <a:tr h="321968">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65624">
                <a:tc>
                  <a:txBody>
                    <a:bodyPr/>
                    <a:lstStyle/>
                    <a:p>
                      <a:r>
                        <a:rPr lang="en-US" sz="1050" b="1" dirty="0">
                          <a:solidFill>
                            <a:schemeClr val="tx1">
                              <a:lumMod val="75000"/>
                              <a:lumOff val="25000"/>
                            </a:schemeClr>
                          </a:solidFill>
                        </a:rPr>
                        <a:t>Weight precision </a:t>
                      </a:r>
                      <a:endParaRPr lang="en-US"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weight.precision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Balance precision (e.g. +/- 0.1 mg).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616904"/>
                  </a:ext>
                </a:extLst>
              </a:tr>
              <a:tr h="265624">
                <a:tc>
                  <a:txBody>
                    <a:bodyPr/>
                    <a:lstStyle/>
                    <a:p>
                      <a:r>
                        <a:rPr lang="en-US" sz="1050" b="1" dirty="0">
                          <a:solidFill>
                            <a:schemeClr val="tx1">
                              <a:lumMod val="75000"/>
                              <a:lumOff val="25000"/>
                            </a:schemeClr>
                          </a:solidFill>
                        </a:rPr>
                        <a:t>Size precision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Size.precision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Vernier caliper precision (e.g. +/- 1 mm).</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mm</a:t>
                      </a:r>
                      <a:endParaRPr lang="en-US" sz="1050" b="0" dirty="0">
                        <a:solidFill>
                          <a:schemeClr val="tx1">
                            <a:lumMod val="75000"/>
                            <a:lumOff val="25000"/>
                          </a:schemeClr>
                        </a:solidFill>
                      </a:endParaRPr>
                    </a:p>
                  </a:txBody>
                  <a:tcPr/>
                </a:tc>
                <a:extLst>
                  <a:ext uri="{0D108BD9-81ED-4DB2-BD59-A6C34878D82A}">
                    <a16:rowId xmlns:a16="http://schemas.microsoft.com/office/drawing/2014/main" val="2018292809"/>
                  </a:ext>
                </a:extLst>
              </a:tr>
              <a:tr h="265624">
                <a:tc>
                  <a:txBody>
                    <a:bodyPr/>
                    <a:lstStyle/>
                    <a:p>
                      <a:r>
                        <a:rPr lang="en-US" sz="1050" b="1" dirty="0">
                          <a:solidFill>
                            <a:schemeClr val="tx1">
                              <a:lumMod val="75000"/>
                              <a:lumOff val="25000"/>
                            </a:schemeClr>
                          </a:solidFill>
                        </a:rPr>
                        <a:t>Total egg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egg.weight.total</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whole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2860183776"/>
                  </a:ext>
                </a:extLst>
              </a:tr>
              <a:tr h="265624">
                <a:tc>
                  <a:txBody>
                    <a:bodyPr/>
                    <a:lstStyle/>
                    <a:p>
                      <a:r>
                        <a:rPr lang="en-US" sz="1050" b="1" dirty="0">
                          <a:solidFill>
                            <a:schemeClr val="tx1">
                              <a:lumMod val="75000"/>
                              <a:lumOff val="25000"/>
                            </a:schemeClr>
                          </a:solidFill>
                        </a:rPr>
                        <a:t>Sample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sub-sample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344684961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Sample count</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egg.count.sample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Number of eggs in sub-sample (generally 500-1000).</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dirty="0">
                        <a:solidFill>
                          <a:schemeClr val="tx1">
                            <a:lumMod val="75000"/>
                            <a:lumOff val="25000"/>
                          </a:schemeClr>
                        </a:solidFill>
                      </a:endParaRPr>
                    </a:p>
                  </a:txBody>
                  <a:tcPr/>
                </a:tc>
                <a:extLst>
                  <a:ext uri="{0D108BD9-81ED-4DB2-BD59-A6C34878D82A}">
                    <a16:rowId xmlns:a16="http://schemas.microsoft.com/office/drawing/2014/main" val="1790142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Crab size</a:t>
                      </a:r>
                    </a:p>
                  </a:txBody>
                  <a:tcPr>
                    <a:lnR w="12700" cap="flat" cmpd="sng" algn="ctr">
                      <a:solidFill>
                        <a:schemeClr val="tx1"/>
                      </a:solidFill>
                      <a:prstDash val="solid"/>
                      <a:round/>
                      <a:headEnd type="none" w="med" len="med"/>
                      <a:tailEnd type="none" w="med" len="med"/>
                    </a:lnR>
                  </a:tcPr>
                </a:tc>
                <a:tc>
                  <a:txBody>
                    <a:bodyPr/>
                    <a:lstStyle/>
                    <a:p>
                      <a:r>
                        <a:rPr lang="en-CA" sz="1050" b="0" dirty="0" err="1"/>
                        <a:t>carapace.width</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Crab carapace width.</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mm</a:t>
                      </a:r>
                      <a:endParaRPr lang="en-US" sz="1050" b="0" dirty="0"/>
                    </a:p>
                  </a:txBody>
                  <a:tcPr/>
                </a:tc>
                <a:extLst>
                  <a:ext uri="{0D108BD9-81ED-4DB2-BD59-A6C34878D82A}">
                    <a16:rowId xmlns:a16="http://schemas.microsoft.com/office/drawing/2014/main" val="3826793716"/>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Gonad weight (wet).</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g</a:t>
                      </a:r>
                      <a:endParaRPr lang="en-US" sz="1050" b="0" dirty="0"/>
                    </a:p>
                  </a:txBody>
                  <a:tcPr/>
                </a:tc>
                <a:extLst>
                  <a:ext uri="{0D108BD9-81ED-4DB2-BD59-A6C34878D82A}">
                    <a16:rowId xmlns:a16="http://schemas.microsoft.com/office/drawing/2014/main" val="2375929962"/>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Shell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shell.condition</a:t>
                      </a:r>
                      <a:r>
                        <a:rPr lang="en-CA" sz="1050" b="0" dirty="0"/>
                        <a:t> </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Carapace condition (e.g. new, medium, old).</a:t>
                      </a:r>
                      <a:endParaRPr lang="en-US" sz="1050" b="0" dirty="0"/>
                    </a:p>
                  </a:txBody>
                  <a:tcPr>
                    <a:lnL w="12700" cap="flat" cmpd="sng" algn="ctr">
                      <a:solidFill>
                        <a:schemeClr val="tx1"/>
                      </a:solidFill>
                      <a:prstDash val="solid"/>
                      <a:round/>
                      <a:headEnd type="none" w="med" len="med"/>
                      <a:tailEnd type="none" w="med" len="med"/>
                    </a:lnL>
                  </a:tcPr>
                </a:tc>
                <a:tc>
                  <a:txBody>
                    <a:bodyPr/>
                    <a:lstStyle/>
                    <a:p>
                      <a:endParaRPr lang="en-US" sz="1050" b="0" dirty="0"/>
                    </a:p>
                  </a:txBody>
                  <a:tcPr/>
                </a:tc>
                <a:extLst>
                  <a:ext uri="{0D108BD9-81ED-4DB2-BD59-A6C34878D82A}">
                    <a16:rowId xmlns:a16="http://schemas.microsoft.com/office/drawing/2014/main" val="4151749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Missing legs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err="1"/>
                        <a:t>missing.legs</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a:t>Missing / regenerated leg pattern (e.g. ‘1**2**11**’).</a:t>
                      </a:r>
                      <a:endParaRPr lang="en-US" sz="105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05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358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stage</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egg.stage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Egg development stage.</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1-14</a:t>
                      </a:r>
                      <a:endParaRPr lang="en-US" sz="105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292806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050" b="1" dirty="0">
                          <a:solidFill>
                            <a:schemeClr val="tx1">
                              <a:lumMod val="75000"/>
                              <a:lumOff val="25000"/>
                            </a:schemeClr>
                          </a:solidFill>
                        </a:rPr>
                        <a:t>Egg </a:t>
                      </a:r>
                      <a:r>
                        <a:rPr lang="fr-CA" sz="1050" b="1" dirty="0" err="1">
                          <a:solidFill>
                            <a:schemeClr val="tx1">
                              <a:lumMod val="75000"/>
                              <a:lumOff val="25000"/>
                            </a:schemeClr>
                          </a:solidFill>
                        </a:rPr>
                        <a:t>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fr-CA" sz="1050" b="0" dirty="0" err="1"/>
                        <a:t>egg.colour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83610531"/>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Gonad weight (dissected, wet)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fr-CA" sz="1050" b="0" dirty="0"/>
                        <a:t>g</a:t>
                      </a:r>
                      <a:endParaRPr lang="en-US" sz="1050" b="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172412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gonad.colour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7250265"/>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hepato.weight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Hepatopancreas weight (wet).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a:t>
                      </a:r>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35413"/>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hepato.colour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3408857"/>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Parasites</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parasite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Presence or absence of parasites in the egg mass.</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6355075"/>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400137" y="188054"/>
            <a:ext cx="9699374" cy="523220"/>
          </a:xfrm>
          <a:prstGeom prst="rect">
            <a:avLst/>
          </a:prstGeom>
          <a:noFill/>
        </p:spPr>
        <p:txBody>
          <a:bodyPr wrap="square" rtlCol="0">
            <a:spAutoFit/>
          </a:bodyPr>
          <a:lstStyle/>
          <a:p>
            <a:r>
              <a:rPr lang="en-CA" sz="2800" b="1" dirty="0">
                <a:solidFill>
                  <a:schemeClr val="accent1">
                    <a:lumMod val="75000"/>
                  </a:schemeClr>
                </a:solidFill>
              </a:rPr>
              <a:t>Table of observed snow crab fecundity data variables:</a:t>
            </a:r>
            <a:endParaRPr lang="en-US" sz="2800" b="1" dirty="0">
              <a:solidFill>
                <a:schemeClr val="accent1">
                  <a:lumMod val="75000"/>
                </a:schemeClr>
              </a:solidFill>
            </a:endParaRPr>
          </a:p>
        </p:txBody>
      </p:sp>
      <p:grpSp>
        <p:nvGrpSpPr>
          <p:cNvPr id="2" name="Group 1">
            <a:extLst>
              <a:ext uri="{FF2B5EF4-FFF2-40B4-BE49-F238E27FC236}">
                <a16:creationId xmlns:a16="http://schemas.microsoft.com/office/drawing/2014/main" id="{2ED8CBF7-E6DC-078A-B728-644B9A4CD2E9}"/>
              </a:ext>
            </a:extLst>
          </p:cNvPr>
          <p:cNvGrpSpPr/>
          <p:nvPr/>
        </p:nvGrpSpPr>
        <p:grpSpPr>
          <a:xfrm>
            <a:off x="9729625" y="1012108"/>
            <a:ext cx="2256228" cy="823788"/>
            <a:chOff x="9587583" y="825677"/>
            <a:chExt cx="2256228" cy="823788"/>
          </a:xfrm>
        </p:grpSpPr>
        <p:sp>
          <p:nvSpPr>
            <p:cNvPr id="7" name="Rectangle 6">
              <a:extLst>
                <a:ext uri="{FF2B5EF4-FFF2-40B4-BE49-F238E27FC236}">
                  <a16:creationId xmlns:a16="http://schemas.microsoft.com/office/drawing/2014/main" id="{85F94FCF-8BB7-EB67-3437-940E6691956D}"/>
                </a:ext>
              </a:extLst>
            </p:cNvPr>
            <p:cNvSpPr/>
            <p:nvPr/>
          </p:nvSpPr>
          <p:spPr>
            <a:xfrm>
              <a:off x="9599203" y="846059"/>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8" name="Rectangle 7">
              <a:extLst>
                <a:ext uri="{FF2B5EF4-FFF2-40B4-BE49-F238E27FC236}">
                  <a16:creationId xmlns:a16="http://schemas.microsoft.com/office/drawing/2014/main" id="{8391BEDD-F83E-16C2-46A5-E07CA2EE94A1}"/>
                </a:ext>
              </a:extLst>
            </p:cNvPr>
            <p:cNvSpPr/>
            <p:nvPr/>
          </p:nvSpPr>
          <p:spPr>
            <a:xfrm>
              <a:off x="9587583" y="1279617"/>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10" name="TextBox 9">
              <a:extLst>
                <a:ext uri="{FF2B5EF4-FFF2-40B4-BE49-F238E27FC236}">
                  <a16:creationId xmlns:a16="http://schemas.microsoft.com/office/drawing/2014/main" id="{F60794B4-80E5-3EF0-6B06-EF3707F7B4C6}"/>
                </a:ext>
              </a:extLst>
            </p:cNvPr>
            <p:cNvSpPr txBox="1"/>
            <p:nvPr/>
          </p:nvSpPr>
          <p:spPr>
            <a:xfrm>
              <a:off x="9958503" y="825677"/>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11" name="TextBox 10">
              <a:extLst>
                <a:ext uri="{FF2B5EF4-FFF2-40B4-BE49-F238E27FC236}">
                  <a16:creationId xmlns:a16="http://schemas.microsoft.com/office/drawing/2014/main" id="{4C9FBE8C-7619-EBF9-B743-241A6321F1FE}"/>
                </a:ext>
              </a:extLst>
            </p:cNvPr>
            <p:cNvSpPr txBox="1"/>
            <p:nvPr/>
          </p:nvSpPr>
          <p:spPr>
            <a:xfrm>
              <a:off x="9938418" y="1280133"/>
              <a:ext cx="1905393" cy="369332"/>
            </a:xfrm>
            <a:prstGeom prst="rect">
              <a:avLst/>
            </a:prstGeom>
            <a:noFill/>
          </p:spPr>
          <p:txBody>
            <a:bodyPr wrap="none" rtlCol="0">
              <a:spAutoFit/>
            </a:bodyPr>
            <a:lstStyle/>
            <a:p>
              <a:r>
                <a:rPr lang="en-CA" b="1" dirty="0">
                  <a:solidFill>
                    <a:schemeClr val="accent1">
                      <a:lumMod val="75000"/>
                    </a:schemeClr>
                  </a:solidFill>
                </a:rPr>
                <a:t>Partially observed</a:t>
              </a:r>
              <a:endParaRPr lang="en-US" b="1" dirty="0">
                <a:solidFill>
                  <a:schemeClr val="accent1">
                    <a:lumMod val="75000"/>
                  </a:schemeClr>
                </a:solidFill>
              </a:endParaRPr>
            </a:p>
          </p:txBody>
        </p:sp>
      </p:grpSp>
    </p:spTree>
    <p:extLst>
      <p:ext uri="{BB962C8B-B14F-4D97-AF65-F5344CB8AC3E}">
        <p14:creationId xmlns:p14="http://schemas.microsoft.com/office/powerpoint/2010/main" val="227804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4140714313"/>
              </p:ext>
            </p:extLst>
          </p:nvPr>
        </p:nvGraphicFramePr>
        <p:xfrm>
          <a:off x="1070796" y="1388584"/>
          <a:ext cx="8827806" cy="3152936"/>
        </p:xfrm>
        <a:graphic>
          <a:graphicData uri="http://schemas.openxmlformats.org/drawingml/2006/table">
            <a:tbl>
              <a:tblPr firstRow="1" bandRow="1">
                <a:tableStyleId>{5C22544A-7EE6-4342-B048-85BDC9FD1C3A}</a:tableStyleId>
              </a:tblPr>
              <a:tblGrid>
                <a:gridCol w="1376580">
                  <a:extLst>
                    <a:ext uri="{9D8B030D-6E8A-4147-A177-3AD203B41FA5}">
                      <a16:colId xmlns:a16="http://schemas.microsoft.com/office/drawing/2014/main" val="3425971757"/>
                    </a:ext>
                  </a:extLst>
                </a:gridCol>
                <a:gridCol w="1591538">
                  <a:extLst>
                    <a:ext uri="{9D8B030D-6E8A-4147-A177-3AD203B41FA5}">
                      <a16:colId xmlns:a16="http://schemas.microsoft.com/office/drawing/2014/main" val="4112898264"/>
                    </a:ext>
                  </a:extLst>
                </a:gridCol>
                <a:gridCol w="4435179">
                  <a:extLst>
                    <a:ext uri="{9D8B030D-6E8A-4147-A177-3AD203B41FA5}">
                      <a16:colId xmlns:a16="http://schemas.microsoft.com/office/drawing/2014/main" val="3875683269"/>
                    </a:ext>
                  </a:extLst>
                </a:gridCol>
                <a:gridCol w="1424509">
                  <a:extLst>
                    <a:ext uri="{9D8B030D-6E8A-4147-A177-3AD203B41FA5}">
                      <a16:colId xmlns:a16="http://schemas.microsoft.com/office/drawing/2014/main" val="247373359"/>
                    </a:ext>
                  </a:extLst>
                </a:gridCol>
              </a:tblGrid>
              <a:tr h="332764">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Fecundity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fecundity</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Estimated number of eggs in total egg mass.</a:t>
                      </a:r>
                      <a:endParaRPr lang="en-US" sz="105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50" b="0" dirty="0"/>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4187305629"/>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Maturity stage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err="1"/>
                        <a:t>maturity.stage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Maturity stage (e.g. primiparous, multiparous, senile).</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1096451849"/>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Reproductive cycle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Type of reproductive cycle (annual or biennial).</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248346173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Incubation year</a:t>
                      </a: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050" b="0" dirty="0"/>
                        <a:t>Year of incubation in a two-year cycle.</a:t>
                      </a:r>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19587044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Crab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Index of crab health (e.g. energy reserves).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4235328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Fraction or number of eggs lost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338194868"/>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Elapsed time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74344686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Sampling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sampling.</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3053840406"/>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mortality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mortality (e.g. due to parasites).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3865248232"/>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329834" y="174246"/>
            <a:ext cx="9568768" cy="523220"/>
          </a:xfrm>
          <a:prstGeom prst="rect">
            <a:avLst/>
          </a:prstGeom>
          <a:noFill/>
        </p:spPr>
        <p:txBody>
          <a:bodyPr wrap="square" rtlCol="0">
            <a:spAutoFit/>
          </a:bodyPr>
          <a:lstStyle/>
          <a:p>
            <a:r>
              <a:rPr lang="en-CA" sz="2800" b="1" dirty="0">
                <a:solidFill>
                  <a:schemeClr val="accent1">
                    <a:lumMod val="75000"/>
                  </a:schemeClr>
                </a:solidFill>
              </a:rPr>
              <a:t>Table of unobserved snow crab fecundity data variables:</a:t>
            </a:r>
            <a:endParaRPr lang="en-US" sz="2800" b="1" dirty="0">
              <a:solidFill>
                <a:schemeClr val="accent1">
                  <a:lumMod val="75000"/>
                </a:schemeClr>
              </a:solidFill>
            </a:endParaRPr>
          </a:p>
        </p:txBody>
      </p:sp>
    </p:spTree>
    <p:extLst>
      <p:ext uri="{BB962C8B-B14F-4D97-AF65-F5344CB8AC3E}">
        <p14:creationId xmlns:p14="http://schemas.microsoft.com/office/powerpoint/2010/main" val="62508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460792" y="130633"/>
            <a:ext cx="10950818" cy="538170"/>
          </a:xfrm>
        </p:spPr>
        <p:txBody>
          <a:bodyPr>
            <a:normAutofit fontScale="90000"/>
          </a:bodyPr>
          <a:lstStyle/>
          <a:p>
            <a:r>
              <a:rPr lang="en-US" sz="3600" b="1" dirty="0">
                <a:solidFill>
                  <a:schemeClr val="bg2">
                    <a:lumMod val="25000"/>
                  </a:schemeClr>
                </a:solidFill>
                <a:latin typeface="+mn-lt"/>
              </a:rPr>
              <a:t>Working definitions:</a:t>
            </a:r>
          </a:p>
        </p:txBody>
      </p:sp>
      <p:sp>
        <p:nvSpPr>
          <p:cNvPr id="4" name="TextBox 3">
            <a:extLst>
              <a:ext uri="{FF2B5EF4-FFF2-40B4-BE49-F238E27FC236}">
                <a16:creationId xmlns:a16="http://schemas.microsoft.com/office/drawing/2014/main" id="{E09FDE01-A9CE-C435-D053-723A02C0B474}"/>
              </a:ext>
            </a:extLst>
          </p:cNvPr>
          <p:cNvSpPr txBox="1"/>
          <p:nvPr/>
        </p:nvSpPr>
        <p:spPr>
          <a:xfrm>
            <a:off x="460792" y="668803"/>
            <a:ext cx="11270416" cy="5934958"/>
          </a:xfrm>
          <a:prstGeom prst="rect">
            <a:avLst/>
          </a:prstGeom>
          <a:solidFill>
            <a:schemeClr val="bg1">
              <a:lumMod val="95000"/>
            </a:schemeClr>
          </a:solidFill>
          <a:ln>
            <a:solidFill>
              <a:schemeClr val="tx1"/>
            </a:solidFill>
          </a:ln>
        </p:spPr>
        <p:txBody>
          <a:bodyPr wrap="square" rtlCol="0">
            <a:spAutoFit/>
          </a:bodyPr>
          <a:lstStyle/>
          <a:p>
            <a:pPr marR="0" lvl="0">
              <a:lnSpc>
                <a:spcPct val="107000"/>
              </a:lnSpc>
              <a:spcBef>
                <a:spcPts val="0"/>
              </a:spcBef>
              <a:spcAft>
                <a:spcPts val="0"/>
              </a:spcAft>
            </a:pPr>
            <a:r>
              <a:rPr lang="en-US" sz="1400" b="1" dirty="0"/>
              <a:t>Fecundity </a:t>
            </a:r>
            <a:r>
              <a:rPr lang="en-US" sz="1400" dirty="0"/>
              <a:t>refers to the number of eggs laid by an individual female. Note that individual fecundity can decrease over the period of incubation, due to loss of eggs by various processes (failure to attach, unfertilized eggs, predation).</a:t>
            </a:r>
          </a:p>
          <a:p>
            <a:pPr marR="0" lvl="0">
              <a:lnSpc>
                <a:spcPct val="107000"/>
              </a:lnSpc>
              <a:spcBef>
                <a:spcPts val="0"/>
              </a:spcBef>
              <a:spcAft>
                <a:spcPts val="0"/>
              </a:spcAft>
            </a:pPr>
            <a:endParaRPr lang="en-US" sz="1400" dirty="0"/>
          </a:p>
          <a:p>
            <a:pPr marR="0" lvl="0">
              <a:lnSpc>
                <a:spcPct val="107000"/>
              </a:lnSpc>
              <a:spcBef>
                <a:spcPts val="0"/>
              </a:spcBef>
              <a:spcAft>
                <a:spcPts val="0"/>
              </a:spcAft>
            </a:pPr>
            <a:r>
              <a:rPr lang="en-US" sz="1400" b="1" dirty="0"/>
              <a:t>Maturity stage </a:t>
            </a:r>
            <a:r>
              <a:rPr lang="en-US" sz="1400" dirty="0"/>
              <a:t>: For the purposes of this study, the maturity of females were categorized into one of the following stages:</a:t>
            </a:r>
          </a:p>
          <a:p>
            <a:pPr marL="742950" lvl="1" indent="-285750">
              <a:lnSpc>
                <a:spcPct val="107000"/>
              </a:lnSpc>
              <a:buFont typeface="Arial" panose="020B0604020202020204" pitchFamily="34" charset="0"/>
              <a:buChar char="•"/>
            </a:pPr>
            <a:r>
              <a:rPr lang="en-US" sz="1400" b="1" i="1" dirty="0"/>
              <a:t>Immature</a:t>
            </a:r>
            <a:r>
              <a:rPr lang="en-US" sz="1400" dirty="0"/>
              <a:t> : Sexually immature with no visible gonad development (i.e. white or beige).</a:t>
            </a:r>
          </a:p>
          <a:p>
            <a:pPr marL="742950" lvl="1" indent="-285750">
              <a:lnSpc>
                <a:spcPct val="107000"/>
              </a:lnSpc>
              <a:buFont typeface="Arial" panose="020B0604020202020204" pitchFamily="34" charset="0"/>
              <a:buChar char="•"/>
            </a:pPr>
            <a:r>
              <a:rPr lang="en-US" sz="1400" b="1" i="1" dirty="0"/>
              <a:t>Pubescent</a:t>
            </a:r>
            <a:r>
              <a:rPr lang="en-US" sz="1400" dirty="0"/>
              <a:t> : Sexually immature with developing orange gonad.</a:t>
            </a:r>
          </a:p>
          <a:p>
            <a:pPr marL="742950" lvl="1" indent="-285750">
              <a:lnSpc>
                <a:spcPct val="107000"/>
              </a:lnSpc>
              <a:buFont typeface="Arial" panose="020B0604020202020204" pitchFamily="34" charset="0"/>
              <a:buChar char="•"/>
            </a:pPr>
            <a:r>
              <a:rPr lang="en-US" sz="1400" b="1" i="1" dirty="0"/>
              <a:t>Primiparous</a:t>
            </a:r>
            <a:r>
              <a:rPr lang="en-US" sz="1400" dirty="0"/>
              <a:t> : Sexually mature carrying first egg clutch, extruded just after terminal </a:t>
            </a:r>
            <a:r>
              <a:rPr lang="en-US" sz="1400" dirty="0" err="1"/>
              <a:t>moult</a:t>
            </a:r>
            <a:r>
              <a:rPr lang="en-US" sz="1400" dirty="0"/>
              <a:t>.</a:t>
            </a:r>
          </a:p>
          <a:p>
            <a:pPr marL="742950" lvl="1" indent="-285750">
              <a:lnSpc>
                <a:spcPct val="107000"/>
              </a:lnSpc>
              <a:buFont typeface="Arial" panose="020B0604020202020204" pitchFamily="34" charset="0"/>
              <a:buChar char="•"/>
            </a:pPr>
            <a:r>
              <a:rPr lang="en-US" sz="1400" b="1" i="1" dirty="0"/>
              <a:t>Multiparous</a:t>
            </a:r>
            <a:r>
              <a:rPr lang="en-US" sz="1400" dirty="0"/>
              <a:t> : Sexually mature carrying second or third egg clutch.</a:t>
            </a:r>
          </a:p>
          <a:p>
            <a:pPr marL="742950" lvl="1" indent="-285750">
              <a:lnSpc>
                <a:spcPct val="107000"/>
              </a:lnSpc>
              <a:buFont typeface="Arial" panose="020B0604020202020204" pitchFamily="34" charset="0"/>
              <a:buChar char="•"/>
            </a:pPr>
            <a:r>
              <a:rPr lang="en-US" sz="1400" b="1" i="1" dirty="0"/>
              <a:t>Senile</a:t>
            </a:r>
            <a:r>
              <a:rPr lang="en-US" sz="1400" b="1" dirty="0"/>
              <a:t> </a:t>
            </a:r>
            <a:r>
              <a:rPr lang="en-US" sz="1400" dirty="0"/>
              <a:t>or</a:t>
            </a:r>
            <a:r>
              <a:rPr lang="en-US" sz="1400" b="1" dirty="0"/>
              <a:t> </a:t>
            </a:r>
            <a:r>
              <a:rPr lang="en-US" sz="1400" b="1" i="1" dirty="0"/>
              <a:t>Senescent</a:t>
            </a:r>
            <a:r>
              <a:rPr lang="en-US" sz="1400" dirty="0"/>
              <a:t> : Sexually mature but showing signs of poor condition and reduction of fecundity.</a:t>
            </a:r>
          </a:p>
          <a:p>
            <a:pPr>
              <a:lnSpc>
                <a:spcPct val="107000"/>
              </a:lnSpc>
            </a:pPr>
            <a:endParaRPr lang="en-US" sz="1400" b="1" dirty="0"/>
          </a:p>
          <a:p>
            <a:pPr>
              <a:lnSpc>
                <a:spcPct val="107000"/>
              </a:lnSpc>
            </a:pPr>
            <a:r>
              <a:rPr lang="en-US" sz="1400" b="1" dirty="0"/>
              <a:t>Reproductive cycle </a:t>
            </a:r>
            <a:r>
              <a:rPr lang="en-US" sz="1400" dirty="0"/>
              <a:t>refers to whether the period that eggs are incubated lasts </a:t>
            </a:r>
            <a:r>
              <a:rPr lang="en-US" sz="1400" b="1" dirty="0"/>
              <a:t>one (annual cycle) </a:t>
            </a:r>
            <a:r>
              <a:rPr lang="en-US" sz="1400" dirty="0"/>
              <a:t>or </a:t>
            </a:r>
            <a:r>
              <a:rPr lang="en-US" sz="1400" b="1" dirty="0"/>
              <a:t>two years (biennial cycle) </a:t>
            </a:r>
            <a:r>
              <a:rPr lang="en-US" sz="1400" dirty="0"/>
              <a:t>in duration, before being released as larvae.</a:t>
            </a:r>
          </a:p>
          <a:p>
            <a:pPr>
              <a:lnSpc>
                <a:spcPct val="107000"/>
              </a:lnSpc>
            </a:pPr>
            <a:endParaRPr lang="en-US" sz="1400" b="1" dirty="0"/>
          </a:p>
          <a:p>
            <a:pPr>
              <a:lnSpc>
                <a:spcPct val="107000"/>
              </a:lnSpc>
            </a:pPr>
            <a:r>
              <a:rPr lang="en-US" sz="1400" b="1" dirty="0"/>
              <a:t>Maturity age </a:t>
            </a:r>
            <a:r>
              <a:rPr lang="en-US" sz="1400" dirty="0"/>
              <a:t>refers to the elapsed time since the terminal </a:t>
            </a:r>
            <a:r>
              <a:rPr lang="en-US" sz="1400" dirty="0" err="1"/>
              <a:t>moult</a:t>
            </a:r>
            <a:r>
              <a:rPr lang="en-US" sz="1400" dirty="0"/>
              <a:t> occurred.</a:t>
            </a:r>
          </a:p>
          <a:p>
            <a:pPr>
              <a:lnSpc>
                <a:spcPct val="107000"/>
              </a:lnSpc>
            </a:pPr>
            <a:endParaRPr lang="en-US" sz="1400" b="1" dirty="0"/>
          </a:p>
          <a:p>
            <a:pPr>
              <a:lnSpc>
                <a:spcPct val="107000"/>
              </a:lnSpc>
            </a:pPr>
            <a:r>
              <a:rPr lang="en-US" sz="1400" b="1" dirty="0"/>
              <a:t>Incubation year </a:t>
            </a:r>
            <a:r>
              <a:rPr lang="en-US" sz="1400" dirty="0"/>
              <a:t>refers to whether eggs were laid in 1</a:t>
            </a:r>
            <a:r>
              <a:rPr lang="en-US" sz="1400" baseline="30000" dirty="0"/>
              <a:t>st</a:t>
            </a:r>
            <a:r>
              <a:rPr lang="en-US" sz="1400" dirty="0"/>
              <a:t> or 2</a:t>
            </a:r>
            <a:r>
              <a:rPr lang="en-US" sz="1400" baseline="30000" dirty="0"/>
              <a:t>nd</a:t>
            </a:r>
            <a:r>
              <a:rPr lang="en-US" sz="1400" dirty="0"/>
              <a:t> year of a biennial reproductive cycle. </a:t>
            </a:r>
          </a:p>
          <a:p>
            <a:endParaRPr lang="en-US" sz="1400" dirty="0"/>
          </a:p>
          <a:p>
            <a:r>
              <a:rPr lang="en-US" sz="1400" b="1" dirty="0"/>
              <a:t>Crab condition </a:t>
            </a:r>
            <a:r>
              <a:rPr lang="en-US" sz="1400" dirty="0"/>
              <a:t>refers to qualitative measures of crab health. Indicators of poor condition include old shell condition (i.e. heavy epibiont coverage &amp; carapace degradation), heavy leg loss, low hepatopancreas weight or quality, heavy </a:t>
            </a:r>
            <a:r>
              <a:rPr lang="en-US" sz="1400" dirty="0" err="1"/>
              <a:t>parasitization</a:t>
            </a:r>
            <a:r>
              <a:rPr lang="en-US" sz="1400" dirty="0"/>
              <a:t>, low fecundity, </a:t>
            </a:r>
            <a:r>
              <a:rPr lang="en-US" sz="1400" dirty="0" err="1"/>
              <a:t>etc</a:t>
            </a:r>
            <a:r>
              <a:rPr lang="en-US" sz="1400" dirty="0"/>
              <a:t> …</a:t>
            </a:r>
          </a:p>
          <a:p>
            <a:endParaRPr lang="en-US" sz="1400" dirty="0"/>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Egg loss</a:t>
            </a:r>
            <a:r>
              <a:rPr lang="en-US" sz="1400" dirty="0">
                <a:effectLst/>
                <a:latin typeface="Calibri" panose="020F0502020204030204" pitchFamily="34" charset="0"/>
                <a:ea typeface="Calibri" panose="020F0502020204030204" pitchFamily="34" charset="0"/>
                <a:cs typeface="Times New Roman" panose="02020603050405020304" pitchFamily="18" charset="0"/>
              </a:rPr>
              <a:t> : The process of loosing eggs during incubation. Natural processes include predation by parasites, unfertilized eggs, poor egg quality, poor female health or external egg predation. Eggs can also be lost during sampling, either in the field or in the laboratory. In the period immediately after extrusion, egg loss can occur before the egg mass fully attaches to the pleopods. </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Homogenous 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A group of crab with the same life history characteristics, e.g. same reproductive cycle,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moult</a:t>
            </a:r>
            <a:r>
              <a:rPr lang="en-US" sz="1400" dirty="0">
                <a:effectLst/>
                <a:latin typeface="Calibri" panose="020F0502020204030204" pitchFamily="34" charset="0"/>
                <a:ea typeface="Calibri" panose="020F0502020204030204" pitchFamily="34" charset="0"/>
                <a:cs typeface="Times New Roman" panose="02020603050405020304" pitchFamily="18" charset="0"/>
              </a:rPr>
              <a:t> schedule, egg extrusion schedule. </a:t>
            </a:r>
            <a:r>
              <a:rPr lang="en-US" sz="1400" dirty="0">
                <a:latin typeface="Calibri" panose="020F0502020204030204" pitchFamily="34" charset="0"/>
                <a:ea typeface="Calibri" panose="020F0502020204030204" pitchFamily="34" charset="0"/>
                <a:cs typeface="Times New Roman" panose="02020603050405020304" pitchFamily="18" charset="0"/>
              </a:rPr>
              <a:t>Note that sample may contain sub-groups, e.g. contain both 1</a:t>
            </a:r>
            <a:r>
              <a:rPr lang="en-US" sz="1400" baseline="30000" dirty="0">
                <a:latin typeface="Calibri" panose="020F0502020204030204" pitchFamily="34" charset="0"/>
                <a:ea typeface="Calibri" panose="020F0502020204030204" pitchFamily="34" charset="0"/>
                <a:cs typeface="Times New Roman" panose="02020603050405020304" pitchFamily="18" charset="0"/>
              </a:rPr>
              <a:t>st</a:t>
            </a:r>
            <a:r>
              <a:rPr lang="en-US" sz="1400" dirty="0">
                <a:latin typeface="Calibri" panose="020F0502020204030204" pitchFamily="34" charset="0"/>
                <a:ea typeface="Calibri" panose="020F0502020204030204" pitchFamily="34" charset="0"/>
                <a:cs typeface="Times New Roman" panose="02020603050405020304" pitchFamily="18" charset="0"/>
              </a:rPr>
              <a:t> and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1400" dirty="0">
                <a:latin typeface="Calibri" panose="020F0502020204030204" pitchFamily="34" charset="0"/>
                <a:ea typeface="Calibri" panose="020F0502020204030204" pitchFamily="34" charset="0"/>
                <a:cs typeface="Times New Roman" panose="02020603050405020304" pitchFamily="18" charset="0"/>
              </a:rPr>
              <a:t> year of incubation of eggs in a biennial cycle.</a:t>
            </a:r>
          </a:p>
        </p:txBody>
      </p:sp>
    </p:spTree>
    <p:extLst>
      <p:ext uri="{BB962C8B-B14F-4D97-AF65-F5344CB8AC3E}">
        <p14:creationId xmlns:p14="http://schemas.microsoft.com/office/powerpoint/2010/main" val="405914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036D-9188-A9D6-21A9-C9F138E765A9}"/>
              </a:ext>
            </a:extLst>
          </p:cNvPr>
          <p:cNvSpPr>
            <a:spLocks noGrp="1"/>
          </p:cNvSpPr>
          <p:nvPr>
            <p:ph idx="1"/>
          </p:nvPr>
        </p:nvSpPr>
        <p:spPr>
          <a:xfrm>
            <a:off x="591216" y="1084792"/>
            <a:ext cx="11044314" cy="655387"/>
          </a:xfrm>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Individual fecundity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estimated from the total weight of dried and cleaned egg masses from field samples, combined with a weighed and counted sub-sample. </a:t>
            </a:r>
          </a:p>
        </p:txBody>
      </p:sp>
      <p:sp>
        <p:nvSpPr>
          <p:cNvPr id="6" name="Title 1">
            <a:extLst>
              <a:ext uri="{FF2B5EF4-FFF2-40B4-BE49-F238E27FC236}">
                <a16:creationId xmlns:a16="http://schemas.microsoft.com/office/drawing/2014/main" id="{BE996F88-FEF3-4834-87A4-67CBA70479F0}"/>
              </a:ext>
            </a:extLst>
          </p:cNvPr>
          <p:cNvSpPr txBox="1">
            <a:spLocks/>
          </p:cNvSpPr>
          <p:nvPr/>
        </p:nvSpPr>
        <p:spPr>
          <a:xfrm>
            <a:off x="345816" y="188653"/>
            <a:ext cx="10515600" cy="6899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25000"/>
                  </a:schemeClr>
                </a:solidFill>
                <a:latin typeface="+mn-lt"/>
              </a:rPr>
              <a:t>Inferring</a:t>
            </a:r>
            <a:r>
              <a:rPr lang="en-US" sz="4000" b="1" dirty="0">
                <a:solidFill>
                  <a:schemeClr val="bg2">
                    <a:lumMod val="25000"/>
                  </a:schemeClr>
                </a:solidFill>
                <a:latin typeface="+mn-lt"/>
              </a:rPr>
              <a:t> fecundity:</a:t>
            </a:r>
          </a:p>
        </p:txBody>
      </p:sp>
      <p:sp>
        <p:nvSpPr>
          <p:cNvPr id="7" name="Rectangle 6">
            <a:extLst>
              <a:ext uri="{FF2B5EF4-FFF2-40B4-BE49-F238E27FC236}">
                <a16:creationId xmlns:a16="http://schemas.microsoft.com/office/drawing/2014/main" id="{68A47AC4-97B1-6410-5E5A-1B2DC05BAED9}"/>
              </a:ext>
            </a:extLst>
          </p:cNvPr>
          <p:cNvSpPr/>
          <p:nvPr/>
        </p:nvSpPr>
        <p:spPr>
          <a:xfrm>
            <a:off x="6847532"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weight</a:t>
            </a:r>
          </a:p>
        </p:txBody>
      </p:sp>
      <p:sp>
        <p:nvSpPr>
          <p:cNvPr id="8" name="Rectangle 7">
            <a:extLst>
              <a:ext uri="{FF2B5EF4-FFF2-40B4-BE49-F238E27FC236}">
                <a16:creationId xmlns:a16="http://schemas.microsoft.com/office/drawing/2014/main" id="{054640EF-F742-1F3E-34A8-BE05488D5E84}"/>
              </a:ext>
            </a:extLst>
          </p:cNvPr>
          <p:cNvSpPr/>
          <p:nvPr/>
        </p:nvSpPr>
        <p:spPr>
          <a:xfrm>
            <a:off x="5349911"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count</a:t>
            </a:r>
          </a:p>
        </p:txBody>
      </p:sp>
      <p:sp>
        <p:nvSpPr>
          <p:cNvPr id="9" name="Rectangle 8">
            <a:extLst>
              <a:ext uri="{FF2B5EF4-FFF2-40B4-BE49-F238E27FC236}">
                <a16:creationId xmlns:a16="http://schemas.microsoft.com/office/drawing/2014/main" id="{7F939ABA-42C6-0100-4B9B-78DF28CCED1B}"/>
              </a:ext>
            </a:extLst>
          </p:cNvPr>
          <p:cNvSpPr/>
          <p:nvPr/>
        </p:nvSpPr>
        <p:spPr>
          <a:xfrm>
            <a:off x="8351015" y="3375821"/>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10" name="Rectangle: Rounded Corners 9">
            <a:extLst>
              <a:ext uri="{FF2B5EF4-FFF2-40B4-BE49-F238E27FC236}">
                <a16:creationId xmlns:a16="http://schemas.microsoft.com/office/drawing/2014/main" id="{8A141528-C11A-E5DE-D916-522E54607344}"/>
              </a:ext>
            </a:extLst>
          </p:cNvPr>
          <p:cNvSpPr/>
          <p:nvPr/>
        </p:nvSpPr>
        <p:spPr>
          <a:xfrm>
            <a:off x="6640910" y="4638929"/>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11" name="Straight Arrow Connector 10">
            <a:extLst>
              <a:ext uri="{FF2B5EF4-FFF2-40B4-BE49-F238E27FC236}">
                <a16:creationId xmlns:a16="http://schemas.microsoft.com/office/drawing/2014/main" id="{F13A113D-4EB5-C2B4-57CB-0EC311EEE248}"/>
              </a:ext>
            </a:extLst>
          </p:cNvPr>
          <p:cNvCxnSpPr>
            <a:cxnSpLocks/>
            <a:stCxn id="7" idx="2"/>
            <a:endCxn id="10" idx="0"/>
          </p:cNvCxnSpPr>
          <p:nvPr/>
        </p:nvCxnSpPr>
        <p:spPr>
          <a:xfrm flipH="1">
            <a:off x="7506953" y="3909956"/>
            <a:ext cx="1"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397A7-C40A-F06C-78EF-38C1FC49C76E}"/>
              </a:ext>
            </a:extLst>
          </p:cNvPr>
          <p:cNvCxnSpPr>
            <a:cxnSpLocks/>
            <a:stCxn id="8" idx="2"/>
            <a:endCxn id="10" idx="0"/>
          </p:cNvCxnSpPr>
          <p:nvPr/>
        </p:nvCxnSpPr>
        <p:spPr>
          <a:xfrm>
            <a:off x="6009333" y="3909956"/>
            <a:ext cx="1497620"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6A325-215C-7FD1-ADE6-C510F060025F}"/>
              </a:ext>
            </a:extLst>
          </p:cNvPr>
          <p:cNvCxnSpPr>
            <a:cxnSpLocks/>
            <a:stCxn id="9" idx="2"/>
            <a:endCxn id="10" idx="0"/>
          </p:cNvCxnSpPr>
          <p:nvPr/>
        </p:nvCxnSpPr>
        <p:spPr>
          <a:xfrm flipH="1">
            <a:off x="7506953" y="3903360"/>
            <a:ext cx="1531702" cy="735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1602B-C19D-EBC6-AB07-7B674D9EDE3D}"/>
              </a:ext>
            </a:extLst>
          </p:cNvPr>
          <p:cNvCxnSpPr>
            <a:cxnSpLocks/>
            <a:stCxn id="16" idx="2"/>
            <a:endCxn id="7" idx="0"/>
          </p:cNvCxnSpPr>
          <p:nvPr/>
        </p:nvCxnSpPr>
        <p:spPr>
          <a:xfrm flipH="1">
            <a:off x="7506954" y="2917213"/>
            <a:ext cx="765850" cy="465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65DE9D-4725-CDE4-FF5B-7F728436FA84}"/>
              </a:ext>
            </a:extLst>
          </p:cNvPr>
          <p:cNvCxnSpPr>
            <a:cxnSpLocks/>
            <a:stCxn id="16" idx="2"/>
            <a:endCxn id="9" idx="0"/>
          </p:cNvCxnSpPr>
          <p:nvPr/>
        </p:nvCxnSpPr>
        <p:spPr>
          <a:xfrm>
            <a:off x="8272804" y="2917213"/>
            <a:ext cx="765851" cy="45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26A161-3954-0481-161E-05C68124696D}"/>
              </a:ext>
            </a:extLst>
          </p:cNvPr>
          <p:cNvSpPr/>
          <p:nvPr/>
        </p:nvSpPr>
        <p:spPr>
          <a:xfrm>
            <a:off x="7585164" y="238967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23" name="Rectangle: Rounded Corners 22">
            <a:extLst>
              <a:ext uri="{FF2B5EF4-FFF2-40B4-BE49-F238E27FC236}">
                <a16:creationId xmlns:a16="http://schemas.microsoft.com/office/drawing/2014/main" id="{E7DDC45F-6449-B356-97FB-88FB6227A49E}"/>
              </a:ext>
            </a:extLst>
          </p:cNvPr>
          <p:cNvSpPr/>
          <p:nvPr/>
        </p:nvSpPr>
        <p:spPr>
          <a:xfrm>
            <a:off x="4572883" y="463892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24" name="Straight Arrow Connector 23">
            <a:extLst>
              <a:ext uri="{FF2B5EF4-FFF2-40B4-BE49-F238E27FC236}">
                <a16:creationId xmlns:a16="http://schemas.microsoft.com/office/drawing/2014/main" id="{2FCEA006-CDEA-D91E-0E20-74653A84634A}"/>
              </a:ext>
            </a:extLst>
          </p:cNvPr>
          <p:cNvCxnSpPr>
            <a:cxnSpLocks/>
            <a:stCxn id="23" idx="3"/>
            <a:endCxn id="10" idx="1"/>
          </p:cNvCxnSpPr>
          <p:nvPr/>
        </p:nvCxnSpPr>
        <p:spPr>
          <a:xfrm>
            <a:off x="6070504" y="4902698"/>
            <a:ext cx="570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6684E7-0A95-337F-AEEE-963842D9BAC0}"/>
              </a:ext>
            </a:extLst>
          </p:cNvPr>
          <p:cNvSpPr txBox="1"/>
          <p:nvPr/>
        </p:nvSpPr>
        <p:spPr>
          <a:xfrm>
            <a:off x="8503454" y="4533365"/>
            <a:ext cx="2734322" cy="738664"/>
          </a:xfrm>
          <a:prstGeom prst="rect">
            <a:avLst/>
          </a:prstGeom>
          <a:noFill/>
        </p:spPr>
        <p:txBody>
          <a:bodyPr wrap="square" rtlCol="0">
            <a:spAutoFit/>
          </a:bodyPr>
          <a:lstStyle/>
          <a:p>
            <a:r>
              <a:rPr lang="fr-CA" sz="1400" i="1" dirty="0" err="1"/>
              <a:t>Fecundity</a:t>
            </a:r>
            <a:r>
              <a:rPr lang="fr-CA" sz="1400" i="1" dirty="0"/>
              <a:t> </a:t>
            </a:r>
            <a:r>
              <a:rPr lang="fr-CA" sz="1400" i="1" dirty="0" err="1"/>
              <a:t>is</a:t>
            </a:r>
            <a:r>
              <a:rPr lang="fr-CA" sz="1400" i="1" dirty="0"/>
              <a:t> not </a:t>
            </a:r>
            <a:r>
              <a:rPr lang="fr-CA" sz="1400" i="1" dirty="0" err="1"/>
              <a:t>directly</a:t>
            </a:r>
            <a:r>
              <a:rPr lang="fr-CA" sz="1400" i="1" dirty="0"/>
              <a:t> </a:t>
            </a:r>
            <a:r>
              <a:rPr lang="fr-CA" sz="1400" i="1" dirty="0" err="1"/>
              <a:t>observed</a:t>
            </a:r>
            <a:r>
              <a:rPr lang="fr-CA" sz="1400" i="1" dirty="0"/>
              <a:t>, but </a:t>
            </a:r>
            <a:r>
              <a:rPr lang="fr-CA" sz="1400" i="1" dirty="0" err="1"/>
              <a:t>estimated</a:t>
            </a:r>
            <a:r>
              <a:rPr lang="fr-CA" sz="1400" i="1" dirty="0"/>
              <a:t>.  As </a:t>
            </a:r>
            <a:r>
              <a:rPr lang="fr-CA" sz="1400" i="1" dirty="0" err="1"/>
              <a:t>such</a:t>
            </a:r>
            <a:r>
              <a:rPr lang="fr-CA" sz="1400" i="1" dirty="0"/>
              <a:t>, </a:t>
            </a:r>
            <a:r>
              <a:rPr lang="fr-CA" sz="1400" i="1" dirty="0" err="1"/>
              <a:t>it</a:t>
            </a:r>
            <a:r>
              <a:rPr lang="fr-CA" sz="1400" i="1" dirty="0"/>
              <a:t> has </a:t>
            </a:r>
            <a:r>
              <a:rPr lang="fr-CA" sz="1400" i="1" dirty="0" err="1"/>
              <a:t>uncertainty</a:t>
            </a:r>
            <a:r>
              <a:rPr lang="fr-CA" sz="1400" i="1" dirty="0"/>
              <a:t> </a:t>
            </a:r>
            <a:r>
              <a:rPr lang="fr-CA" sz="1400" i="1" dirty="0" err="1"/>
              <a:t>associated</a:t>
            </a:r>
            <a:r>
              <a:rPr lang="fr-CA" sz="1400" i="1" dirty="0"/>
              <a:t> </a:t>
            </a:r>
            <a:r>
              <a:rPr lang="fr-CA" sz="1400" i="1" dirty="0" err="1"/>
              <a:t>with</a:t>
            </a:r>
            <a:r>
              <a:rPr lang="fr-CA" sz="1400" i="1" dirty="0"/>
              <a:t> </a:t>
            </a:r>
            <a:r>
              <a:rPr lang="fr-CA" sz="1400" i="1" dirty="0" err="1"/>
              <a:t>it</a:t>
            </a:r>
            <a:r>
              <a:rPr lang="fr-CA" sz="1400" i="1" dirty="0"/>
              <a:t>.</a:t>
            </a:r>
            <a:endParaRPr lang="en-US" sz="1400" i="1" dirty="0"/>
          </a:p>
        </p:txBody>
      </p:sp>
      <p:sp>
        <p:nvSpPr>
          <p:cNvPr id="30" name="TextBox 29">
            <a:extLst>
              <a:ext uri="{FF2B5EF4-FFF2-40B4-BE49-F238E27FC236}">
                <a16:creationId xmlns:a16="http://schemas.microsoft.com/office/drawing/2014/main" id="{4178BB0C-8920-87A7-B54F-321F11E56005}"/>
              </a:ext>
            </a:extLst>
          </p:cNvPr>
          <p:cNvSpPr txBox="1"/>
          <p:nvPr/>
        </p:nvSpPr>
        <p:spPr>
          <a:xfrm>
            <a:off x="542693" y="2083486"/>
            <a:ext cx="3582880" cy="2246769"/>
          </a:xfrm>
          <a:prstGeom prst="rect">
            <a:avLst/>
          </a:prstGeom>
          <a:noFill/>
        </p:spPr>
        <p:txBody>
          <a:bodyPr wrap="square" rtlCol="0">
            <a:spAutoFit/>
          </a:bodyPr>
          <a:lstStyle/>
          <a:p>
            <a:r>
              <a:rPr lang="fr-CA" sz="1400" i="1" dirty="0"/>
              <a:t>All </a:t>
            </a:r>
            <a:r>
              <a:rPr lang="fr-CA" sz="1400" i="1" dirty="0" err="1"/>
              <a:t>egg</a:t>
            </a:r>
            <a:r>
              <a:rPr lang="fr-CA" sz="1400" i="1" dirty="0"/>
              <a:t> </a:t>
            </a:r>
            <a:r>
              <a:rPr lang="fr-CA" sz="1400" i="1" dirty="0" err="1"/>
              <a:t>samples</a:t>
            </a:r>
            <a:r>
              <a:rPr lang="fr-CA" sz="1400" i="1" dirty="0"/>
              <a:t> are </a:t>
            </a:r>
            <a:r>
              <a:rPr lang="fr-CA" sz="1400" i="1" dirty="0" err="1"/>
              <a:t>contaminated</a:t>
            </a:r>
            <a:r>
              <a:rPr lang="fr-CA" sz="1400" i="1" dirty="0"/>
              <a:t> to </a:t>
            </a:r>
            <a:r>
              <a:rPr lang="fr-CA" sz="1400" i="1" dirty="0" err="1"/>
              <a:t>varying</a:t>
            </a:r>
            <a:r>
              <a:rPr lang="fr-CA" sz="1400" i="1" dirty="0"/>
              <a:t> </a:t>
            </a:r>
            <a:r>
              <a:rPr lang="fr-CA" sz="1400" i="1" dirty="0" err="1"/>
              <a:t>degrees</a:t>
            </a:r>
            <a:r>
              <a:rPr lang="fr-CA" sz="1400" i="1" dirty="0"/>
              <a:t> </a:t>
            </a:r>
            <a:r>
              <a:rPr lang="fr-CA" sz="1400" i="1" dirty="0" err="1"/>
              <a:t>with</a:t>
            </a:r>
            <a:r>
              <a:rPr lang="fr-CA" sz="1400" i="1" dirty="0"/>
              <a:t> </a:t>
            </a:r>
            <a:r>
              <a:rPr lang="fr-CA" sz="1400" i="1" dirty="0" err="1"/>
              <a:t>residual</a:t>
            </a:r>
            <a:r>
              <a:rPr lang="fr-CA" sz="1400" i="1" dirty="0"/>
              <a:t> fragments of </a:t>
            </a:r>
            <a:r>
              <a:rPr lang="fr-CA" sz="1400" i="1" dirty="0" err="1"/>
              <a:t>pleopods</a:t>
            </a:r>
            <a:r>
              <a:rPr lang="fr-CA" sz="1400" i="1" dirty="0"/>
              <a:t> </a:t>
            </a:r>
            <a:r>
              <a:rPr lang="fr-CA" sz="1400" i="1" dirty="0" err="1"/>
              <a:t>which</a:t>
            </a:r>
            <a:r>
              <a:rPr lang="fr-CA" sz="1400" i="1" dirty="0"/>
              <a:t> support the </a:t>
            </a:r>
            <a:r>
              <a:rPr lang="fr-CA" sz="1400" i="1" dirty="0" err="1"/>
              <a:t>egg</a:t>
            </a:r>
            <a:r>
              <a:rPr lang="fr-CA" sz="1400" i="1" dirty="0"/>
              <a:t> mass. </a:t>
            </a:r>
            <a:r>
              <a:rPr lang="fr-CA" sz="1400" i="1" dirty="0" err="1"/>
              <a:t>Proper</a:t>
            </a:r>
            <a:r>
              <a:rPr lang="fr-CA" sz="1400" i="1" dirty="0"/>
              <a:t> </a:t>
            </a:r>
            <a:r>
              <a:rPr lang="fr-CA" sz="1400" i="1" dirty="0" err="1"/>
              <a:t>inferrence</a:t>
            </a:r>
            <a:r>
              <a:rPr lang="fr-CA" sz="1400" i="1" dirty="0"/>
              <a:t> of </a:t>
            </a:r>
            <a:r>
              <a:rPr lang="fr-CA" sz="1400" i="1" dirty="0" err="1"/>
              <a:t>fecundity</a:t>
            </a:r>
            <a:r>
              <a:rPr lang="fr-CA" sz="1400" i="1" dirty="0"/>
              <a:t> </a:t>
            </a:r>
            <a:r>
              <a:rPr lang="fr-CA" sz="1400" i="1" dirty="0" err="1"/>
              <a:t>rests</a:t>
            </a:r>
            <a:r>
              <a:rPr lang="fr-CA" sz="1400" i="1" dirty="0"/>
              <a:t> on an </a:t>
            </a:r>
            <a:r>
              <a:rPr lang="fr-CA" sz="1400" i="1" dirty="0" err="1"/>
              <a:t>assumption</a:t>
            </a:r>
            <a:r>
              <a:rPr lang="fr-CA" sz="1400" i="1" dirty="0"/>
              <a:t> of </a:t>
            </a:r>
            <a:r>
              <a:rPr lang="fr-CA" sz="1400" i="1" dirty="0" err="1"/>
              <a:t>homogenity</a:t>
            </a:r>
            <a:r>
              <a:rPr lang="fr-CA" sz="1400" i="1" dirty="0"/>
              <a:t> </a:t>
            </a:r>
            <a:r>
              <a:rPr lang="fr-CA" sz="1400" i="1" dirty="0" err="1"/>
              <a:t>between</a:t>
            </a:r>
            <a:r>
              <a:rPr lang="fr-CA" sz="1400" i="1" dirty="0"/>
              <a:t> the composition of the </a:t>
            </a:r>
            <a:r>
              <a:rPr lang="fr-CA" sz="1400" i="1" dirty="0" err="1"/>
              <a:t>sub-sample</a:t>
            </a:r>
            <a:r>
              <a:rPr lang="fr-CA" sz="1400" i="1" dirty="0"/>
              <a:t> and </a:t>
            </a:r>
            <a:r>
              <a:rPr lang="fr-CA" sz="1400" i="1" dirty="0" err="1"/>
              <a:t>that</a:t>
            </a:r>
            <a:r>
              <a:rPr lang="fr-CA" sz="1400" i="1" dirty="0"/>
              <a:t> of the </a:t>
            </a:r>
            <a:r>
              <a:rPr lang="fr-CA" sz="1400" i="1" dirty="0" err="1"/>
              <a:t>entire</a:t>
            </a:r>
            <a:r>
              <a:rPr lang="fr-CA" sz="1400" i="1" dirty="0"/>
              <a:t> </a:t>
            </a:r>
            <a:r>
              <a:rPr lang="fr-CA" sz="1400" i="1" dirty="0" err="1"/>
              <a:t>egg</a:t>
            </a:r>
            <a:r>
              <a:rPr lang="fr-CA" sz="1400" i="1" dirty="0"/>
              <a:t> mass. In </a:t>
            </a:r>
            <a:r>
              <a:rPr lang="fr-CA" sz="1400" i="1" dirty="0" err="1"/>
              <a:t>practical</a:t>
            </a:r>
            <a:r>
              <a:rPr lang="fr-CA" sz="1400" i="1" dirty="0"/>
              <a:t> </a:t>
            </a:r>
            <a:r>
              <a:rPr lang="fr-CA" sz="1400" i="1" dirty="0" err="1"/>
              <a:t>terms</a:t>
            </a:r>
            <a:r>
              <a:rPr lang="fr-CA" sz="1400" i="1" dirty="0"/>
              <a:t>, </a:t>
            </a:r>
            <a:r>
              <a:rPr lang="fr-CA" sz="1400" i="1" dirty="0" err="1"/>
              <a:t>this</a:t>
            </a:r>
            <a:r>
              <a:rPr lang="fr-CA" sz="1400" i="1" dirty="0"/>
              <a:t> </a:t>
            </a:r>
            <a:r>
              <a:rPr lang="fr-CA" sz="1400" i="1" dirty="0" err="1"/>
              <a:t>means</a:t>
            </a:r>
            <a:r>
              <a:rPr lang="fr-CA" sz="1400" i="1" dirty="0"/>
              <a:t> </a:t>
            </a:r>
            <a:r>
              <a:rPr lang="fr-CA" sz="1400" i="1" dirty="0" err="1"/>
              <a:t>that</a:t>
            </a:r>
            <a:r>
              <a:rPr lang="fr-CA" sz="1400" i="1" dirty="0"/>
              <a:t> the </a:t>
            </a:r>
            <a:r>
              <a:rPr lang="fr-CA" sz="1400" i="1" dirty="0" err="1"/>
              <a:t>weight</a:t>
            </a:r>
            <a:r>
              <a:rPr lang="fr-CA" sz="1400" i="1" dirty="0"/>
              <a:t> ratio </a:t>
            </a:r>
            <a:r>
              <a:rPr lang="fr-CA" sz="1400" i="1" dirty="0" err="1"/>
              <a:t>between</a:t>
            </a:r>
            <a:r>
              <a:rPr lang="fr-CA" sz="1400" i="1" dirty="0"/>
              <a:t> the </a:t>
            </a:r>
            <a:r>
              <a:rPr lang="fr-CA" sz="1400" i="1" dirty="0" err="1"/>
              <a:t>eggs</a:t>
            </a:r>
            <a:r>
              <a:rPr lang="fr-CA" sz="1400" i="1" dirty="0"/>
              <a:t> and the </a:t>
            </a:r>
            <a:r>
              <a:rPr lang="fr-CA" sz="1400" i="1" dirty="0" err="1"/>
              <a:t>residual</a:t>
            </a:r>
            <a:r>
              <a:rPr lang="fr-CA" sz="1400" i="1" dirty="0"/>
              <a:t> </a:t>
            </a:r>
            <a:r>
              <a:rPr lang="fr-CA" sz="1400" i="1" dirty="0" err="1"/>
              <a:t>pleopod</a:t>
            </a:r>
            <a:r>
              <a:rPr lang="fr-CA" sz="1400" i="1" dirty="0"/>
              <a:t> fragments </a:t>
            </a:r>
            <a:r>
              <a:rPr lang="fr-CA" sz="1400" i="1" dirty="0" err="1"/>
              <a:t>is</a:t>
            </a:r>
            <a:r>
              <a:rPr lang="fr-CA" sz="1400" i="1" dirty="0"/>
              <a:t> the </a:t>
            </a:r>
            <a:r>
              <a:rPr lang="fr-CA" sz="1400" i="1" dirty="0" err="1"/>
              <a:t>same</a:t>
            </a:r>
            <a:r>
              <a:rPr lang="fr-CA" sz="1400" i="1" dirty="0"/>
              <a:t> </a:t>
            </a:r>
            <a:r>
              <a:rPr lang="fr-CA" sz="1400" i="1" dirty="0" err="1"/>
              <a:t>between</a:t>
            </a:r>
            <a:r>
              <a:rPr lang="fr-CA" sz="1400" i="1" dirty="0"/>
              <a:t> the </a:t>
            </a:r>
            <a:r>
              <a:rPr lang="fr-CA" sz="1400" i="1" dirty="0" err="1"/>
              <a:t>sub-sample</a:t>
            </a:r>
            <a:r>
              <a:rPr lang="fr-CA" sz="1400" i="1" dirty="0"/>
              <a:t> and the </a:t>
            </a:r>
            <a:r>
              <a:rPr lang="fr-CA" sz="1400" i="1" dirty="0" err="1"/>
              <a:t>egg</a:t>
            </a:r>
            <a:r>
              <a:rPr lang="fr-CA" sz="1400" i="1" dirty="0"/>
              <a:t> mass.  </a:t>
            </a:r>
            <a:endParaRPr lang="en-US" sz="1400" i="1" dirty="0"/>
          </a:p>
        </p:txBody>
      </p:sp>
    </p:spTree>
    <p:extLst>
      <p:ext uri="{BB962C8B-B14F-4D97-AF65-F5344CB8AC3E}">
        <p14:creationId xmlns:p14="http://schemas.microsoft.com/office/powerpoint/2010/main" val="163885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33335" y="189207"/>
            <a:ext cx="10515600" cy="689951"/>
          </a:xfrm>
        </p:spPr>
        <p:txBody>
          <a:bodyPr>
            <a:normAutofit fontScale="90000"/>
          </a:bodyPr>
          <a:lstStyle/>
          <a:p>
            <a:r>
              <a:rPr lang="en-US" dirty="0">
                <a:latin typeface="+mn-lt"/>
              </a:rPr>
              <a:t>Inferring</a:t>
            </a:r>
            <a:r>
              <a:rPr lang="en-US" b="1" dirty="0">
                <a:latin typeface="+mn-lt"/>
              </a:rPr>
              <a:t> maturity stage:</a:t>
            </a:r>
          </a:p>
        </p:txBody>
      </p:sp>
      <p:sp>
        <p:nvSpPr>
          <p:cNvPr id="12" name="TextBox 11">
            <a:extLst>
              <a:ext uri="{FF2B5EF4-FFF2-40B4-BE49-F238E27FC236}">
                <a16:creationId xmlns:a16="http://schemas.microsoft.com/office/drawing/2014/main" id="{22DF5DCE-B4C3-14DC-408E-05BBBF335B08}"/>
              </a:ext>
            </a:extLst>
          </p:cNvPr>
          <p:cNvSpPr txBox="1"/>
          <p:nvPr/>
        </p:nvSpPr>
        <p:spPr>
          <a:xfrm>
            <a:off x="771512" y="2932700"/>
            <a:ext cx="1099788"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Fecundity</a:t>
            </a:r>
          </a:p>
        </p:txBody>
      </p:sp>
      <p:cxnSp>
        <p:nvCxnSpPr>
          <p:cNvPr id="24" name="Straight Arrow Connector 23">
            <a:extLst>
              <a:ext uri="{FF2B5EF4-FFF2-40B4-BE49-F238E27FC236}">
                <a16:creationId xmlns:a16="http://schemas.microsoft.com/office/drawing/2014/main" id="{C5AB1F63-DED8-38A4-0459-BAF08B9B4652}"/>
              </a:ext>
            </a:extLst>
          </p:cNvPr>
          <p:cNvCxnSpPr>
            <a:cxnSpLocks/>
            <a:stCxn id="12" idx="3"/>
            <a:endCxn id="287" idx="1"/>
          </p:cNvCxnSpPr>
          <p:nvPr/>
        </p:nvCxnSpPr>
        <p:spPr>
          <a:xfrm flipV="1">
            <a:off x="1871300" y="2277310"/>
            <a:ext cx="596922" cy="84005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A52ED-CF09-D479-56EF-E680AEFC47F1}"/>
              </a:ext>
            </a:extLst>
          </p:cNvPr>
          <p:cNvCxnSpPr>
            <a:cxnSpLocks/>
            <a:stCxn id="287" idx="3"/>
            <a:endCxn id="273" idx="1"/>
          </p:cNvCxnSpPr>
          <p:nvPr/>
        </p:nvCxnSpPr>
        <p:spPr>
          <a:xfrm>
            <a:off x="3651559" y="2277310"/>
            <a:ext cx="530522" cy="39088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B807E3-212A-D3AB-8A72-BCB81EE92EE0}"/>
              </a:ext>
            </a:extLst>
          </p:cNvPr>
          <p:cNvCxnSpPr>
            <a:cxnSpLocks/>
            <a:stCxn id="273" idx="3"/>
            <a:endCxn id="249" idx="1"/>
          </p:cNvCxnSpPr>
          <p:nvPr/>
        </p:nvCxnSpPr>
        <p:spPr>
          <a:xfrm>
            <a:off x="5557266" y="2668197"/>
            <a:ext cx="514685" cy="343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D0F40D-6734-C7FF-4416-16CD86A96A7F}"/>
              </a:ext>
            </a:extLst>
          </p:cNvPr>
          <p:cNvCxnSpPr>
            <a:cxnSpLocks/>
            <a:stCxn id="268" idx="3"/>
            <a:endCxn id="245" idx="1"/>
          </p:cNvCxnSpPr>
          <p:nvPr/>
        </p:nvCxnSpPr>
        <p:spPr>
          <a:xfrm flipV="1">
            <a:off x="5557266" y="1930828"/>
            <a:ext cx="514688" cy="689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18D845B-64AA-4E7F-AC1F-5BFDD1888625}"/>
              </a:ext>
            </a:extLst>
          </p:cNvPr>
          <p:cNvSpPr txBox="1"/>
          <p:nvPr/>
        </p:nvSpPr>
        <p:spPr>
          <a:xfrm>
            <a:off x="2562531" y="3604806"/>
            <a:ext cx="1008609"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4 or 5</a:t>
            </a:r>
          </a:p>
        </p:txBody>
      </p:sp>
      <p:cxnSp>
        <p:nvCxnSpPr>
          <p:cNvPr id="112" name="Straight Arrow Connector 111">
            <a:extLst>
              <a:ext uri="{FF2B5EF4-FFF2-40B4-BE49-F238E27FC236}">
                <a16:creationId xmlns:a16="http://schemas.microsoft.com/office/drawing/2014/main" id="{E7DA4AE2-8FC8-A7C8-004A-129A9B41634A}"/>
              </a:ext>
            </a:extLst>
          </p:cNvPr>
          <p:cNvCxnSpPr>
            <a:cxnSpLocks/>
            <a:stCxn id="12" idx="3"/>
            <a:endCxn id="111" idx="1"/>
          </p:cNvCxnSpPr>
          <p:nvPr/>
        </p:nvCxnSpPr>
        <p:spPr>
          <a:xfrm>
            <a:off x="1871300" y="3117366"/>
            <a:ext cx="691231" cy="67210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1F6586-8136-8290-DA4B-00A7FE7624F9}"/>
              </a:ext>
            </a:extLst>
          </p:cNvPr>
          <p:cNvCxnSpPr>
            <a:cxnSpLocks/>
            <a:stCxn id="111" idx="3"/>
            <a:endCxn id="276" idx="1"/>
          </p:cNvCxnSpPr>
          <p:nvPr/>
        </p:nvCxnSpPr>
        <p:spPr>
          <a:xfrm flipV="1">
            <a:off x="3571140" y="3463218"/>
            <a:ext cx="634185" cy="32625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F2058BD-395E-CDF6-27CB-45151DDA1AB9}"/>
              </a:ext>
            </a:extLst>
          </p:cNvPr>
          <p:cNvCxnSpPr>
            <a:cxnSpLocks/>
            <a:stCxn id="111" idx="3"/>
            <a:endCxn id="279" idx="1"/>
          </p:cNvCxnSpPr>
          <p:nvPr/>
        </p:nvCxnSpPr>
        <p:spPr>
          <a:xfrm>
            <a:off x="3571140" y="3789472"/>
            <a:ext cx="610941" cy="3441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3D87B41-7A09-702E-EE8D-1713241A298F}"/>
              </a:ext>
            </a:extLst>
          </p:cNvPr>
          <p:cNvCxnSpPr>
            <a:cxnSpLocks/>
            <a:stCxn id="276" idx="3"/>
            <a:endCxn id="249" idx="1"/>
          </p:cNvCxnSpPr>
          <p:nvPr/>
        </p:nvCxnSpPr>
        <p:spPr>
          <a:xfrm flipV="1">
            <a:off x="5580510" y="3011970"/>
            <a:ext cx="491441" cy="4512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904EDC-103F-DB10-4683-054A9DC5589C}"/>
              </a:ext>
            </a:extLst>
          </p:cNvPr>
          <p:cNvCxnSpPr>
            <a:cxnSpLocks/>
            <a:stCxn id="279" idx="3"/>
            <a:endCxn id="252" idx="1"/>
          </p:cNvCxnSpPr>
          <p:nvPr/>
        </p:nvCxnSpPr>
        <p:spPr>
          <a:xfrm>
            <a:off x="5557266" y="4133604"/>
            <a:ext cx="514687" cy="172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F88A16C-4810-1E07-6BD2-2B0E24612A0D}"/>
              </a:ext>
            </a:extLst>
          </p:cNvPr>
          <p:cNvCxnSpPr>
            <a:cxnSpLocks/>
            <a:stCxn id="260" idx="0"/>
            <a:endCxn id="279" idx="2"/>
          </p:cNvCxnSpPr>
          <p:nvPr/>
        </p:nvCxnSpPr>
        <p:spPr>
          <a:xfrm flipH="1" flipV="1">
            <a:off x="4869674" y="4318270"/>
            <a:ext cx="767689"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45" name="Rectangle: Rounded Corners 244">
            <a:extLst>
              <a:ext uri="{FF2B5EF4-FFF2-40B4-BE49-F238E27FC236}">
                <a16:creationId xmlns:a16="http://schemas.microsoft.com/office/drawing/2014/main" id="{FCD85782-D8C8-152A-1DFA-CC94CE408F68}"/>
              </a:ext>
            </a:extLst>
          </p:cNvPr>
          <p:cNvSpPr/>
          <p:nvPr/>
        </p:nvSpPr>
        <p:spPr>
          <a:xfrm>
            <a:off x="6071954" y="17461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Primiparous</a:t>
            </a:r>
          </a:p>
        </p:txBody>
      </p:sp>
      <p:sp>
        <p:nvSpPr>
          <p:cNvPr id="249" name="Rectangle: Rounded Corners 248">
            <a:extLst>
              <a:ext uri="{FF2B5EF4-FFF2-40B4-BE49-F238E27FC236}">
                <a16:creationId xmlns:a16="http://schemas.microsoft.com/office/drawing/2014/main" id="{63C4469A-2F7A-3BBD-286D-949FD75B806A}"/>
              </a:ext>
            </a:extLst>
          </p:cNvPr>
          <p:cNvSpPr/>
          <p:nvPr/>
        </p:nvSpPr>
        <p:spPr>
          <a:xfrm>
            <a:off x="6071951" y="2827304"/>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Multiparous</a:t>
            </a:r>
          </a:p>
        </p:txBody>
      </p:sp>
      <p:sp>
        <p:nvSpPr>
          <p:cNvPr id="252" name="Rectangle: Rounded Corners 251">
            <a:extLst>
              <a:ext uri="{FF2B5EF4-FFF2-40B4-BE49-F238E27FC236}">
                <a16:creationId xmlns:a16="http://schemas.microsoft.com/office/drawing/2014/main" id="{08B233B0-D9A9-19A9-F839-CC08F8392334}"/>
              </a:ext>
            </a:extLst>
          </p:cNvPr>
          <p:cNvSpPr/>
          <p:nvPr/>
        </p:nvSpPr>
        <p:spPr>
          <a:xfrm>
            <a:off x="6071953" y="39506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Senile</a:t>
            </a:r>
          </a:p>
        </p:txBody>
      </p:sp>
      <p:sp>
        <p:nvSpPr>
          <p:cNvPr id="260" name="Rectangle: Rounded Corners 259">
            <a:extLst>
              <a:ext uri="{FF2B5EF4-FFF2-40B4-BE49-F238E27FC236}">
                <a16:creationId xmlns:a16="http://schemas.microsoft.com/office/drawing/2014/main" id="{EB0DC350-8E13-047F-9F48-718FC7D23A52}"/>
              </a:ext>
            </a:extLst>
          </p:cNvPr>
          <p:cNvSpPr/>
          <p:nvPr/>
        </p:nvSpPr>
        <p:spPr>
          <a:xfrm>
            <a:off x="4973014"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Egg predation</a:t>
            </a:r>
          </a:p>
        </p:txBody>
      </p:sp>
      <p:sp>
        <p:nvSpPr>
          <p:cNvPr id="263" name="Rectangle: Rounded Corners 262">
            <a:extLst>
              <a:ext uri="{FF2B5EF4-FFF2-40B4-BE49-F238E27FC236}">
                <a16:creationId xmlns:a16="http://schemas.microsoft.com/office/drawing/2014/main" id="{B99E7496-715B-5880-F1AB-29C9C69B78AA}"/>
              </a:ext>
            </a:extLst>
          </p:cNvPr>
          <p:cNvSpPr/>
          <p:nvPr/>
        </p:nvSpPr>
        <p:spPr>
          <a:xfrm>
            <a:off x="3375353"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Poor fertilization</a:t>
            </a:r>
          </a:p>
        </p:txBody>
      </p:sp>
      <p:cxnSp>
        <p:nvCxnSpPr>
          <p:cNvPr id="264" name="Straight Arrow Connector 263">
            <a:extLst>
              <a:ext uri="{FF2B5EF4-FFF2-40B4-BE49-F238E27FC236}">
                <a16:creationId xmlns:a16="http://schemas.microsoft.com/office/drawing/2014/main" id="{FF13B18D-7784-3586-0803-8738DF11E2DC}"/>
              </a:ext>
            </a:extLst>
          </p:cNvPr>
          <p:cNvCxnSpPr>
            <a:cxnSpLocks/>
            <a:stCxn id="263" idx="0"/>
            <a:endCxn id="279" idx="2"/>
          </p:cNvCxnSpPr>
          <p:nvPr/>
        </p:nvCxnSpPr>
        <p:spPr>
          <a:xfrm flipV="1">
            <a:off x="4039702" y="4318270"/>
            <a:ext cx="829972"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68" name="Rectangle: Rounded Corners 267">
            <a:extLst>
              <a:ext uri="{FF2B5EF4-FFF2-40B4-BE49-F238E27FC236}">
                <a16:creationId xmlns:a16="http://schemas.microsoft.com/office/drawing/2014/main" id="{38C25C71-D340-0F6C-6FFC-E31F09DB60EB}"/>
              </a:ext>
            </a:extLst>
          </p:cNvPr>
          <p:cNvSpPr/>
          <p:nvPr/>
        </p:nvSpPr>
        <p:spPr>
          <a:xfrm>
            <a:off x="4182081" y="1753055"/>
            <a:ext cx="1375185" cy="369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273" name="Rectangle: Rounded Corners 272">
            <a:extLst>
              <a:ext uri="{FF2B5EF4-FFF2-40B4-BE49-F238E27FC236}">
                <a16:creationId xmlns:a16="http://schemas.microsoft.com/office/drawing/2014/main" id="{F1641BEC-F96E-B0C7-5A41-DEC39FDECD0A}"/>
              </a:ext>
            </a:extLst>
          </p:cNvPr>
          <p:cNvSpPr/>
          <p:nvPr/>
        </p:nvSpPr>
        <p:spPr>
          <a:xfrm>
            <a:off x="4182081" y="2483531"/>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276" name="Rectangle: Rounded Corners 275">
            <a:extLst>
              <a:ext uri="{FF2B5EF4-FFF2-40B4-BE49-F238E27FC236}">
                <a16:creationId xmlns:a16="http://schemas.microsoft.com/office/drawing/2014/main" id="{BEBDBBBE-E15D-E496-04D5-276C2A6538F6}"/>
              </a:ext>
            </a:extLst>
          </p:cNvPr>
          <p:cNvSpPr/>
          <p:nvPr/>
        </p:nvSpPr>
        <p:spPr>
          <a:xfrm>
            <a:off x="4205325" y="3278552"/>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 egg loss</a:t>
            </a:r>
          </a:p>
        </p:txBody>
      </p:sp>
      <p:sp>
        <p:nvSpPr>
          <p:cNvPr id="279" name="Rectangle: Rounded Corners 278">
            <a:extLst>
              <a:ext uri="{FF2B5EF4-FFF2-40B4-BE49-F238E27FC236}">
                <a16:creationId xmlns:a16="http://schemas.microsoft.com/office/drawing/2014/main" id="{4245174D-296F-D911-9F58-71AC0FB464F0}"/>
              </a:ext>
            </a:extLst>
          </p:cNvPr>
          <p:cNvSpPr/>
          <p:nvPr/>
        </p:nvSpPr>
        <p:spPr>
          <a:xfrm>
            <a:off x="4182081" y="3948938"/>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egg loss</a:t>
            </a:r>
          </a:p>
        </p:txBody>
      </p:sp>
      <p:sp>
        <p:nvSpPr>
          <p:cNvPr id="287" name="TextBox 286">
            <a:extLst>
              <a:ext uri="{FF2B5EF4-FFF2-40B4-BE49-F238E27FC236}">
                <a16:creationId xmlns:a16="http://schemas.microsoft.com/office/drawing/2014/main" id="{25DC76E4-37C7-17D6-E873-9330A917DA3F}"/>
              </a:ext>
            </a:extLst>
          </p:cNvPr>
          <p:cNvSpPr txBox="1"/>
          <p:nvPr/>
        </p:nvSpPr>
        <p:spPr>
          <a:xfrm>
            <a:off x="2468222" y="2092644"/>
            <a:ext cx="1183337"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1,2 or 3</a:t>
            </a:r>
          </a:p>
        </p:txBody>
      </p:sp>
      <p:cxnSp>
        <p:nvCxnSpPr>
          <p:cNvPr id="290" name="Straight Arrow Connector 289">
            <a:extLst>
              <a:ext uri="{FF2B5EF4-FFF2-40B4-BE49-F238E27FC236}">
                <a16:creationId xmlns:a16="http://schemas.microsoft.com/office/drawing/2014/main" id="{F55532F4-61E8-5713-C677-FDDB57C5923D}"/>
              </a:ext>
            </a:extLst>
          </p:cNvPr>
          <p:cNvCxnSpPr>
            <a:cxnSpLocks/>
            <a:stCxn id="287" idx="3"/>
            <a:endCxn id="268" idx="1"/>
          </p:cNvCxnSpPr>
          <p:nvPr/>
        </p:nvCxnSpPr>
        <p:spPr>
          <a:xfrm flipV="1">
            <a:off x="3651559" y="1937720"/>
            <a:ext cx="530522" cy="3395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806742F-FDA3-982A-C766-B2ABCC763115}"/>
              </a:ext>
            </a:extLst>
          </p:cNvPr>
          <p:cNvSpPr txBox="1"/>
          <p:nvPr/>
        </p:nvSpPr>
        <p:spPr>
          <a:xfrm>
            <a:off x="8000689" y="3514225"/>
            <a:ext cx="1409937"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Small gonad</a:t>
            </a:r>
          </a:p>
        </p:txBody>
      </p:sp>
      <p:sp>
        <p:nvSpPr>
          <p:cNvPr id="310" name="TextBox 309">
            <a:extLst>
              <a:ext uri="{FF2B5EF4-FFF2-40B4-BE49-F238E27FC236}">
                <a16:creationId xmlns:a16="http://schemas.microsoft.com/office/drawing/2014/main" id="{402D8CDB-650A-DC87-A2DD-1EC985827523}"/>
              </a:ext>
            </a:extLst>
          </p:cNvPr>
          <p:cNvSpPr txBox="1"/>
          <p:nvPr/>
        </p:nvSpPr>
        <p:spPr>
          <a:xfrm>
            <a:off x="8000689" y="4404323"/>
            <a:ext cx="1409938"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Missing legs</a:t>
            </a:r>
          </a:p>
        </p:txBody>
      </p:sp>
      <p:sp>
        <p:nvSpPr>
          <p:cNvPr id="311" name="TextBox 310">
            <a:extLst>
              <a:ext uri="{FF2B5EF4-FFF2-40B4-BE49-F238E27FC236}">
                <a16:creationId xmlns:a16="http://schemas.microsoft.com/office/drawing/2014/main" id="{79AB45B7-FF25-F95D-76B3-6541B41E753C}"/>
              </a:ext>
            </a:extLst>
          </p:cNvPr>
          <p:cNvSpPr txBox="1"/>
          <p:nvPr/>
        </p:nvSpPr>
        <p:spPr>
          <a:xfrm>
            <a:off x="8000688" y="3959274"/>
            <a:ext cx="1409938" cy="338554"/>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pPr algn="ctr"/>
            <a:r>
              <a:rPr lang="en-US" sz="1600" dirty="0"/>
              <a:t>Poor condition</a:t>
            </a:r>
          </a:p>
        </p:txBody>
      </p:sp>
      <p:cxnSp>
        <p:nvCxnSpPr>
          <p:cNvPr id="337" name="Straight Arrow Connector 336">
            <a:extLst>
              <a:ext uri="{FF2B5EF4-FFF2-40B4-BE49-F238E27FC236}">
                <a16:creationId xmlns:a16="http://schemas.microsoft.com/office/drawing/2014/main" id="{861A1BAF-2C2B-2D54-78C8-2025DA28CA4A}"/>
              </a:ext>
            </a:extLst>
          </p:cNvPr>
          <p:cNvCxnSpPr>
            <a:cxnSpLocks/>
            <a:stCxn id="308" idx="1"/>
            <a:endCxn id="252" idx="3"/>
          </p:cNvCxnSpPr>
          <p:nvPr/>
        </p:nvCxnSpPr>
        <p:spPr>
          <a:xfrm flipH="1">
            <a:off x="7400650" y="3683502"/>
            <a:ext cx="600039" cy="4518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36FB756E-5359-1BE5-C594-E958E6A3BDF7}"/>
              </a:ext>
            </a:extLst>
          </p:cNvPr>
          <p:cNvCxnSpPr>
            <a:cxnSpLocks/>
            <a:stCxn id="311" idx="1"/>
            <a:endCxn id="252" idx="3"/>
          </p:cNvCxnSpPr>
          <p:nvPr/>
        </p:nvCxnSpPr>
        <p:spPr>
          <a:xfrm flipH="1">
            <a:off x="7400650" y="4128551"/>
            <a:ext cx="600038" cy="677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87D5931B-B970-3748-27A4-49FB2D23772C}"/>
              </a:ext>
            </a:extLst>
          </p:cNvPr>
          <p:cNvCxnSpPr>
            <a:cxnSpLocks/>
            <a:stCxn id="310" idx="1"/>
            <a:endCxn id="252" idx="3"/>
          </p:cNvCxnSpPr>
          <p:nvPr/>
        </p:nvCxnSpPr>
        <p:spPr>
          <a:xfrm flipH="1" flipV="1">
            <a:off x="7400650" y="4135328"/>
            <a:ext cx="600039" cy="438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DADDE44-2239-1149-4279-F2B392F29F73}"/>
              </a:ext>
            </a:extLst>
          </p:cNvPr>
          <p:cNvSpPr txBox="1"/>
          <p:nvPr/>
        </p:nvSpPr>
        <p:spPr>
          <a:xfrm>
            <a:off x="7545722" y="2219997"/>
            <a:ext cx="4320256" cy="1071704"/>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higher than that of other maturity stages, and expected to be highest in new multiparous females (i.e. shell condition 3). Variation in fecundity is low and approximately symmetric about the mean</a:t>
            </a:r>
            <a:r>
              <a:rPr lang="en-US" sz="1200" dirty="0">
                <a:latin typeface="Calibri" panose="020F0502020204030204" pitchFamily="34" charset="0"/>
                <a:ea typeface="Calibri" panose="020F0502020204030204" pitchFamily="34" charset="0"/>
                <a:cs typeface="Times New Roman" panose="02020603050405020304" pitchFamily="18" charset="0"/>
              </a:rPr>
              <a:t>. Some e</a:t>
            </a:r>
            <a:r>
              <a:rPr lang="en-US" sz="1200" dirty="0">
                <a:effectLst/>
                <a:latin typeface="Calibri" panose="020F0502020204030204" pitchFamily="34" charset="0"/>
                <a:ea typeface="Calibri" panose="020F0502020204030204" pitchFamily="34" charset="0"/>
                <a:cs typeface="Times New Roman" panose="02020603050405020304" pitchFamily="18" charset="0"/>
              </a:rPr>
              <a:t>gg loss may be present, but incidence is generally low. </a:t>
            </a:r>
          </a:p>
        </p:txBody>
      </p:sp>
      <p:sp>
        <p:nvSpPr>
          <p:cNvPr id="379" name="TextBox 378">
            <a:extLst>
              <a:ext uri="{FF2B5EF4-FFF2-40B4-BE49-F238E27FC236}">
                <a16:creationId xmlns:a16="http://schemas.microsoft.com/office/drawing/2014/main" id="{7F9D93A0-A688-593F-A933-D7940E6B7520}"/>
              </a:ext>
            </a:extLst>
          </p:cNvPr>
          <p:cNvSpPr txBox="1"/>
          <p:nvPr/>
        </p:nvSpPr>
        <p:spPr>
          <a:xfrm>
            <a:off x="6502607" y="962880"/>
            <a:ext cx="5019164" cy="676467"/>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Primiparous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lower than that of multiparous females. Fecundity variation about the mean is low and symmetric. Egg loss is egg-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spected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be low, given that females are generally healthy at this stage.</a:t>
            </a:r>
          </a:p>
        </p:txBody>
      </p:sp>
      <p:sp>
        <p:nvSpPr>
          <p:cNvPr id="391" name="TextBox 390">
            <a:extLst>
              <a:ext uri="{FF2B5EF4-FFF2-40B4-BE49-F238E27FC236}">
                <a16:creationId xmlns:a16="http://schemas.microsoft.com/office/drawing/2014/main" id="{2E2A71C6-0D09-6F0A-AD9B-A9E16688F88D}"/>
              </a:ext>
            </a:extLst>
          </p:cNvPr>
          <p:cNvSpPr txBox="1"/>
          <p:nvPr/>
        </p:nvSpPr>
        <p:spPr>
          <a:xfrm>
            <a:off x="6570675" y="5031804"/>
            <a:ext cx="4602140" cy="646331"/>
          </a:xfrm>
          <a:prstGeom prst="rect">
            <a:avLst/>
          </a:prstGeom>
          <a:noFill/>
        </p:spPr>
        <p:txBody>
          <a:bodyPr wrap="square">
            <a:spAutoFit/>
          </a:bodyPr>
          <a:lstStyle/>
          <a:p>
            <a:r>
              <a:rPr lang="en-CA" sz="1200" b="1" dirty="0"/>
              <a:t>Senile</a:t>
            </a:r>
            <a:r>
              <a:rPr lang="en-CA" sz="1200" dirty="0"/>
              <a:t> : Fecundity of old multiparous females (shell conditions 4 &amp; 5) are much more variable and left-skewed about the mean, due to significant egg loss. </a:t>
            </a:r>
          </a:p>
        </p:txBody>
      </p:sp>
    </p:spTree>
    <p:extLst>
      <p:ext uri="{BB962C8B-B14F-4D97-AF65-F5344CB8AC3E}">
        <p14:creationId xmlns:p14="http://schemas.microsoft.com/office/powerpoint/2010/main" val="109631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113DFB70-B7AE-4A83-6E6A-02385C68D594}"/>
              </a:ext>
            </a:extLst>
          </p:cNvPr>
          <p:cNvSpPr/>
          <p:nvPr/>
        </p:nvSpPr>
        <p:spPr>
          <a:xfrm>
            <a:off x="3221573" y="3811833"/>
            <a:ext cx="1740600" cy="4047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Annual cycle</a:t>
            </a:r>
          </a:p>
        </p:txBody>
      </p:sp>
      <p:sp>
        <p:nvSpPr>
          <p:cNvPr id="253" name="Rectangle 252">
            <a:extLst>
              <a:ext uri="{FF2B5EF4-FFF2-40B4-BE49-F238E27FC236}">
                <a16:creationId xmlns:a16="http://schemas.microsoft.com/office/drawing/2014/main" id="{8B45FFA4-0183-6987-EE8E-8F3BD12F4060}"/>
              </a:ext>
            </a:extLst>
          </p:cNvPr>
          <p:cNvSpPr/>
          <p:nvPr/>
        </p:nvSpPr>
        <p:spPr>
          <a:xfrm>
            <a:off x="3225665" y="4385203"/>
            <a:ext cx="1740600" cy="13903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75000"/>
                    <a:lumOff val="25000"/>
                  </a:schemeClr>
                </a:solidFill>
              </a:rPr>
              <a:t>Biannual cycle</a:t>
            </a:r>
          </a:p>
        </p:txBody>
      </p:sp>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2" y="136335"/>
            <a:ext cx="10515600" cy="689951"/>
          </a:xfrm>
        </p:spPr>
        <p:txBody>
          <a:bodyPr>
            <a:normAutofit/>
          </a:bodyPr>
          <a:lstStyle/>
          <a:p>
            <a:r>
              <a:rPr lang="en-US" sz="3600" dirty="0">
                <a:latin typeface="+mn-lt"/>
              </a:rPr>
              <a:t>Inferring</a:t>
            </a:r>
            <a:r>
              <a:rPr lang="en-US" sz="3600" b="1" dirty="0">
                <a:latin typeface="+mn-lt"/>
              </a:rPr>
              <a:t> reproductive cycle </a:t>
            </a:r>
            <a:r>
              <a:rPr lang="en-US" sz="3600" dirty="0">
                <a:latin typeface="+mn-lt"/>
              </a:rPr>
              <a:t>and</a:t>
            </a:r>
            <a:r>
              <a:rPr lang="en-US" sz="3600" b="1" dirty="0">
                <a:latin typeface="+mn-lt"/>
              </a:rPr>
              <a:t> incubation year:</a:t>
            </a:r>
          </a:p>
        </p:txBody>
      </p:sp>
      <p:cxnSp>
        <p:nvCxnSpPr>
          <p:cNvPr id="30" name="Straight Arrow Connector 29">
            <a:extLst>
              <a:ext uri="{FF2B5EF4-FFF2-40B4-BE49-F238E27FC236}">
                <a16:creationId xmlns:a16="http://schemas.microsoft.com/office/drawing/2014/main" id="{9264CB29-B337-FD8E-9037-91C96DEA96D2}"/>
              </a:ext>
            </a:extLst>
          </p:cNvPr>
          <p:cNvCxnSpPr>
            <a:cxnSpLocks/>
            <a:stCxn id="521" idx="1"/>
            <a:endCxn id="527" idx="3"/>
          </p:cNvCxnSpPr>
          <p:nvPr/>
        </p:nvCxnSpPr>
        <p:spPr>
          <a:xfrm flipH="1">
            <a:off x="4613166" y="4972011"/>
            <a:ext cx="682746" cy="0"/>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E6D4D3-3982-5DBA-C7C7-308727485EAB}"/>
              </a:ext>
            </a:extLst>
          </p:cNvPr>
          <p:cNvCxnSpPr>
            <a:cxnSpLocks/>
            <a:stCxn id="510" idx="1"/>
            <a:endCxn id="522" idx="3"/>
          </p:cNvCxnSpPr>
          <p:nvPr/>
        </p:nvCxnSpPr>
        <p:spPr>
          <a:xfrm flipH="1">
            <a:off x="6878339" y="5203072"/>
            <a:ext cx="546582" cy="28520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8F1786-3FC7-7031-240F-B7D96409708E}"/>
              </a:ext>
            </a:extLst>
          </p:cNvPr>
          <p:cNvCxnSpPr>
            <a:cxnSpLocks/>
            <a:stCxn id="522" idx="1"/>
            <a:endCxn id="528" idx="3"/>
          </p:cNvCxnSpPr>
          <p:nvPr/>
        </p:nvCxnSpPr>
        <p:spPr>
          <a:xfrm flipH="1">
            <a:off x="4613166" y="5488274"/>
            <a:ext cx="70614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540974-2BE5-2FB9-6981-81EFD9E4A5CC}"/>
              </a:ext>
            </a:extLst>
          </p:cNvPr>
          <p:cNvCxnSpPr>
            <a:cxnSpLocks/>
            <a:stCxn id="510" idx="1"/>
            <a:endCxn id="521" idx="3"/>
          </p:cNvCxnSpPr>
          <p:nvPr/>
        </p:nvCxnSpPr>
        <p:spPr>
          <a:xfrm flipH="1" flipV="1">
            <a:off x="6854945" y="4972011"/>
            <a:ext cx="569976" cy="2310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99A101-9206-6D77-AC50-B0D407A9BB58}"/>
              </a:ext>
            </a:extLst>
          </p:cNvPr>
          <p:cNvSpPr txBox="1"/>
          <p:nvPr/>
        </p:nvSpPr>
        <p:spPr>
          <a:xfrm>
            <a:off x="3638219" y="1511302"/>
            <a:ext cx="80663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Gonad</a:t>
            </a:r>
          </a:p>
        </p:txBody>
      </p:sp>
      <p:cxnSp>
        <p:nvCxnSpPr>
          <p:cNvPr id="53" name="Straight Arrow Connector 52">
            <a:extLst>
              <a:ext uri="{FF2B5EF4-FFF2-40B4-BE49-F238E27FC236}">
                <a16:creationId xmlns:a16="http://schemas.microsoft.com/office/drawing/2014/main" id="{D14D0A9A-6EEE-0F69-B5D0-1A070D1A31F0}"/>
              </a:ext>
            </a:extLst>
          </p:cNvPr>
          <p:cNvCxnSpPr>
            <a:cxnSpLocks/>
            <a:stCxn id="487" idx="2"/>
            <a:endCxn id="509" idx="0"/>
          </p:cNvCxnSpPr>
          <p:nvPr/>
        </p:nvCxnSpPr>
        <p:spPr>
          <a:xfrm flipH="1">
            <a:off x="1020152" y="3130654"/>
            <a:ext cx="3023720" cy="15974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834CBD5-0EA2-88E0-9726-229DB37F724F}"/>
              </a:ext>
            </a:extLst>
          </p:cNvPr>
          <p:cNvCxnSpPr>
            <a:cxnSpLocks/>
            <a:stCxn id="487" idx="2"/>
            <a:endCxn id="510" idx="0"/>
          </p:cNvCxnSpPr>
          <p:nvPr/>
        </p:nvCxnSpPr>
        <p:spPr>
          <a:xfrm>
            <a:off x="4043872" y="3130654"/>
            <a:ext cx="3611161" cy="181080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AB508-E541-7210-DC96-0176DCD63479}"/>
              </a:ext>
            </a:extLst>
          </p:cNvPr>
          <p:cNvCxnSpPr>
            <a:cxnSpLocks/>
            <a:stCxn id="509" idx="3"/>
            <a:endCxn id="528" idx="1"/>
          </p:cNvCxnSpPr>
          <p:nvPr/>
        </p:nvCxnSpPr>
        <p:spPr>
          <a:xfrm>
            <a:off x="1250263" y="4989763"/>
            <a:ext cx="2353274" cy="498511"/>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19107C-67F6-B5D8-6BE2-8521E0466AE0}"/>
              </a:ext>
            </a:extLst>
          </p:cNvPr>
          <p:cNvCxnSpPr>
            <a:cxnSpLocks/>
            <a:stCxn id="509" idx="3"/>
            <a:endCxn id="527" idx="1"/>
          </p:cNvCxnSpPr>
          <p:nvPr/>
        </p:nvCxnSpPr>
        <p:spPr>
          <a:xfrm flipV="1">
            <a:off x="1250263" y="4972011"/>
            <a:ext cx="2353274" cy="17752"/>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980A885-51D1-8025-E2E0-0AB4D9D5AEA5}"/>
              </a:ext>
            </a:extLst>
          </p:cNvPr>
          <p:cNvCxnSpPr>
            <a:cxnSpLocks/>
            <a:stCxn id="509" idx="3"/>
            <a:endCxn id="254" idx="1"/>
          </p:cNvCxnSpPr>
          <p:nvPr/>
        </p:nvCxnSpPr>
        <p:spPr>
          <a:xfrm flipV="1">
            <a:off x="1250263" y="4014224"/>
            <a:ext cx="1971310" cy="975539"/>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5A457E6C-8D5E-4405-3F7F-3F186680B383}"/>
              </a:ext>
            </a:extLst>
          </p:cNvPr>
          <p:cNvSpPr txBox="1"/>
          <p:nvPr/>
        </p:nvSpPr>
        <p:spPr>
          <a:xfrm>
            <a:off x="4749230" y="1507465"/>
            <a:ext cx="1716175"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Hepatopancreas</a:t>
            </a:r>
          </a:p>
        </p:txBody>
      </p:sp>
      <p:sp>
        <p:nvSpPr>
          <p:cNvPr id="258" name="TextBox 257">
            <a:extLst>
              <a:ext uri="{FF2B5EF4-FFF2-40B4-BE49-F238E27FC236}">
                <a16:creationId xmlns:a16="http://schemas.microsoft.com/office/drawing/2014/main" id="{43DA1BB4-91D5-2296-FBF4-17A99ED444E6}"/>
              </a:ext>
            </a:extLst>
          </p:cNvPr>
          <p:cNvSpPr txBox="1"/>
          <p:nvPr/>
        </p:nvSpPr>
        <p:spPr>
          <a:xfrm>
            <a:off x="2816838" y="1507465"/>
            <a:ext cx="51700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Egg</a:t>
            </a:r>
          </a:p>
        </p:txBody>
      </p:sp>
      <p:cxnSp>
        <p:nvCxnSpPr>
          <p:cNvPr id="259" name="Straight Arrow Connector 258">
            <a:extLst>
              <a:ext uri="{FF2B5EF4-FFF2-40B4-BE49-F238E27FC236}">
                <a16:creationId xmlns:a16="http://schemas.microsoft.com/office/drawing/2014/main" id="{E1AFFEBE-E431-2017-2647-2B63B75A6168}"/>
              </a:ext>
            </a:extLst>
          </p:cNvPr>
          <p:cNvCxnSpPr>
            <a:cxnSpLocks/>
            <a:stCxn id="51" idx="2"/>
            <a:endCxn id="487" idx="0"/>
          </p:cNvCxnSpPr>
          <p:nvPr/>
        </p:nvCxnSpPr>
        <p:spPr>
          <a:xfrm>
            <a:off x="4041535" y="1880634"/>
            <a:ext cx="2337" cy="6036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9DD87AC-C597-9620-CAF5-85838120D919}"/>
              </a:ext>
            </a:extLst>
          </p:cNvPr>
          <p:cNvCxnSpPr>
            <a:cxnSpLocks/>
            <a:stCxn id="257" idx="2"/>
            <a:endCxn id="487" idx="0"/>
          </p:cNvCxnSpPr>
          <p:nvPr/>
        </p:nvCxnSpPr>
        <p:spPr>
          <a:xfrm flipH="1">
            <a:off x="4043872" y="1876797"/>
            <a:ext cx="1563446" cy="607526"/>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3164830-366D-3DDE-ACAC-C17DD3016078}"/>
              </a:ext>
            </a:extLst>
          </p:cNvPr>
          <p:cNvCxnSpPr>
            <a:cxnSpLocks/>
            <a:stCxn id="258" idx="2"/>
            <a:endCxn id="487" idx="0"/>
          </p:cNvCxnSpPr>
          <p:nvPr/>
        </p:nvCxnSpPr>
        <p:spPr>
          <a:xfrm>
            <a:off x="3075339" y="1876797"/>
            <a:ext cx="968533" cy="6075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87" name="Rectangle: Rounded Corners 486">
            <a:extLst>
              <a:ext uri="{FF2B5EF4-FFF2-40B4-BE49-F238E27FC236}">
                <a16:creationId xmlns:a16="http://schemas.microsoft.com/office/drawing/2014/main" id="{E4C90D36-760C-81A6-3DEA-042458D0F1F4}"/>
              </a:ext>
            </a:extLst>
          </p:cNvPr>
          <p:cNvSpPr/>
          <p:nvPr/>
        </p:nvSpPr>
        <p:spPr>
          <a:xfrm>
            <a:off x="3075339" y="2484323"/>
            <a:ext cx="1937065" cy="646331"/>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Number of observed groups</a:t>
            </a:r>
          </a:p>
        </p:txBody>
      </p:sp>
      <p:sp>
        <p:nvSpPr>
          <p:cNvPr id="509" name="Rectangle: Rounded Corners 508">
            <a:extLst>
              <a:ext uri="{FF2B5EF4-FFF2-40B4-BE49-F238E27FC236}">
                <a16:creationId xmlns:a16="http://schemas.microsoft.com/office/drawing/2014/main" id="{4322F7D3-207E-EBC0-7EA4-C3F77707E776}"/>
              </a:ext>
            </a:extLst>
          </p:cNvPr>
          <p:cNvSpPr/>
          <p:nvPr/>
        </p:nvSpPr>
        <p:spPr>
          <a:xfrm>
            <a:off x="790040" y="4728153"/>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10" name="Rectangle: Rounded Corners 509">
            <a:extLst>
              <a:ext uri="{FF2B5EF4-FFF2-40B4-BE49-F238E27FC236}">
                <a16:creationId xmlns:a16="http://schemas.microsoft.com/office/drawing/2014/main" id="{3F68412A-E887-3EEC-1381-3D256DCD0BF0}"/>
              </a:ext>
            </a:extLst>
          </p:cNvPr>
          <p:cNvSpPr/>
          <p:nvPr/>
        </p:nvSpPr>
        <p:spPr>
          <a:xfrm>
            <a:off x="7424921" y="4941462"/>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21" name="Rectangle: Rounded Corners 520">
            <a:extLst>
              <a:ext uri="{FF2B5EF4-FFF2-40B4-BE49-F238E27FC236}">
                <a16:creationId xmlns:a16="http://schemas.microsoft.com/office/drawing/2014/main" id="{0FE591F4-51BB-4C02-CE9D-55EDD4FBAA47}"/>
              </a:ext>
            </a:extLst>
          </p:cNvPr>
          <p:cNvSpPr/>
          <p:nvPr/>
        </p:nvSpPr>
        <p:spPr>
          <a:xfrm>
            <a:off x="5295912" y="4783535"/>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522" name="Rectangle: Rounded Corners 521">
            <a:extLst>
              <a:ext uri="{FF2B5EF4-FFF2-40B4-BE49-F238E27FC236}">
                <a16:creationId xmlns:a16="http://schemas.microsoft.com/office/drawing/2014/main" id="{414B720C-9020-C0DB-FD27-0DCBBE911F76}"/>
              </a:ext>
            </a:extLst>
          </p:cNvPr>
          <p:cNvSpPr/>
          <p:nvPr/>
        </p:nvSpPr>
        <p:spPr>
          <a:xfrm>
            <a:off x="5319306" y="5299798"/>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527" name="Rectangle: Rounded Corners 526">
            <a:extLst>
              <a:ext uri="{FF2B5EF4-FFF2-40B4-BE49-F238E27FC236}">
                <a16:creationId xmlns:a16="http://schemas.microsoft.com/office/drawing/2014/main" id="{4E87DC69-8DBB-E59D-FB6E-5261E271A2E3}"/>
              </a:ext>
            </a:extLst>
          </p:cNvPr>
          <p:cNvSpPr/>
          <p:nvPr/>
        </p:nvSpPr>
        <p:spPr>
          <a:xfrm>
            <a:off x="3603537" y="4783535"/>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year</a:t>
            </a:r>
          </a:p>
        </p:txBody>
      </p:sp>
      <p:sp>
        <p:nvSpPr>
          <p:cNvPr id="528" name="Rectangle: Rounded Corners 527">
            <a:extLst>
              <a:ext uri="{FF2B5EF4-FFF2-40B4-BE49-F238E27FC236}">
                <a16:creationId xmlns:a16="http://schemas.microsoft.com/office/drawing/2014/main" id="{F147C061-4240-1A1C-C066-C7B0D75C8181}"/>
              </a:ext>
            </a:extLst>
          </p:cNvPr>
          <p:cNvSpPr/>
          <p:nvPr/>
        </p:nvSpPr>
        <p:spPr>
          <a:xfrm>
            <a:off x="3603537" y="5299798"/>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8225009" y="1691503"/>
            <a:ext cx="3673778" cy="3608295"/>
          </a:xfrm>
          <a:prstGeom prst="rect">
            <a:avLst/>
          </a:prstGeom>
          <a:solidFill>
            <a:schemeClr val="bg1">
              <a:lumMod val="95000"/>
            </a:schemeClr>
          </a:solidFill>
          <a:ln>
            <a:solidFill>
              <a:schemeClr val="tx1">
                <a:lumMod val="50000"/>
                <a:lumOff val="50000"/>
              </a:schemeClr>
            </a:solidFill>
          </a:ln>
        </p:spPr>
        <p:txBody>
          <a:bodyPr wrap="square">
            <a:spAutoFit/>
          </a:bodyPr>
          <a:lstStyle/>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two distinct groups in a </a:t>
            </a:r>
            <a:r>
              <a:rPr lang="en-US" sz="1600" dirty="0">
                <a:effectLst/>
                <a:latin typeface="Calibri" panose="020F0502020204030204" pitchFamily="34" charset="0"/>
                <a:ea typeface="Calibri" panose="020F0502020204030204" pitchFamily="34" charset="0"/>
                <a:cs typeface="Times New Roman" panose="02020603050405020304" pitchFamily="18" charset="0"/>
              </a:rPr>
              <a:t>homogenous sample in egg development gonad size, or hepatopancreatic size observations is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indicative of a biennial reproductive cycle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contrast,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inference of an annual reproductive cycle is more difficult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a homogenous sample, the presence of only a single group among observations might be due to the presence of a one-year cycle, or the presence of a first-year or second-year group following a two-year reproductive cycle.</a:t>
            </a:r>
          </a:p>
        </p:txBody>
      </p:sp>
      <p:cxnSp>
        <p:nvCxnSpPr>
          <p:cNvPr id="565" name="Straight Arrow Connector 564">
            <a:extLst>
              <a:ext uri="{FF2B5EF4-FFF2-40B4-BE49-F238E27FC236}">
                <a16:creationId xmlns:a16="http://schemas.microsoft.com/office/drawing/2014/main" id="{D0158025-7C68-9B09-6B69-8A3C421E5207}"/>
              </a:ext>
            </a:extLst>
          </p:cNvPr>
          <p:cNvCxnSpPr>
            <a:cxnSpLocks/>
            <a:stCxn id="510" idx="0"/>
            <a:endCxn id="254" idx="3"/>
          </p:cNvCxnSpPr>
          <p:nvPr/>
        </p:nvCxnSpPr>
        <p:spPr>
          <a:xfrm flipH="1" flipV="1">
            <a:off x="4962173" y="4014224"/>
            <a:ext cx="2692860" cy="927238"/>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1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1" y="136335"/>
            <a:ext cx="11449675" cy="689951"/>
          </a:xfrm>
        </p:spPr>
        <p:txBody>
          <a:bodyPr>
            <a:normAutofit fontScale="90000"/>
          </a:bodyPr>
          <a:lstStyle/>
          <a:p>
            <a:r>
              <a:rPr lang="en-US" sz="3600" b="1" dirty="0">
                <a:latin typeface="+mn-lt"/>
              </a:rPr>
              <a:t>Gonad development groups and maturity and reproductive cycles:</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505418" y="1062758"/>
            <a:ext cx="6922144" cy="2964786"/>
          </a:xfrm>
          <a:prstGeom prst="rect">
            <a:avLst/>
          </a:prstGeom>
          <a:solidFill>
            <a:schemeClr val="bg1">
              <a:lumMod val="95000"/>
            </a:schemeClr>
          </a:solidFill>
          <a:ln>
            <a:solidFill>
              <a:schemeClr val="tx1">
                <a:lumMod val="65000"/>
                <a:lumOff val="35000"/>
              </a:schemeClr>
            </a:solidFill>
          </a:ln>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was the case for individual fecundity, a plot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gonad weight </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versus crab size often reveals 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multiple groups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existence of these </a:t>
            </a:r>
            <a:r>
              <a:rPr lang="en-US" sz="1600" b="1" dirty="0">
                <a:latin typeface="Calibri" panose="020F0502020204030204" pitchFamily="34" charset="0"/>
                <a:ea typeface="Calibri" panose="020F0502020204030204" pitchFamily="34" charset="0"/>
                <a:cs typeface="Times New Roman" panose="02020603050405020304" pitchFamily="18" charset="0"/>
              </a:rPr>
              <a:t>gonad size groups </a:t>
            </a:r>
            <a:r>
              <a:rPr lang="en-US" sz="1600" dirty="0">
                <a:latin typeface="Calibri" panose="020F0502020204030204" pitchFamily="34" charset="0"/>
                <a:ea typeface="Calibri" panose="020F0502020204030204" pitchFamily="34" charset="0"/>
                <a:cs typeface="Times New Roman" panose="02020603050405020304" pitchFamily="18" charset="0"/>
              </a:rPr>
              <a:t>may be due to one or more of the following processes:</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maturity stages </a:t>
            </a:r>
            <a:r>
              <a:rPr lang="en-US" sz="1600" dirty="0">
                <a:latin typeface="Calibri" panose="020F0502020204030204" pitchFamily="34" charset="0"/>
                <a:ea typeface="Calibri" panose="020F0502020204030204" pitchFamily="34" charset="0"/>
                <a:cs typeface="Times New Roman" panose="02020603050405020304" pitchFamily="18" charset="0"/>
              </a:rPr>
              <a:t>(e.g. primiparous and multiple),</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reproductive cycles </a:t>
            </a:r>
            <a:r>
              <a:rPr lang="en-US" sz="1600" dirty="0">
                <a:latin typeface="Calibri" panose="020F0502020204030204" pitchFamily="34" charset="0"/>
                <a:ea typeface="Calibri" panose="020F0502020204030204" pitchFamily="34" charset="0"/>
                <a:cs typeface="Times New Roman" panose="02020603050405020304" pitchFamily="18" charset="0"/>
              </a:rPr>
              <a:t>(i.e. annual and biennial),</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and/or the </a:t>
            </a:r>
            <a:r>
              <a:rPr lang="en-US" sz="1600" b="1" dirty="0">
                <a:latin typeface="Calibri" panose="020F0502020204030204" pitchFamily="34" charset="0"/>
                <a:ea typeface="Calibri" panose="020F0502020204030204" pitchFamily="34" charset="0"/>
                <a:cs typeface="Times New Roman" panose="02020603050405020304" pitchFamily="18" charset="0"/>
              </a:rPr>
              <a:t>presence of first and second incubation year females </a:t>
            </a:r>
            <a:r>
              <a:rPr lang="en-US" sz="1600" dirty="0">
                <a:latin typeface="Calibri" panose="020F0502020204030204" pitchFamily="34" charset="0"/>
                <a:ea typeface="Calibri" panose="020F0502020204030204" pitchFamily="34" charset="0"/>
                <a:cs typeface="Times New Roman" panose="02020603050405020304" pitchFamily="18" charset="0"/>
              </a:rPr>
              <a:t>in a biennial reproductive cycle. </a:t>
            </a: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Gonad weight and </a:t>
            </a:r>
            <a:r>
              <a:rPr lang="en-US" sz="1600" dirty="0" err="1">
                <a:latin typeface="Calibri" panose="020F0502020204030204" pitchFamily="34" charset="0"/>
                <a:ea typeface="Calibri" panose="020F0502020204030204" pitchFamily="34" charset="0"/>
                <a:cs typeface="Times New Roman" panose="02020603050405020304" pitchFamily="18" charset="0"/>
              </a:rPr>
              <a:t>colour</a:t>
            </a:r>
            <a:r>
              <a:rPr lang="en-US" sz="1600" dirty="0">
                <a:latin typeface="Calibri" panose="020F0502020204030204" pitchFamily="34" charset="0"/>
                <a:ea typeface="Calibri" panose="020F0502020204030204" pitchFamily="34" charset="0"/>
                <a:cs typeface="Times New Roman" panose="02020603050405020304" pitchFamily="18" charset="0"/>
              </a:rPr>
              <a:t> also have cyclical seasonal components.</a:t>
            </a:r>
          </a:p>
        </p:txBody>
      </p:sp>
      <p:pic>
        <p:nvPicPr>
          <p:cNvPr id="5" name="Picture 4">
            <a:extLst>
              <a:ext uri="{FF2B5EF4-FFF2-40B4-BE49-F238E27FC236}">
                <a16:creationId xmlns:a16="http://schemas.microsoft.com/office/drawing/2014/main" id="{6A7E7E7C-5F96-A6B1-2551-39CE625C055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44261" y="1036190"/>
            <a:ext cx="3699637" cy="3699637"/>
          </a:xfrm>
          <a:prstGeom prst="rect">
            <a:avLst/>
          </a:prstGeom>
          <a:noFill/>
          <a:ln>
            <a:noFill/>
          </a:ln>
        </p:spPr>
      </p:pic>
      <p:sp>
        <p:nvSpPr>
          <p:cNvPr id="6" name="TextBox 5">
            <a:extLst>
              <a:ext uri="{FF2B5EF4-FFF2-40B4-BE49-F238E27FC236}">
                <a16:creationId xmlns:a16="http://schemas.microsoft.com/office/drawing/2014/main" id="{64F8241D-CE2B-4A5C-C24F-5CA3E1F190E8}"/>
              </a:ext>
            </a:extLst>
          </p:cNvPr>
          <p:cNvSpPr txBox="1"/>
          <p:nvPr/>
        </p:nvSpPr>
        <p:spPr>
          <a:xfrm>
            <a:off x="8215498" y="4646139"/>
            <a:ext cx="3594935" cy="1200329"/>
          </a:xfrm>
          <a:prstGeom prst="rect">
            <a:avLst/>
          </a:prstGeom>
          <a:noFill/>
        </p:spPr>
        <p:txBody>
          <a:bodyPr wrap="square" rtlCol="0">
            <a:spAutoFit/>
          </a:bodyPr>
          <a:lstStyle/>
          <a:p>
            <a:r>
              <a:rPr lang="en-US" sz="1200" i="1" dirty="0"/>
              <a:t>Example of gonad weight versus crab size from a female fecundity data set from September, 2002. There are two, possibly three distinct groups in the data. </a:t>
            </a:r>
            <a:r>
              <a:rPr lang="en-US" sz="1200" i="1" dirty="0" err="1"/>
              <a:t>Colours</a:t>
            </a:r>
            <a:r>
              <a:rPr lang="en-US" sz="1200" i="1" dirty="0"/>
              <a:t> indicate a grouping derived from a clustering methods assuming two groups. The arrow shows a possible 3</a:t>
            </a:r>
            <a:r>
              <a:rPr lang="en-US" sz="1200" i="1" baseline="30000" dirty="0"/>
              <a:t>rd</a:t>
            </a:r>
            <a:r>
              <a:rPr lang="en-US" sz="1200" i="1" dirty="0"/>
              <a:t> group in the data.</a:t>
            </a:r>
          </a:p>
        </p:txBody>
      </p:sp>
      <p:sp>
        <p:nvSpPr>
          <p:cNvPr id="7" name="Rectangle: Rounded Corners 6">
            <a:extLst>
              <a:ext uri="{FF2B5EF4-FFF2-40B4-BE49-F238E27FC236}">
                <a16:creationId xmlns:a16="http://schemas.microsoft.com/office/drawing/2014/main" id="{AB208EF2-660A-1A29-61A6-BAF3E4BDCA87}"/>
              </a:ext>
            </a:extLst>
          </p:cNvPr>
          <p:cNvSpPr/>
          <p:nvPr/>
        </p:nvSpPr>
        <p:spPr>
          <a:xfrm>
            <a:off x="2317198" y="5058594"/>
            <a:ext cx="1659306" cy="689951"/>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sp>
        <p:nvSpPr>
          <p:cNvPr id="8" name="Rectangle: Rounded Corners 7">
            <a:extLst>
              <a:ext uri="{FF2B5EF4-FFF2-40B4-BE49-F238E27FC236}">
                <a16:creationId xmlns:a16="http://schemas.microsoft.com/office/drawing/2014/main" id="{AC69DCB3-F53B-07B4-3946-DC64C92CA13B}"/>
              </a:ext>
            </a:extLst>
          </p:cNvPr>
          <p:cNvSpPr/>
          <p:nvPr/>
        </p:nvSpPr>
        <p:spPr>
          <a:xfrm>
            <a:off x="2317198" y="4521568"/>
            <a:ext cx="1659306" cy="439103"/>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a:t>
            </a:r>
          </a:p>
        </p:txBody>
      </p:sp>
      <p:sp>
        <p:nvSpPr>
          <p:cNvPr id="13" name="Rectangle: Rounded Corners 12">
            <a:extLst>
              <a:ext uri="{FF2B5EF4-FFF2-40B4-BE49-F238E27FC236}">
                <a16:creationId xmlns:a16="http://schemas.microsoft.com/office/drawing/2014/main" id="{9A02C302-6533-CF8D-174E-CC5035225788}"/>
              </a:ext>
            </a:extLst>
          </p:cNvPr>
          <p:cNvSpPr/>
          <p:nvPr/>
        </p:nvSpPr>
        <p:spPr>
          <a:xfrm>
            <a:off x="2317199" y="5846468"/>
            <a:ext cx="1659306" cy="432090"/>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Incubation year</a:t>
            </a:r>
          </a:p>
        </p:txBody>
      </p:sp>
      <p:cxnSp>
        <p:nvCxnSpPr>
          <p:cNvPr id="18" name="Straight Arrow Connector 17">
            <a:extLst>
              <a:ext uri="{FF2B5EF4-FFF2-40B4-BE49-F238E27FC236}">
                <a16:creationId xmlns:a16="http://schemas.microsoft.com/office/drawing/2014/main" id="{847A7630-B639-7918-5D85-6002018DE49E}"/>
              </a:ext>
            </a:extLst>
          </p:cNvPr>
          <p:cNvCxnSpPr>
            <a:cxnSpLocks/>
            <a:stCxn id="8" idx="3"/>
            <a:endCxn id="27" idx="1"/>
          </p:cNvCxnSpPr>
          <p:nvPr/>
        </p:nvCxnSpPr>
        <p:spPr>
          <a:xfrm>
            <a:off x="3976504" y="4741120"/>
            <a:ext cx="915107" cy="658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6A352F-CEF8-A9C6-1978-ECC4BED6BB17}"/>
              </a:ext>
            </a:extLst>
          </p:cNvPr>
          <p:cNvCxnSpPr>
            <a:cxnSpLocks/>
            <a:stCxn id="7" idx="3"/>
            <a:endCxn id="27" idx="1"/>
          </p:cNvCxnSpPr>
          <p:nvPr/>
        </p:nvCxnSpPr>
        <p:spPr>
          <a:xfrm flipV="1">
            <a:off x="3976504" y="5400113"/>
            <a:ext cx="915107" cy="3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DD2DE5-11AF-AC9E-24AC-D8137BCD385E}"/>
              </a:ext>
            </a:extLst>
          </p:cNvPr>
          <p:cNvCxnSpPr>
            <a:cxnSpLocks/>
            <a:stCxn id="13" idx="3"/>
            <a:endCxn id="27" idx="1"/>
          </p:cNvCxnSpPr>
          <p:nvPr/>
        </p:nvCxnSpPr>
        <p:spPr>
          <a:xfrm flipV="1">
            <a:off x="3976505" y="5400113"/>
            <a:ext cx="915106" cy="66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AD00B9E-6AA4-2812-F7C1-E1F532BFCB6B}"/>
              </a:ext>
            </a:extLst>
          </p:cNvPr>
          <p:cNvSpPr/>
          <p:nvPr/>
        </p:nvSpPr>
        <p:spPr>
          <a:xfrm>
            <a:off x="4891611" y="5182959"/>
            <a:ext cx="1507094" cy="434307"/>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61" name="Straight Arrow Connector 60">
            <a:extLst>
              <a:ext uri="{FF2B5EF4-FFF2-40B4-BE49-F238E27FC236}">
                <a16:creationId xmlns:a16="http://schemas.microsoft.com/office/drawing/2014/main" id="{F461F54C-CB6D-87DF-5124-DF8A1E516AB8}"/>
              </a:ext>
            </a:extLst>
          </p:cNvPr>
          <p:cNvCxnSpPr/>
          <p:nvPr/>
        </p:nvCxnSpPr>
        <p:spPr>
          <a:xfrm flipH="1">
            <a:off x="10528917" y="2405849"/>
            <a:ext cx="435005" cy="31071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8F2B88-8566-0060-9768-0CA46D45ECFE}"/>
              </a:ext>
            </a:extLst>
          </p:cNvPr>
          <p:cNvSpPr txBox="1"/>
          <p:nvPr/>
        </p:nvSpPr>
        <p:spPr>
          <a:xfrm>
            <a:off x="10531888" y="2098072"/>
            <a:ext cx="982448" cy="307777"/>
          </a:xfrm>
          <a:prstGeom prst="rect">
            <a:avLst/>
          </a:prstGeom>
          <a:noFill/>
        </p:spPr>
        <p:txBody>
          <a:bodyPr wrap="none" rtlCol="0">
            <a:spAutoFit/>
          </a:bodyPr>
          <a:lstStyle/>
          <a:p>
            <a:r>
              <a:rPr lang="fr-CA" sz="1400" dirty="0"/>
              <a:t>3rd group?</a:t>
            </a:r>
            <a:endParaRPr lang="en-US" sz="1400" dirty="0"/>
          </a:p>
        </p:txBody>
      </p:sp>
    </p:spTree>
    <p:extLst>
      <p:ext uri="{BB962C8B-B14F-4D97-AF65-F5344CB8AC3E}">
        <p14:creationId xmlns:p14="http://schemas.microsoft.com/office/powerpoint/2010/main" val="1228472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15807</TotalTime>
  <Words>2646</Words>
  <Application>Microsoft Office PowerPoint</Application>
  <PresentationFormat>Widescreen</PresentationFormat>
  <Paragraphs>568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 Math</vt:lpstr>
      <vt:lpstr>Office Theme</vt:lpstr>
      <vt:lpstr>Snow crab fecundity</vt:lpstr>
      <vt:lpstr>PowerPoint Presentation</vt:lpstr>
      <vt:lpstr>PowerPoint Presentation</vt:lpstr>
      <vt:lpstr>PowerPoint Presentation</vt:lpstr>
      <vt:lpstr>Working definitions:</vt:lpstr>
      <vt:lpstr>PowerPoint Presentation</vt:lpstr>
      <vt:lpstr>Inferring maturity stage:</vt:lpstr>
      <vt:lpstr>Inferring reproductive cycle and incubation year:</vt:lpstr>
      <vt:lpstr>Gonad development groups and maturity and reproductive cycles:</vt:lpstr>
      <vt:lpstr>Reproductive cycle schedules:</vt:lpstr>
      <vt:lpstr>PowerPoint Presentation</vt:lpstr>
      <vt:lpstr>PowerPoint Presentation</vt:lpstr>
      <vt:lpstr>Reproductive processes : Annual cycle</vt:lpstr>
      <vt:lpstr>Reproductive processes : Biennial cycle</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cp:lastModifiedBy>
  <cp:revision>86</cp:revision>
  <cp:lastPrinted>2023-06-13T15:13:53Z</cp:lastPrinted>
  <dcterms:created xsi:type="dcterms:W3CDTF">2023-06-01T16:08:23Z</dcterms:created>
  <dcterms:modified xsi:type="dcterms:W3CDTF">2023-06-19T11:40:45Z</dcterms:modified>
</cp:coreProperties>
</file>