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6" r:id="rId4"/>
    <p:sldId id="277" r:id="rId5"/>
    <p:sldId id="27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196AF-9932-E8AF-2115-1BDFBE3A27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AB3954-2A21-2FD9-FF67-E291A5795A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15336A-A25B-A7C8-13EE-95331DD27111}"/>
              </a:ext>
            </a:extLst>
          </p:cNvPr>
          <p:cNvSpPr>
            <a:spLocks noGrp="1"/>
          </p:cNvSpPr>
          <p:nvPr>
            <p:ph type="dt" sz="half" idx="10"/>
          </p:nvPr>
        </p:nvSpPr>
        <p:spPr/>
        <p:txBody>
          <a:bodyPr/>
          <a:lstStyle/>
          <a:p>
            <a:fld id="{A260D20C-2768-4C9A-80B6-D4D86E1192FE}" type="datetimeFigureOut">
              <a:rPr lang="en-US" smtClean="0"/>
              <a:t>6/14/2023</a:t>
            </a:fld>
            <a:endParaRPr lang="en-US"/>
          </a:p>
        </p:txBody>
      </p:sp>
      <p:sp>
        <p:nvSpPr>
          <p:cNvPr id="5" name="Footer Placeholder 4">
            <a:extLst>
              <a:ext uri="{FF2B5EF4-FFF2-40B4-BE49-F238E27FC236}">
                <a16:creationId xmlns:a16="http://schemas.microsoft.com/office/drawing/2014/main" id="{5297B6E3-10CB-5303-5593-9F99C4C91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CF25A-EFC6-D995-C8F7-C237B742A96C}"/>
              </a:ext>
            </a:extLst>
          </p:cNvPr>
          <p:cNvSpPr>
            <a:spLocks noGrp="1"/>
          </p:cNvSpPr>
          <p:nvPr>
            <p:ph type="sldNum" sz="quarter" idx="12"/>
          </p:nvPr>
        </p:nvSpPr>
        <p:spPr/>
        <p:txBody>
          <a:bodyPr/>
          <a:lstStyle/>
          <a:p>
            <a:fld id="{850C57F2-E3BC-4D0A-B4BB-E6DD6AB2C880}" type="slidenum">
              <a:rPr lang="en-US" smtClean="0"/>
              <a:t>‹#›</a:t>
            </a:fld>
            <a:endParaRPr lang="en-US"/>
          </a:p>
        </p:txBody>
      </p:sp>
    </p:spTree>
    <p:extLst>
      <p:ext uri="{BB962C8B-B14F-4D97-AF65-F5344CB8AC3E}">
        <p14:creationId xmlns:p14="http://schemas.microsoft.com/office/powerpoint/2010/main" val="2513019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8685-E97D-B152-01E2-6EAB3F5363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26CDD9-532B-168F-1DDE-5D219D3CD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1DE55-82D3-C77A-0EC1-D050221F5D46}"/>
              </a:ext>
            </a:extLst>
          </p:cNvPr>
          <p:cNvSpPr>
            <a:spLocks noGrp="1"/>
          </p:cNvSpPr>
          <p:nvPr>
            <p:ph type="dt" sz="half" idx="10"/>
          </p:nvPr>
        </p:nvSpPr>
        <p:spPr/>
        <p:txBody>
          <a:bodyPr/>
          <a:lstStyle/>
          <a:p>
            <a:fld id="{A260D20C-2768-4C9A-80B6-D4D86E1192FE}" type="datetimeFigureOut">
              <a:rPr lang="en-US" smtClean="0"/>
              <a:t>6/14/2023</a:t>
            </a:fld>
            <a:endParaRPr lang="en-US"/>
          </a:p>
        </p:txBody>
      </p:sp>
      <p:sp>
        <p:nvSpPr>
          <p:cNvPr id="5" name="Footer Placeholder 4">
            <a:extLst>
              <a:ext uri="{FF2B5EF4-FFF2-40B4-BE49-F238E27FC236}">
                <a16:creationId xmlns:a16="http://schemas.microsoft.com/office/drawing/2014/main" id="{20BB46D9-5531-B8A5-9494-D34416793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19D4E7-D80D-8900-8E1C-72438BC37143}"/>
              </a:ext>
            </a:extLst>
          </p:cNvPr>
          <p:cNvSpPr>
            <a:spLocks noGrp="1"/>
          </p:cNvSpPr>
          <p:nvPr>
            <p:ph type="sldNum" sz="quarter" idx="12"/>
          </p:nvPr>
        </p:nvSpPr>
        <p:spPr/>
        <p:txBody>
          <a:bodyPr/>
          <a:lstStyle/>
          <a:p>
            <a:fld id="{850C57F2-E3BC-4D0A-B4BB-E6DD6AB2C880}" type="slidenum">
              <a:rPr lang="en-US" smtClean="0"/>
              <a:t>‹#›</a:t>
            </a:fld>
            <a:endParaRPr lang="en-US"/>
          </a:p>
        </p:txBody>
      </p:sp>
    </p:spTree>
    <p:extLst>
      <p:ext uri="{BB962C8B-B14F-4D97-AF65-F5344CB8AC3E}">
        <p14:creationId xmlns:p14="http://schemas.microsoft.com/office/powerpoint/2010/main" val="2420690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8C4E52-AA41-5D66-1103-FAAD96134E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FC14E0-118D-F74E-0DFB-9F53CF32EE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3F384-D7A8-1264-B003-B6A4E92B3BE7}"/>
              </a:ext>
            </a:extLst>
          </p:cNvPr>
          <p:cNvSpPr>
            <a:spLocks noGrp="1"/>
          </p:cNvSpPr>
          <p:nvPr>
            <p:ph type="dt" sz="half" idx="10"/>
          </p:nvPr>
        </p:nvSpPr>
        <p:spPr/>
        <p:txBody>
          <a:bodyPr/>
          <a:lstStyle/>
          <a:p>
            <a:fld id="{A260D20C-2768-4C9A-80B6-D4D86E1192FE}" type="datetimeFigureOut">
              <a:rPr lang="en-US" smtClean="0"/>
              <a:t>6/14/2023</a:t>
            </a:fld>
            <a:endParaRPr lang="en-US"/>
          </a:p>
        </p:txBody>
      </p:sp>
      <p:sp>
        <p:nvSpPr>
          <p:cNvPr id="5" name="Footer Placeholder 4">
            <a:extLst>
              <a:ext uri="{FF2B5EF4-FFF2-40B4-BE49-F238E27FC236}">
                <a16:creationId xmlns:a16="http://schemas.microsoft.com/office/drawing/2014/main" id="{A5261340-DA76-39B9-26E5-636ABC99A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6032B-F254-5862-9D50-6101903FD16D}"/>
              </a:ext>
            </a:extLst>
          </p:cNvPr>
          <p:cNvSpPr>
            <a:spLocks noGrp="1"/>
          </p:cNvSpPr>
          <p:nvPr>
            <p:ph type="sldNum" sz="quarter" idx="12"/>
          </p:nvPr>
        </p:nvSpPr>
        <p:spPr/>
        <p:txBody>
          <a:bodyPr/>
          <a:lstStyle/>
          <a:p>
            <a:fld id="{850C57F2-E3BC-4D0A-B4BB-E6DD6AB2C880}" type="slidenum">
              <a:rPr lang="en-US" smtClean="0"/>
              <a:t>‹#›</a:t>
            </a:fld>
            <a:endParaRPr lang="en-US"/>
          </a:p>
        </p:txBody>
      </p:sp>
    </p:spTree>
    <p:extLst>
      <p:ext uri="{BB962C8B-B14F-4D97-AF65-F5344CB8AC3E}">
        <p14:creationId xmlns:p14="http://schemas.microsoft.com/office/powerpoint/2010/main" val="111291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86F7-FF4A-A310-A65F-6DAC31DF41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3B3445-E8FB-E66A-628A-F2974BDB99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BAE92-8170-3D22-7284-A953103679E6}"/>
              </a:ext>
            </a:extLst>
          </p:cNvPr>
          <p:cNvSpPr>
            <a:spLocks noGrp="1"/>
          </p:cNvSpPr>
          <p:nvPr>
            <p:ph type="dt" sz="half" idx="10"/>
          </p:nvPr>
        </p:nvSpPr>
        <p:spPr/>
        <p:txBody>
          <a:bodyPr/>
          <a:lstStyle/>
          <a:p>
            <a:fld id="{A260D20C-2768-4C9A-80B6-D4D86E1192FE}" type="datetimeFigureOut">
              <a:rPr lang="en-US" smtClean="0"/>
              <a:t>6/14/2023</a:t>
            </a:fld>
            <a:endParaRPr lang="en-US"/>
          </a:p>
        </p:txBody>
      </p:sp>
      <p:sp>
        <p:nvSpPr>
          <p:cNvPr id="5" name="Footer Placeholder 4">
            <a:extLst>
              <a:ext uri="{FF2B5EF4-FFF2-40B4-BE49-F238E27FC236}">
                <a16:creationId xmlns:a16="http://schemas.microsoft.com/office/drawing/2014/main" id="{12C88DCD-19D0-5A73-92C1-E8A817A93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A169E-E50B-409E-BF1B-5967685C384C}"/>
              </a:ext>
            </a:extLst>
          </p:cNvPr>
          <p:cNvSpPr>
            <a:spLocks noGrp="1"/>
          </p:cNvSpPr>
          <p:nvPr>
            <p:ph type="sldNum" sz="quarter" idx="12"/>
          </p:nvPr>
        </p:nvSpPr>
        <p:spPr/>
        <p:txBody>
          <a:bodyPr/>
          <a:lstStyle/>
          <a:p>
            <a:fld id="{850C57F2-E3BC-4D0A-B4BB-E6DD6AB2C880}" type="slidenum">
              <a:rPr lang="en-US" smtClean="0"/>
              <a:t>‹#›</a:t>
            </a:fld>
            <a:endParaRPr lang="en-US"/>
          </a:p>
        </p:txBody>
      </p:sp>
    </p:spTree>
    <p:extLst>
      <p:ext uri="{BB962C8B-B14F-4D97-AF65-F5344CB8AC3E}">
        <p14:creationId xmlns:p14="http://schemas.microsoft.com/office/powerpoint/2010/main" val="305518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28130-4272-0C60-BC23-33F7991249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C734F7-D9E7-D65B-4CCA-A817E6AD54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0A0065-BA29-3400-CC5E-D28C995C4A53}"/>
              </a:ext>
            </a:extLst>
          </p:cNvPr>
          <p:cNvSpPr>
            <a:spLocks noGrp="1"/>
          </p:cNvSpPr>
          <p:nvPr>
            <p:ph type="dt" sz="half" idx="10"/>
          </p:nvPr>
        </p:nvSpPr>
        <p:spPr/>
        <p:txBody>
          <a:bodyPr/>
          <a:lstStyle/>
          <a:p>
            <a:fld id="{A260D20C-2768-4C9A-80B6-D4D86E1192FE}" type="datetimeFigureOut">
              <a:rPr lang="en-US" smtClean="0"/>
              <a:t>6/14/2023</a:t>
            </a:fld>
            <a:endParaRPr lang="en-US"/>
          </a:p>
        </p:txBody>
      </p:sp>
      <p:sp>
        <p:nvSpPr>
          <p:cNvPr id="5" name="Footer Placeholder 4">
            <a:extLst>
              <a:ext uri="{FF2B5EF4-FFF2-40B4-BE49-F238E27FC236}">
                <a16:creationId xmlns:a16="http://schemas.microsoft.com/office/drawing/2014/main" id="{F68CDAB8-DAFF-307A-A0B2-24DFEDF58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4F155-6E54-6B5D-8AC4-55D04D35FB34}"/>
              </a:ext>
            </a:extLst>
          </p:cNvPr>
          <p:cNvSpPr>
            <a:spLocks noGrp="1"/>
          </p:cNvSpPr>
          <p:nvPr>
            <p:ph type="sldNum" sz="quarter" idx="12"/>
          </p:nvPr>
        </p:nvSpPr>
        <p:spPr/>
        <p:txBody>
          <a:bodyPr/>
          <a:lstStyle/>
          <a:p>
            <a:fld id="{850C57F2-E3BC-4D0A-B4BB-E6DD6AB2C880}" type="slidenum">
              <a:rPr lang="en-US" smtClean="0"/>
              <a:t>‹#›</a:t>
            </a:fld>
            <a:endParaRPr lang="en-US"/>
          </a:p>
        </p:txBody>
      </p:sp>
    </p:spTree>
    <p:extLst>
      <p:ext uri="{BB962C8B-B14F-4D97-AF65-F5344CB8AC3E}">
        <p14:creationId xmlns:p14="http://schemas.microsoft.com/office/powerpoint/2010/main" val="1594843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FD99-3011-00B2-0E11-B8CFB2AC1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04A7A-CED8-75F1-0032-B7AE752821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F90A5-1035-921D-A7A9-49DBEBDF2A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86BA81-6674-7215-E1FD-A17320AE7CD8}"/>
              </a:ext>
            </a:extLst>
          </p:cNvPr>
          <p:cNvSpPr>
            <a:spLocks noGrp="1"/>
          </p:cNvSpPr>
          <p:nvPr>
            <p:ph type="dt" sz="half" idx="10"/>
          </p:nvPr>
        </p:nvSpPr>
        <p:spPr/>
        <p:txBody>
          <a:bodyPr/>
          <a:lstStyle/>
          <a:p>
            <a:fld id="{A260D20C-2768-4C9A-80B6-D4D86E1192FE}" type="datetimeFigureOut">
              <a:rPr lang="en-US" smtClean="0"/>
              <a:t>6/14/2023</a:t>
            </a:fld>
            <a:endParaRPr lang="en-US"/>
          </a:p>
        </p:txBody>
      </p:sp>
      <p:sp>
        <p:nvSpPr>
          <p:cNvPr id="6" name="Footer Placeholder 5">
            <a:extLst>
              <a:ext uri="{FF2B5EF4-FFF2-40B4-BE49-F238E27FC236}">
                <a16:creationId xmlns:a16="http://schemas.microsoft.com/office/drawing/2014/main" id="{15019B4C-4B4E-A578-AB11-2C028E5397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11055-D963-6C34-71DA-B757C01919D0}"/>
              </a:ext>
            </a:extLst>
          </p:cNvPr>
          <p:cNvSpPr>
            <a:spLocks noGrp="1"/>
          </p:cNvSpPr>
          <p:nvPr>
            <p:ph type="sldNum" sz="quarter" idx="12"/>
          </p:nvPr>
        </p:nvSpPr>
        <p:spPr/>
        <p:txBody>
          <a:bodyPr/>
          <a:lstStyle/>
          <a:p>
            <a:fld id="{850C57F2-E3BC-4D0A-B4BB-E6DD6AB2C880}" type="slidenum">
              <a:rPr lang="en-US" smtClean="0"/>
              <a:t>‹#›</a:t>
            </a:fld>
            <a:endParaRPr lang="en-US"/>
          </a:p>
        </p:txBody>
      </p:sp>
    </p:spTree>
    <p:extLst>
      <p:ext uri="{BB962C8B-B14F-4D97-AF65-F5344CB8AC3E}">
        <p14:creationId xmlns:p14="http://schemas.microsoft.com/office/powerpoint/2010/main" val="2923736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DA77-2216-96D2-98AE-05E91D086E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75A213-CBFA-FA53-BEA4-AA6D947CB9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36B61C-EA81-2E0B-F4C8-66EF03BD4E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19064F-0834-E036-F058-50BEA8640F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FE6177-27BF-A17F-E7B3-73155BD93F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AF432F-C375-4573-6BDD-4E71A86038B0}"/>
              </a:ext>
            </a:extLst>
          </p:cNvPr>
          <p:cNvSpPr>
            <a:spLocks noGrp="1"/>
          </p:cNvSpPr>
          <p:nvPr>
            <p:ph type="dt" sz="half" idx="10"/>
          </p:nvPr>
        </p:nvSpPr>
        <p:spPr/>
        <p:txBody>
          <a:bodyPr/>
          <a:lstStyle/>
          <a:p>
            <a:fld id="{A260D20C-2768-4C9A-80B6-D4D86E1192FE}" type="datetimeFigureOut">
              <a:rPr lang="en-US" smtClean="0"/>
              <a:t>6/14/2023</a:t>
            </a:fld>
            <a:endParaRPr lang="en-US"/>
          </a:p>
        </p:txBody>
      </p:sp>
      <p:sp>
        <p:nvSpPr>
          <p:cNvPr id="8" name="Footer Placeholder 7">
            <a:extLst>
              <a:ext uri="{FF2B5EF4-FFF2-40B4-BE49-F238E27FC236}">
                <a16:creationId xmlns:a16="http://schemas.microsoft.com/office/drawing/2014/main" id="{3DB6B68F-F053-1099-AD64-5E19BEE89C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A8E024-304C-E8D3-D67B-D0CB17CFAA31}"/>
              </a:ext>
            </a:extLst>
          </p:cNvPr>
          <p:cNvSpPr>
            <a:spLocks noGrp="1"/>
          </p:cNvSpPr>
          <p:nvPr>
            <p:ph type="sldNum" sz="quarter" idx="12"/>
          </p:nvPr>
        </p:nvSpPr>
        <p:spPr/>
        <p:txBody>
          <a:bodyPr/>
          <a:lstStyle/>
          <a:p>
            <a:fld id="{850C57F2-E3BC-4D0A-B4BB-E6DD6AB2C880}" type="slidenum">
              <a:rPr lang="en-US" smtClean="0"/>
              <a:t>‹#›</a:t>
            </a:fld>
            <a:endParaRPr lang="en-US"/>
          </a:p>
        </p:txBody>
      </p:sp>
    </p:spTree>
    <p:extLst>
      <p:ext uri="{BB962C8B-B14F-4D97-AF65-F5344CB8AC3E}">
        <p14:creationId xmlns:p14="http://schemas.microsoft.com/office/powerpoint/2010/main" val="387891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B87E-6089-7A6F-AF93-53D8C1602C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ACD35D-50A4-E9B9-3E50-09FA704BFEA8}"/>
              </a:ext>
            </a:extLst>
          </p:cNvPr>
          <p:cNvSpPr>
            <a:spLocks noGrp="1"/>
          </p:cNvSpPr>
          <p:nvPr>
            <p:ph type="dt" sz="half" idx="10"/>
          </p:nvPr>
        </p:nvSpPr>
        <p:spPr/>
        <p:txBody>
          <a:bodyPr/>
          <a:lstStyle/>
          <a:p>
            <a:fld id="{A260D20C-2768-4C9A-80B6-D4D86E1192FE}" type="datetimeFigureOut">
              <a:rPr lang="en-US" smtClean="0"/>
              <a:t>6/14/2023</a:t>
            </a:fld>
            <a:endParaRPr lang="en-US"/>
          </a:p>
        </p:txBody>
      </p:sp>
      <p:sp>
        <p:nvSpPr>
          <p:cNvPr id="4" name="Footer Placeholder 3">
            <a:extLst>
              <a:ext uri="{FF2B5EF4-FFF2-40B4-BE49-F238E27FC236}">
                <a16:creationId xmlns:a16="http://schemas.microsoft.com/office/drawing/2014/main" id="{56B9A5DA-3533-323C-0CC8-F665AB287B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F8B25-A87A-D578-5E46-E1FB20869EA3}"/>
              </a:ext>
            </a:extLst>
          </p:cNvPr>
          <p:cNvSpPr>
            <a:spLocks noGrp="1"/>
          </p:cNvSpPr>
          <p:nvPr>
            <p:ph type="sldNum" sz="quarter" idx="12"/>
          </p:nvPr>
        </p:nvSpPr>
        <p:spPr/>
        <p:txBody>
          <a:bodyPr/>
          <a:lstStyle/>
          <a:p>
            <a:fld id="{850C57F2-E3BC-4D0A-B4BB-E6DD6AB2C880}" type="slidenum">
              <a:rPr lang="en-US" smtClean="0"/>
              <a:t>‹#›</a:t>
            </a:fld>
            <a:endParaRPr lang="en-US"/>
          </a:p>
        </p:txBody>
      </p:sp>
    </p:spTree>
    <p:extLst>
      <p:ext uri="{BB962C8B-B14F-4D97-AF65-F5344CB8AC3E}">
        <p14:creationId xmlns:p14="http://schemas.microsoft.com/office/powerpoint/2010/main" val="527959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D86DF3-8B19-90CA-6116-2F494BBAA8CE}"/>
              </a:ext>
            </a:extLst>
          </p:cNvPr>
          <p:cNvSpPr>
            <a:spLocks noGrp="1"/>
          </p:cNvSpPr>
          <p:nvPr>
            <p:ph type="dt" sz="half" idx="10"/>
          </p:nvPr>
        </p:nvSpPr>
        <p:spPr/>
        <p:txBody>
          <a:bodyPr/>
          <a:lstStyle/>
          <a:p>
            <a:fld id="{A260D20C-2768-4C9A-80B6-D4D86E1192FE}" type="datetimeFigureOut">
              <a:rPr lang="en-US" smtClean="0"/>
              <a:t>6/14/2023</a:t>
            </a:fld>
            <a:endParaRPr lang="en-US"/>
          </a:p>
        </p:txBody>
      </p:sp>
      <p:sp>
        <p:nvSpPr>
          <p:cNvPr id="3" name="Footer Placeholder 2">
            <a:extLst>
              <a:ext uri="{FF2B5EF4-FFF2-40B4-BE49-F238E27FC236}">
                <a16:creationId xmlns:a16="http://schemas.microsoft.com/office/drawing/2014/main" id="{71A7AE1A-6A25-E1D2-25D6-D1F3B8C939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A9C649-7282-6CFE-4695-E09A8601896C}"/>
              </a:ext>
            </a:extLst>
          </p:cNvPr>
          <p:cNvSpPr>
            <a:spLocks noGrp="1"/>
          </p:cNvSpPr>
          <p:nvPr>
            <p:ph type="sldNum" sz="quarter" idx="12"/>
          </p:nvPr>
        </p:nvSpPr>
        <p:spPr/>
        <p:txBody>
          <a:bodyPr/>
          <a:lstStyle/>
          <a:p>
            <a:fld id="{850C57F2-E3BC-4D0A-B4BB-E6DD6AB2C880}" type="slidenum">
              <a:rPr lang="en-US" smtClean="0"/>
              <a:t>‹#›</a:t>
            </a:fld>
            <a:endParaRPr lang="en-US"/>
          </a:p>
        </p:txBody>
      </p:sp>
    </p:spTree>
    <p:extLst>
      <p:ext uri="{BB962C8B-B14F-4D97-AF65-F5344CB8AC3E}">
        <p14:creationId xmlns:p14="http://schemas.microsoft.com/office/powerpoint/2010/main" val="21480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B428-FDB0-4203-E046-155B9662D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235D5B-1C7F-6096-3225-9F14C34526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70D3E6-80EE-17FA-EAF8-6269ED973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2B06BF-D0D7-62F4-F4CC-FC7486A36EB5}"/>
              </a:ext>
            </a:extLst>
          </p:cNvPr>
          <p:cNvSpPr>
            <a:spLocks noGrp="1"/>
          </p:cNvSpPr>
          <p:nvPr>
            <p:ph type="dt" sz="half" idx="10"/>
          </p:nvPr>
        </p:nvSpPr>
        <p:spPr/>
        <p:txBody>
          <a:bodyPr/>
          <a:lstStyle/>
          <a:p>
            <a:fld id="{A260D20C-2768-4C9A-80B6-D4D86E1192FE}" type="datetimeFigureOut">
              <a:rPr lang="en-US" smtClean="0"/>
              <a:t>6/14/2023</a:t>
            </a:fld>
            <a:endParaRPr lang="en-US"/>
          </a:p>
        </p:txBody>
      </p:sp>
      <p:sp>
        <p:nvSpPr>
          <p:cNvPr id="6" name="Footer Placeholder 5">
            <a:extLst>
              <a:ext uri="{FF2B5EF4-FFF2-40B4-BE49-F238E27FC236}">
                <a16:creationId xmlns:a16="http://schemas.microsoft.com/office/drawing/2014/main" id="{D3D203DB-3FEA-AF0B-0549-198723D72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8740EF-F395-E13A-BEA6-47650734B89E}"/>
              </a:ext>
            </a:extLst>
          </p:cNvPr>
          <p:cNvSpPr>
            <a:spLocks noGrp="1"/>
          </p:cNvSpPr>
          <p:nvPr>
            <p:ph type="sldNum" sz="quarter" idx="12"/>
          </p:nvPr>
        </p:nvSpPr>
        <p:spPr/>
        <p:txBody>
          <a:bodyPr/>
          <a:lstStyle/>
          <a:p>
            <a:fld id="{850C57F2-E3BC-4D0A-B4BB-E6DD6AB2C880}" type="slidenum">
              <a:rPr lang="en-US" smtClean="0"/>
              <a:t>‹#›</a:t>
            </a:fld>
            <a:endParaRPr lang="en-US"/>
          </a:p>
        </p:txBody>
      </p:sp>
    </p:spTree>
    <p:extLst>
      <p:ext uri="{BB962C8B-B14F-4D97-AF65-F5344CB8AC3E}">
        <p14:creationId xmlns:p14="http://schemas.microsoft.com/office/powerpoint/2010/main" val="73616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87D7-3AC2-8813-857E-ADCEC77E8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6767D8-5A97-64C2-8690-752F676EB5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94BAA8-DC73-C8E6-DCE4-A7A34F60B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4443AB-AB6F-333B-90D3-3767F715E638}"/>
              </a:ext>
            </a:extLst>
          </p:cNvPr>
          <p:cNvSpPr>
            <a:spLocks noGrp="1"/>
          </p:cNvSpPr>
          <p:nvPr>
            <p:ph type="dt" sz="half" idx="10"/>
          </p:nvPr>
        </p:nvSpPr>
        <p:spPr/>
        <p:txBody>
          <a:bodyPr/>
          <a:lstStyle/>
          <a:p>
            <a:fld id="{A260D20C-2768-4C9A-80B6-D4D86E1192FE}" type="datetimeFigureOut">
              <a:rPr lang="en-US" smtClean="0"/>
              <a:t>6/14/2023</a:t>
            </a:fld>
            <a:endParaRPr lang="en-US"/>
          </a:p>
        </p:txBody>
      </p:sp>
      <p:sp>
        <p:nvSpPr>
          <p:cNvPr id="6" name="Footer Placeholder 5">
            <a:extLst>
              <a:ext uri="{FF2B5EF4-FFF2-40B4-BE49-F238E27FC236}">
                <a16:creationId xmlns:a16="http://schemas.microsoft.com/office/drawing/2014/main" id="{9E5400A6-AA5A-4D66-B786-EE0B9E2940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ECD50F-D6E1-BD51-3819-C372E2018900}"/>
              </a:ext>
            </a:extLst>
          </p:cNvPr>
          <p:cNvSpPr>
            <a:spLocks noGrp="1"/>
          </p:cNvSpPr>
          <p:nvPr>
            <p:ph type="sldNum" sz="quarter" idx="12"/>
          </p:nvPr>
        </p:nvSpPr>
        <p:spPr/>
        <p:txBody>
          <a:bodyPr/>
          <a:lstStyle/>
          <a:p>
            <a:fld id="{850C57F2-E3BC-4D0A-B4BB-E6DD6AB2C880}" type="slidenum">
              <a:rPr lang="en-US" smtClean="0"/>
              <a:t>‹#›</a:t>
            </a:fld>
            <a:endParaRPr lang="en-US"/>
          </a:p>
        </p:txBody>
      </p:sp>
    </p:spTree>
    <p:extLst>
      <p:ext uri="{BB962C8B-B14F-4D97-AF65-F5344CB8AC3E}">
        <p14:creationId xmlns:p14="http://schemas.microsoft.com/office/powerpoint/2010/main" val="213944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C46213-B56B-6BDD-D643-015C8F34D1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C05FD1-3178-CDE1-A590-0B7F8C4214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CFF19-CE11-7A48-AC82-3DEB70ADDB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0D20C-2768-4C9A-80B6-D4D86E1192FE}" type="datetimeFigureOut">
              <a:rPr lang="en-US" smtClean="0"/>
              <a:t>6/14/2023</a:t>
            </a:fld>
            <a:endParaRPr lang="en-US"/>
          </a:p>
        </p:txBody>
      </p:sp>
      <p:sp>
        <p:nvSpPr>
          <p:cNvPr id="5" name="Footer Placeholder 4">
            <a:extLst>
              <a:ext uri="{FF2B5EF4-FFF2-40B4-BE49-F238E27FC236}">
                <a16:creationId xmlns:a16="http://schemas.microsoft.com/office/drawing/2014/main" id="{306C0A52-1C3D-BF83-ACE0-0298673D1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80F978-2EAB-7B91-0DAE-5AB1803B5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C57F2-E3BC-4D0A-B4BB-E6DD6AB2C880}" type="slidenum">
              <a:rPr lang="en-US" smtClean="0"/>
              <a:t>‹#›</a:t>
            </a:fld>
            <a:endParaRPr lang="en-US"/>
          </a:p>
        </p:txBody>
      </p:sp>
    </p:spTree>
    <p:extLst>
      <p:ext uri="{BB962C8B-B14F-4D97-AF65-F5344CB8AC3E}">
        <p14:creationId xmlns:p14="http://schemas.microsoft.com/office/powerpoint/2010/main" val="3885196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31CD-4507-D92B-8FCD-8D76BEFC60F3}"/>
              </a:ext>
            </a:extLst>
          </p:cNvPr>
          <p:cNvSpPr>
            <a:spLocks noGrp="1"/>
          </p:cNvSpPr>
          <p:nvPr>
            <p:ph type="ctrTitle"/>
          </p:nvPr>
        </p:nvSpPr>
        <p:spPr>
          <a:xfrm>
            <a:off x="1524000" y="2212580"/>
            <a:ext cx="9144000" cy="1314975"/>
          </a:xfrm>
        </p:spPr>
        <p:txBody>
          <a:bodyPr/>
          <a:lstStyle/>
          <a:p>
            <a:r>
              <a:rPr lang="fr-CA" b="1" dirty="0"/>
              <a:t>Snow </a:t>
            </a:r>
            <a:r>
              <a:rPr lang="fr-CA" b="1" dirty="0" err="1"/>
              <a:t>crab</a:t>
            </a:r>
            <a:r>
              <a:rPr lang="fr-CA" b="1" dirty="0"/>
              <a:t> population </a:t>
            </a:r>
            <a:r>
              <a:rPr lang="fr-CA" b="1" dirty="0" err="1"/>
              <a:t>models</a:t>
            </a:r>
            <a:endParaRPr lang="en-US" b="1" dirty="0"/>
          </a:p>
        </p:txBody>
      </p:sp>
      <p:sp>
        <p:nvSpPr>
          <p:cNvPr id="3" name="Subtitle 2">
            <a:extLst>
              <a:ext uri="{FF2B5EF4-FFF2-40B4-BE49-F238E27FC236}">
                <a16:creationId xmlns:a16="http://schemas.microsoft.com/office/drawing/2014/main" id="{1039CB96-E5C8-5E2C-18AE-6BF8740745AB}"/>
              </a:ext>
            </a:extLst>
          </p:cNvPr>
          <p:cNvSpPr>
            <a:spLocks noGrp="1"/>
          </p:cNvSpPr>
          <p:nvPr>
            <p:ph type="subTitle" idx="1"/>
          </p:nvPr>
        </p:nvSpPr>
        <p:spPr>
          <a:xfrm>
            <a:off x="1524000" y="3753040"/>
            <a:ext cx="9144000" cy="1655762"/>
          </a:xfrm>
        </p:spPr>
        <p:txBody>
          <a:bodyPr/>
          <a:lstStyle/>
          <a:p>
            <a:r>
              <a:rPr lang="fr-CA" dirty="0"/>
              <a:t>by Tobie Surette</a:t>
            </a:r>
            <a:endParaRPr lang="en-US" dirty="0"/>
          </a:p>
        </p:txBody>
      </p:sp>
    </p:spTree>
    <p:extLst>
      <p:ext uri="{BB962C8B-B14F-4D97-AF65-F5344CB8AC3E}">
        <p14:creationId xmlns:p14="http://schemas.microsoft.com/office/powerpoint/2010/main" val="395106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66A33-07F6-5268-2477-20D322FAEB5F}"/>
              </a:ext>
            </a:extLst>
          </p:cNvPr>
          <p:cNvSpPr>
            <a:spLocks noGrp="1"/>
          </p:cNvSpPr>
          <p:nvPr>
            <p:ph type="title"/>
          </p:nvPr>
        </p:nvSpPr>
        <p:spPr>
          <a:xfrm>
            <a:off x="229496" y="137619"/>
            <a:ext cx="10515600" cy="759089"/>
          </a:xfrm>
        </p:spPr>
        <p:txBody>
          <a:bodyPr>
            <a:normAutofit/>
          </a:bodyPr>
          <a:lstStyle/>
          <a:p>
            <a:r>
              <a:rPr lang="en-US" sz="3600" b="1" dirty="0">
                <a:latin typeface="+mn-lt"/>
              </a:rPr>
              <a:t>Maturity stage model – female snow crab:</a:t>
            </a:r>
          </a:p>
        </p:txBody>
      </p:sp>
      <p:sp>
        <p:nvSpPr>
          <p:cNvPr id="19" name="TextBox 18">
            <a:extLst>
              <a:ext uri="{FF2B5EF4-FFF2-40B4-BE49-F238E27FC236}">
                <a16:creationId xmlns:a16="http://schemas.microsoft.com/office/drawing/2014/main" id="{A875A7F4-91C7-B145-23FB-060D7503F46B}"/>
              </a:ext>
            </a:extLst>
          </p:cNvPr>
          <p:cNvSpPr txBox="1"/>
          <p:nvPr/>
        </p:nvSpPr>
        <p:spPr>
          <a:xfrm>
            <a:off x="5917102" y="3497800"/>
            <a:ext cx="5647585" cy="1323439"/>
          </a:xfrm>
          <a:prstGeom prst="rect">
            <a:avLst/>
          </a:prstGeom>
          <a:noFill/>
        </p:spPr>
        <p:txBody>
          <a:bodyPr wrap="square" rtlCol="0">
            <a:spAutoFit/>
          </a:bodyPr>
          <a:lstStyle/>
          <a:p>
            <a:r>
              <a:rPr lang="fr-CA" sz="1600" b="1" dirty="0" err="1"/>
              <a:t>Remarks</a:t>
            </a:r>
            <a:r>
              <a:rPr lang="fr-CA" sz="1600" b="1" dirty="0"/>
              <a:t>:</a:t>
            </a:r>
          </a:p>
          <a:p>
            <a:pPr marL="285750" indent="-285750">
              <a:buFont typeface="Arial" panose="020B0604020202020204" pitchFamily="34" charset="0"/>
              <a:buChar char="•"/>
            </a:pPr>
            <a:r>
              <a:rPr lang="fr-CA" sz="1600" dirty="0"/>
              <a:t>Recruitment of new </a:t>
            </a:r>
            <a:r>
              <a:rPr lang="fr-CA" sz="1600" dirty="0" err="1"/>
              <a:t>crab</a:t>
            </a:r>
            <a:r>
              <a:rPr lang="fr-CA" sz="1600" dirty="0"/>
              <a:t> to the immature </a:t>
            </a:r>
            <a:r>
              <a:rPr lang="fr-CA" sz="1600" dirty="0" err="1"/>
              <a:t>category</a:t>
            </a:r>
            <a:r>
              <a:rPr lang="fr-CA" sz="1600" dirty="0"/>
              <a:t> varies </a:t>
            </a:r>
            <a:r>
              <a:rPr lang="fr-CA" sz="1600" dirty="0" err="1"/>
              <a:t>from</a:t>
            </a:r>
            <a:r>
              <a:rPr lang="fr-CA" sz="1600" dirty="0"/>
              <a:t> </a:t>
            </a:r>
            <a:r>
              <a:rPr lang="fr-CA" sz="1600" dirty="0" err="1"/>
              <a:t>year</a:t>
            </a:r>
            <a:r>
              <a:rPr lang="fr-CA" sz="1600" dirty="0"/>
              <a:t>.</a:t>
            </a:r>
          </a:p>
          <a:p>
            <a:pPr marL="285750" indent="-285750">
              <a:buFont typeface="Arial" panose="020B0604020202020204" pitchFamily="34" charset="0"/>
              <a:buChar char="•"/>
            </a:pPr>
            <a:r>
              <a:rPr lang="fr-CA" sz="1600" dirty="0" err="1"/>
              <a:t>Females</a:t>
            </a:r>
            <a:r>
              <a:rPr lang="fr-CA" sz="1600" dirty="0"/>
              <a:t> are not </a:t>
            </a:r>
            <a:r>
              <a:rPr lang="fr-CA" sz="1600" dirty="0" err="1"/>
              <a:t>fished</a:t>
            </a:r>
            <a:r>
              <a:rPr lang="fr-CA" sz="1600" dirty="0"/>
              <a:t> and impact of  </a:t>
            </a:r>
            <a:r>
              <a:rPr lang="fr-CA" sz="1600" dirty="0" err="1"/>
              <a:t>fishery</a:t>
            </a:r>
            <a:r>
              <a:rPr lang="fr-CA" sz="1600" dirty="0"/>
              <a:t> </a:t>
            </a:r>
            <a:r>
              <a:rPr lang="fr-CA" sz="1600" dirty="0" err="1"/>
              <a:t>is</a:t>
            </a:r>
            <a:r>
              <a:rPr lang="fr-CA" sz="1600" dirty="0"/>
              <a:t> </a:t>
            </a:r>
            <a:r>
              <a:rPr lang="fr-CA" sz="1600" dirty="0" err="1"/>
              <a:t>negligible</a:t>
            </a:r>
            <a:r>
              <a:rPr lang="fr-CA" sz="1600" dirty="0"/>
              <a:t>.</a:t>
            </a:r>
          </a:p>
          <a:p>
            <a:pPr marL="285750" indent="-285750">
              <a:buFont typeface="Arial" panose="020B0604020202020204" pitchFamily="34" charset="0"/>
              <a:buChar char="•"/>
            </a:pPr>
            <a:r>
              <a:rPr lang="fr-CA" sz="1600" dirty="0"/>
              <a:t>Immatures are an </a:t>
            </a:r>
            <a:r>
              <a:rPr lang="fr-CA" sz="1600" dirty="0" err="1"/>
              <a:t>aggregate</a:t>
            </a:r>
            <a:r>
              <a:rPr lang="fr-CA" sz="1600" dirty="0"/>
              <a:t> of instars I to IX.</a:t>
            </a:r>
          </a:p>
        </p:txBody>
      </p:sp>
      <p:grpSp>
        <p:nvGrpSpPr>
          <p:cNvPr id="76" name="Group 75">
            <a:extLst>
              <a:ext uri="{FF2B5EF4-FFF2-40B4-BE49-F238E27FC236}">
                <a16:creationId xmlns:a16="http://schemas.microsoft.com/office/drawing/2014/main" id="{7F7B0F10-2E1A-6E66-1CDF-7822F18DE671}"/>
              </a:ext>
            </a:extLst>
          </p:cNvPr>
          <p:cNvGrpSpPr/>
          <p:nvPr/>
        </p:nvGrpSpPr>
        <p:grpSpPr>
          <a:xfrm>
            <a:off x="570698" y="1689069"/>
            <a:ext cx="4541453" cy="2609140"/>
            <a:chOff x="810152" y="1744883"/>
            <a:chExt cx="4541453" cy="2609140"/>
          </a:xfrm>
        </p:grpSpPr>
        <p:sp>
          <p:nvSpPr>
            <p:cNvPr id="5" name="Rectangle 4">
              <a:extLst>
                <a:ext uri="{FF2B5EF4-FFF2-40B4-BE49-F238E27FC236}">
                  <a16:creationId xmlns:a16="http://schemas.microsoft.com/office/drawing/2014/main" id="{BFC3F2E1-6998-243B-C16C-86B94B649B6F}"/>
                </a:ext>
              </a:extLst>
            </p:cNvPr>
            <p:cNvSpPr/>
            <p:nvPr/>
          </p:nvSpPr>
          <p:spPr>
            <a:xfrm>
              <a:off x="1945604" y="2680219"/>
              <a:ext cx="1111377" cy="32353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Adolescent</a:t>
              </a:r>
            </a:p>
          </p:txBody>
        </p:sp>
        <p:cxnSp>
          <p:nvCxnSpPr>
            <p:cNvPr id="7" name="Straight Arrow Connector 6">
              <a:extLst>
                <a:ext uri="{FF2B5EF4-FFF2-40B4-BE49-F238E27FC236}">
                  <a16:creationId xmlns:a16="http://schemas.microsoft.com/office/drawing/2014/main" id="{6C245668-7517-BE46-2818-7115E5235EDD}"/>
                </a:ext>
              </a:extLst>
            </p:cNvPr>
            <p:cNvCxnSpPr>
              <a:cxnSpLocks/>
              <a:stCxn id="9" idx="2"/>
              <a:endCxn id="5" idx="0"/>
            </p:cNvCxnSpPr>
            <p:nvPr/>
          </p:nvCxnSpPr>
          <p:spPr>
            <a:xfrm flipH="1">
              <a:off x="2501293" y="2356681"/>
              <a:ext cx="2" cy="32353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B2F3BF7-7700-4FE0-E3F1-F07220781733}"/>
                </a:ext>
              </a:extLst>
            </p:cNvPr>
            <p:cNvSpPr/>
            <p:nvPr/>
          </p:nvSpPr>
          <p:spPr>
            <a:xfrm>
              <a:off x="1945606" y="2033143"/>
              <a:ext cx="1111377" cy="32353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Immature</a:t>
              </a:r>
            </a:p>
          </p:txBody>
        </p:sp>
        <p:cxnSp>
          <p:nvCxnSpPr>
            <p:cNvPr id="16" name="Connector: Elbow 15">
              <a:extLst>
                <a:ext uri="{FF2B5EF4-FFF2-40B4-BE49-F238E27FC236}">
                  <a16:creationId xmlns:a16="http://schemas.microsoft.com/office/drawing/2014/main" id="{360FEB73-34D9-D59B-0A55-3B5C3456DAD4}"/>
                </a:ext>
              </a:extLst>
            </p:cNvPr>
            <p:cNvCxnSpPr>
              <a:cxnSpLocks/>
              <a:stCxn id="9" idx="1"/>
              <a:endCxn id="9" idx="0"/>
            </p:cNvCxnSpPr>
            <p:nvPr/>
          </p:nvCxnSpPr>
          <p:spPr>
            <a:xfrm rot="10800000" flipH="1">
              <a:off x="1945605" y="2033144"/>
              <a:ext cx="555689" cy="161769"/>
            </a:xfrm>
            <a:prstGeom prst="bentConnector4">
              <a:avLst>
                <a:gd name="adj1" fmla="val -41138"/>
                <a:gd name="adj2" fmla="val 241313"/>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62BDF8A-49D8-6952-5B78-91124D860137}"/>
                </a:ext>
              </a:extLst>
            </p:cNvPr>
            <p:cNvSpPr/>
            <p:nvPr/>
          </p:nvSpPr>
          <p:spPr>
            <a:xfrm>
              <a:off x="1945605" y="3327294"/>
              <a:ext cx="1111377" cy="32353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Primiparous</a:t>
              </a:r>
            </a:p>
          </p:txBody>
        </p:sp>
        <p:sp>
          <p:nvSpPr>
            <p:cNvPr id="26" name="Rectangle 25">
              <a:extLst>
                <a:ext uri="{FF2B5EF4-FFF2-40B4-BE49-F238E27FC236}">
                  <a16:creationId xmlns:a16="http://schemas.microsoft.com/office/drawing/2014/main" id="{E976A40B-E278-7DB5-94C9-FEFB356DA866}"/>
                </a:ext>
              </a:extLst>
            </p:cNvPr>
            <p:cNvSpPr/>
            <p:nvPr/>
          </p:nvSpPr>
          <p:spPr>
            <a:xfrm>
              <a:off x="1945605" y="3974369"/>
              <a:ext cx="1111377" cy="30777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Multiparous</a:t>
              </a:r>
            </a:p>
          </p:txBody>
        </p:sp>
        <p:cxnSp>
          <p:nvCxnSpPr>
            <p:cNvPr id="28" name="Straight Arrow Connector 27">
              <a:extLst>
                <a:ext uri="{FF2B5EF4-FFF2-40B4-BE49-F238E27FC236}">
                  <a16:creationId xmlns:a16="http://schemas.microsoft.com/office/drawing/2014/main" id="{7F62EA4B-9730-96B2-0B2A-19739C42CA07}"/>
                </a:ext>
              </a:extLst>
            </p:cNvPr>
            <p:cNvCxnSpPr>
              <a:cxnSpLocks/>
              <a:stCxn id="5" idx="2"/>
              <a:endCxn id="23" idx="0"/>
            </p:cNvCxnSpPr>
            <p:nvPr/>
          </p:nvCxnSpPr>
          <p:spPr>
            <a:xfrm>
              <a:off x="2501293" y="3003757"/>
              <a:ext cx="1" cy="3235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436ADDB-EF23-3A13-82B8-779B18256FF3}"/>
                </a:ext>
              </a:extLst>
            </p:cNvPr>
            <p:cNvCxnSpPr>
              <a:cxnSpLocks/>
              <a:stCxn id="23" idx="2"/>
              <a:endCxn id="26" idx="0"/>
            </p:cNvCxnSpPr>
            <p:nvPr/>
          </p:nvCxnSpPr>
          <p:spPr>
            <a:xfrm>
              <a:off x="2501294" y="3650832"/>
              <a:ext cx="0" cy="3235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780C3014-F907-092D-BFFB-C130DB918337}"/>
                </a:ext>
              </a:extLst>
            </p:cNvPr>
            <p:cNvCxnSpPr>
              <a:cxnSpLocks/>
              <a:stCxn id="26" idx="2"/>
              <a:endCxn id="26" idx="1"/>
            </p:cNvCxnSpPr>
            <p:nvPr/>
          </p:nvCxnSpPr>
          <p:spPr>
            <a:xfrm rot="5400000" flipH="1">
              <a:off x="2146506" y="3927358"/>
              <a:ext cx="153888" cy="555689"/>
            </a:xfrm>
            <a:prstGeom prst="bentConnector4">
              <a:avLst>
                <a:gd name="adj1" fmla="val -148550"/>
                <a:gd name="adj2" fmla="val 141138"/>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5010106-9964-5BA2-B29C-2B948DF8C6CC}"/>
                </a:ext>
              </a:extLst>
            </p:cNvPr>
            <p:cNvSpPr txBox="1"/>
            <p:nvPr/>
          </p:nvSpPr>
          <p:spPr>
            <a:xfrm>
              <a:off x="810152" y="2052660"/>
              <a:ext cx="847861" cy="307777"/>
            </a:xfrm>
            <a:prstGeom prst="rect">
              <a:avLst/>
            </a:prstGeom>
            <a:noFill/>
          </p:spPr>
          <p:txBody>
            <a:bodyPr wrap="none" rtlCol="0">
              <a:spAutoFit/>
            </a:bodyPr>
            <a:lstStyle/>
            <a:p>
              <a:r>
                <a:rPr lang="fr-CA" sz="1400" dirty="0"/>
                <a:t>6-7 </a:t>
              </a:r>
              <a:r>
                <a:rPr lang="fr-CA" sz="1400" dirty="0" err="1"/>
                <a:t>years</a:t>
              </a:r>
              <a:endParaRPr lang="en-US" sz="1400" dirty="0"/>
            </a:p>
          </p:txBody>
        </p:sp>
        <p:sp>
          <p:nvSpPr>
            <p:cNvPr id="21" name="TextBox 20">
              <a:extLst>
                <a:ext uri="{FF2B5EF4-FFF2-40B4-BE49-F238E27FC236}">
                  <a16:creationId xmlns:a16="http://schemas.microsoft.com/office/drawing/2014/main" id="{EA17DC72-C876-826F-03A0-6CB1B02C6812}"/>
                </a:ext>
              </a:extLst>
            </p:cNvPr>
            <p:cNvSpPr txBox="1"/>
            <p:nvPr/>
          </p:nvSpPr>
          <p:spPr>
            <a:xfrm>
              <a:off x="818526" y="1744883"/>
              <a:ext cx="841064" cy="307777"/>
            </a:xfrm>
            <a:prstGeom prst="rect">
              <a:avLst/>
            </a:prstGeom>
            <a:noFill/>
          </p:spPr>
          <p:txBody>
            <a:bodyPr wrap="none" rtlCol="0">
              <a:spAutoFit/>
            </a:bodyPr>
            <a:lstStyle/>
            <a:p>
              <a:r>
                <a:rPr lang="fr-CA" sz="1400" b="1" dirty="0"/>
                <a:t>Duration</a:t>
              </a:r>
              <a:endParaRPr lang="en-US" sz="1400" b="1" dirty="0"/>
            </a:p>
          </p:txBody>
        </p:sp>
        <p:sp>
          <p:nvSpPr>
            <p:cNvPr id="22" name="TextBox 21">
              <a:extLst>
                <a:ext uri="{FF2B5EF4-FFF2-40B4-BE49-F238E27FC236}">
                  <a16:creationId xmlns:a16="http://schemas.microsoft.com/office/drawing/2014/main" id="{83958F74-EC9E-2610-70AD-CE0EF8D484EA}"/>
                </a:ext>
              </a:extLst>
            </p:cNvPr>
            <p:cNvSpPr txBox="1"/>
            <p:nvPr/>
          </p:nvSpPr>
          <p:spPr>
            <a:xfrm>
              <a:off x="950540" y="2721684"/>
              <a:ext cx="634533" cy="307777"/>
            </a:xfrm>
            <a:prstGeom prst="rect">
              <a:avLst/>
            </a:prstGeom>
            <a:noFill/>
          </p:spPr>
          <p:txBody>
            <a:bodyPr wrap="none" rtlCol="0">
              <a:spAutoFit/>
            </a:bodyPr>
            <a:lstStyle/>
            <a:p>
              <a:r>
                <a:rPr lang="fr-CA" sz="1400" dirty="0"/>
                <a:t>1 </a:t>
              </a:r>
              <a:r>
                <a:rPr lang="fr-CA" sz="1400" dirty="0" err="1"/>
                <a:t>year</a:t>
              </a:r>
              <a:endParaRPr lang="en-US" sz="1400" dirty="0"/>
            </a:p>
          </p:txBody>
        </p:sp>
        <p:sp>
          <p:nvSpPr>
            <p:cNvPr id="24" name="TextBox 23">
              <a:extLst>
                <a:ext uri="{FF2B5EF4-FFF2-40B4-BE49-F238E27FC236}">
                  <a16:creationId xmlns:a16="http://schemas.microsoft.com/office/drawing/2014/main" id="{0D685E78-CD11-41BA-CF2A-369316CD3EFE}"/>
                </a:ext>
              </a:extLst>
            </p:cNvPr>
            <p:cNvSpPr txBox="1"/>
            <p:nvPr/>
          </p:nvSpPr>
          <p:spPr>
            <a:xfrm>
              <a:off x="973432" y="3399726"/>
              <a:ext cx="634533" cy="307777"/>
            </a:xfrm>
            <a:prstGeom prst="rect">
              <a:avLst/>
            </a:prstGeom>
            <a:noFill/>
          </p:spPr>
          <p:txBody>
            <a:bodyPr wrap="none" rtlCol="0">
              <a:spAutoFit/>
            </a:bodyPr>
            <a:lstStyle/>
            <a:p>
              <a:r>
                <a:rPr lang="fr-CA" sz="1400" dirty="0"/>
                <a:t>1 </a:t>
              </a:r>
              <a:r>
                <a:rPr lang="fr-CA" sz="1400" dirty="0" err="1"/>
                <a:t>year</a:t>
              </a:r>
              <a:endParaRPr lang="en-US" sz="1400" dirty="0"/>
            </a:p>
          </p:txBody>
        </p:sp>
        <p:sp>
          <p:nvSpPr>
            <p:cNvPr id="29" name="TextBox 28">
              <a:extLst>
                <a:ext uri="{FF2B5EF4-FFF2-40B4-BE49-F238E27FC236}">
                  <a16:creationId xmlns:a16="http://schemas.microsoft.com/office/drawing/2014/main" id="{741B53D6-0D86-22D9-E711-F1DBE2CE761F}"/>
                </a:ext>
              </a:extLst>
            </p:cNvPr>
            <p:cNvSpPr txBox="1"/>
            <p:nvPr/>
          </p:nvSpPr>
          <p:spPr>
            <a:xfrm>
              <a:off x="866767" y="4046246"/>
              <a:ext cx="847861" cy="307777"/>
            </a:xfrm>
            <a:prstGeom prst="rect">
              <a:avLst/>
            </a:prstGeom>
            <a:noFill/>
          </p:spPr>
          <p:txBody>
            <a:bodyPr wrap="none" rtlCol="0">
              <a:spAutoFit/>
            </a:bodyPr>
            <a:lstStyle/>
            <a:p>
              <a:r>
                <a:rPr lang="fr-CA" sz="1400" dirty="0"/>
                <a:t>3-4 </a:t>
              </a:r>
              <a:r>
                <a:rPr lang="fr-CA" sz="1400" dirty="0" err="1"/>
                <a:t>years</a:t>
              </a:r>
              <a:endParaRPr lang="en-US" sz="1400" dirty="0"/>
            </a:p>
          </p:txBody>
        </p:sp>
        <p:sp>
          <p:nvSpPr>
            <p:cNvPr id="30" name="TextBox 29">
              <a:extLst>
                <a:ext uri="{FF2B5EF4-FFF2-40B4-BE49-F238E27FC236}">
                  <a16:creationId xmlns:a16="http://schemas.microsoft.com/office/drawing/2014/main" id="{23AA5AE1-B873-4542-6A6E-C21D5FCA2B1D}"/>
                </a:ext>
              </a:extLst>
            </p:cNvPr>
            <p:cNvSpPr txBox="1"/>
            <p:nvPr/>
          </p:nvSpPr>
          <p:spPr>
            <a:xfrm>
              <a:off x="3085920" y="2041023"/>
              <a:ext cx="1804661" cy="307777"/>
            </a:xfrm>
            <a:prstGeom prst="rect">
              <a:avLst/>
            </a:prstGeom>
            <a:noFill/>
          </p:spPr>
          <p:txBody>
            <a:bodyPr wrap="none" rtlCol="0">
              <a:spAutoFit/>
            </a:bodyPr>
            <a:lstStyle/>
            <a:p>
              <a:r>
                <a:rPr lang="fr-CA" sz="1400" dirty="0"/>
                <a:t>No </a:t>
              </a:r>
              <a:r>
                <a:rPr lang="fr-CA" sz="1400" dirty="0" err="1"/>
                <a:t>developing</a:t>
              </a:r>
              <a:r>
                <a:rPr lang="fr-CA" sz="1400" dirty="0"/>
                <a:t> </a:t>
              </a:r>
              <a:r>
                <a:rPr lang="fr-CA" sz="1400" dirty="0" err="1"/>
                <a:t>gonads</a:t>
              </a:r>
              <a:endParaRPr lang="en-US" sz="1400" dirty="0"/>
            </a:p>
          </p:txBody>
        </p:sp>
        <p:sp>
          <p:nvSpPr>
            <p:cNvPr id="32" name="TextBox 31">
              <a:extLst>
                <a:ext uri="{FF2B5EF4-FFF2-40B4-BE49-F238E27FC236}">
                  <a16:creationId xmlns:a16="http://schemas.microsoft.com/office/drawing/2014/main" id="{517CA4CF-9574-11B4-D8B4-55D6B9690997}"/>
                </a:ext>
              </a:extLst>
            </p:cNvPr>
            <p:cNvSpPr txBox="1"/>
            <p:nvPr/>
          </p:nvSpPr>
          <p:spPr>
            <a:xfrm>
              <a:off x="3085920" y="2688099"/>
              <a:ext cx="1570623" cy="307777"/>
            </a:xfrm>
            <a:prstGeom prst="rect">
              <a:avLst/>
            </a:prstGeom>
            <a:noFill/>
          </p:spPr>
          <p:txBody>
            <a:bodyPr wrap="none" rtlCol="0">
              <a:spAutoFit/>
            </a:bodyPr>
            <a:lstStyle/>
            <a:p>
              <a:r>
                <a:rPr lang="fr-CA" sz="1400" dirty="0" err="1"/>
                <a:t>Developing</a:t>
              </a:r>
              <a:r>
                <a:rPr lang="fr-CA" sz="1400" dirty="0"/>
                <a:t> </a:t>
              </a:r>
              <a:r>
                <a:rPr lang="fr-CA" sz="1400" dirty="0" err="1"/>
                <a:t>gonads</a:t>
              </a:r>
              <a:endParaRPr lang="en-US" sz="1400" dirty="0"/>
            </a:p>
          </p:txBody>
        </p:sp>
        <p:sp>
          <p:nvSpPr>
            <p:cNvPr id="33" name="TextBox 32">
              <a:extLst>
                <a:ext uri="{FF2B5EF4-FFF2-40B4-BE49-F238E27FC236}">
                  <a16:creationId xmlns:a16="http://schemas.microsoft.com/office/drawing/2014/main" id="{975B154B-D1CE-2C9C-30D9-91B6B9E5DA6E}"/>
                </a:ext>
              </a:extLst>
            </p:cNvPr>
            <p:cNvSpPr txBox="1"/>
            <p:nvPr/>
          </p:nvSpPr>
          <p:spPr>
            <a:xfrm>
              <a:off x="3056981" y="3332078"/>
              <a:ext cx="1903213" cy="307777"/>
            </a:xfrm>
            <a:prstGeom prst="rect">
              <a:avLst/>
            </a:prstGeom>
            <a:noFill/>
          </p:spPr>
          <p:txBody>
            <a:bodyPr wrap="none" rtlCol="0">
              <a:spAutoFit/>
            </a:bodyPr>
            <a:lstStyle/>
            <a:p>
              <a:r>
                <a:rPr lang="fr-CA" sz="1400" dirty="0" err="1"/>
                <a:t>Carrying</a:t>
              </a:r>
              <a:r>
                <a:rPr lang="fr-CA" sz="1400" dirty="0"/>
                <a:t> first </a:t>
              </a:r>
              <a:r>
                <a:rPr lang="fr-CA" sz="1400" dirty="0" err="1"/>
                <a:t>egg</a:t>
              </a:r>
              <a:r>
                <a:rPr lang="fr-CA" sz="1400" dirty="0"/>
                <a:t> </a:t>
              </a:r>
              <a:r>
                <a:rPr lang="fr-CA" sz="1400" dirty="0" err="1"/>
                <a:t>clutch</a:t>
              </a:r>
              <a:endParaRPr lang="en-US" sz="1400" dirty="0"/>
            </a:p>
          </p:txBody>
        </p:sp>
        <p:sp>
          <p:nvSpPr>
            <p:cNvPr id="35" name="TextBox 34">
              <a:extLst>
                <a:ext uri="{FF2B5EF4-FFF2-40B4-BE49-F238E27FC236}">
                  <a16:creationId xmlns:a16="http://schemas.microsoft.com/office/drawing/2014/main" id="{F6437871-99FA-C408-77D3-C5118F868F64}"/>
                </a:ext>
              </a:extLst>
            </p:cNvPr>
            <p:cNvSpPr txBox="1"/>
            <p:nvPr/>
          </p:nvSpPr>
          <p:spPr>
            <a:xfrm>
              <a:off x="3085920" y="3976057"/>
              <a:ext cx="2265685" cy="307777"/>
            </a:xfrm>
            <a:prstGeom prst="rect">
              <a:avLst/>
            </a:prstGeom>
            <a:noFill/>
          </p:spPr>
          <p:txBody>
            <a:bodyPr wrap="none" rtlCol="0">
              <a:spAutoFit/>
            </a:bodyPr>
            <a:lstStyle/>
            <a:p>
              <a:r>
                <a:rPr lang="fr-CA" sz="1400" dirty="0" err="1"/>
                <a:t>Carrying</a:t>
              </a:r>
              <a:r>
                <a:rPr lang="fr-CA" sz="1400" dirty="0"/>
                <a:t> 2</a:t>
              </a:r>
              <a:r>
                <a:rPr lang="fr-CA" sz="1400" baseline="30000" dirty="0"/>
                <a:t>nd</a:t>
              </a:r>
              <a:r>
                <a:rPr lang="fr-CA" sz="1400" dirty="0"/>
                <a:t> or 3</a:t>
              </a:r>
              <a:r>
                <a:rPr lang="fr-CA" sz="1400" baseline="30000" dirty="0"/>
                <a:t>rd</a:t>
              </a:r>
              <a:r>
                <a:rPr lang="fr-CA" sz="1400" dirty="0"/>
                <a:t> </a:t>
              </a:r>
              <a:r>
                <a:rPr lang="fr-CA" sz="1400" dirty="0" err="1"/>
                <a:t>egg</a:t>
              </a:r>
              <a:r>
                <a:rPr lang="fr-CA" sz="1400" dirty="0"/>
                <a:t> </a:t>
              </a:r>
              <a:r>
                <a:rPr lang="fr-CA" sz="1400" dirty="0" err="1"/>
                <a:t>clutch</a:t>
              </a:r>
              <a:endParaRPr lang="en-US" sz="1400" dirty="0"/>
            </a:p>
          </p:txBody>
        </p:sp>
      </p:grpSp>
      <p:graphicFrame>
        <p:nvGraphicFramePr>
          <p:cNvPr id="36" name="Table 37">
            <a:extLst>
              <a:ext uri="{FF2B5EF4-FFF2-40B4-BE49-F238E27FC236}">
                <a16:creationId xmlns:a16="http://schemas.microsoft.com/office/drawing/2014/main" id="{E8C0E2FC-964A-8CD0-47CE-A5A23174C900}"/>
              </a:ext>
            </a:extLst>
          </p:cNvPr>
          <p:cNvGraphicFramePr>
            <a:graphicFrameLocks noGrp="1"/>
          </p:cNvGraphicFramePr>
          <p:nvPr>
            <p:extLst>
              <p:ext uri="{D42A27DB-BD31-4B8C-83A1-F6EECF244321}">
                <p14:modId xmlns:p14="http://schemas.microsoft.com/office/powerpoint/2010/main" val="1182967334"/>
              </p:ext>
            </p:extLst>
          </p:nvPr>
        </p:nvGraphicFramePr>
        <p:xfrm>
          <a:off x="5973715" y="1579646"/>
          <a:ext cx="5647587" cy="1561975"/>
        </p:xfrm>
        <a:graphic>
          <a:graphicData uri="http://schemas.openxmlformats.org/drawingml/2006/table">
            <a:tbl>
              <a:tblPr firstRow="1" bandRow="1">
                <a:tableStyleId>{5C22544A-7EE6-4342-B048-85BDC9FD1C3A}</a:tableStyleId>
              </a:tblPr>
              <a:tblGrid>
                <a:gridCol w="1165669">
                  <a:extLst>
                    <a:ext uri="{9D8B030D-6E8A-4147-A177-3AD203B41FA5}">
                      <a16:colId xmlns:a16="http://schemas.microsoft.com/office/drawing/2014/main" val="1945668749"/>
                    </a:ext>
                  </a:extLst>
                </a:gridCol>
                <a:gridCol w="1678900">
                  <a:extLst>
                    <a:ext uri="{9D8B030D-6E8A-4147-A177-3AD203B41FA5}">
                      <a16:colId xmlns:a16="http://schemas.microsoft.com/office/drawing/2014/main" val="3895263305"/>
                    </a:ext>
                  </a:extLst>
                </a:gridCol>
                <a:gridCol w="1478422">
                  <a:extLst>
                    <a:ext uri="{9D8B030D-6E8A-4147-A177-3AD203B41FA5}">
                      <a16:colId xmlns:a16="http://schemas.microsoft.com/office/drawing/2014/main" val="2004230848"/>
                    </a:ext>
                  </a:extLst>
                </a:gridCol>
                <a:gridCol w="1324596">
                  <a:extLst>
                    <a:ext uri="{9D8B030D-6E8A-4147-A177-3AD203B41FA5}">
                      <a16:colId xmlns:a16="http://schemas.microsoft.com/office/drawing/2014/main" val="2346539080"/>
                    </a:ext>
                  </a:extLst>
                </a:gridCol>
              </a:tblGrid>
              <a:tr h="312395">
                <a:tc>
                  <a:txBody>
                    <a:bodyPr/>
                    <a:lstStyle/>
                    <a:p>
                      <a:r>
                        <a:rPr lang="fr-CA" sz="1400" dirty="0"/>
                        <a:t>Stage</a:t>
                      </a:r>
                      <a:endParaRPr lang="en-US" sz="1400" dirty="0"/>
                    </a:p>
                  </a:txBody>
                  <a:tcPr/>
                </a:tc>
                <a:tc>
                  <a:txBody>
                    <a:bodyPr/>
                    <a:lstStyle/>
                    <a:p>
                      <a:r>
                        <a:rPr lang="fr-CA" sz="1400" dirty="0"/>
                        <a:t>Survey </a:t>
                      </a:r>
                      <a:r>
                        <a:rPr lang="fr-CA" sz="1400" dirty="0" err="1"/>
                        <a:t>catchability</a:t>
                      </a:r>
                      <a:endParaRPr lang="en-US" sz="1400" dirty="0"/>
                    </a:p>
                  </a:txBody>
                  <a:tcPr/>
                </a:tc>
                <a:tc>
                  <a:txBody>
                    <a:bodyPr/>
                    <a:lstStyle/>
                    <a:p>
                      <a:r>
                        <a:rPr lang="fr-CA" sz="1400" dirty="0" err="1"/>
                        <a:t>Mortality</a:t>
                      </a:r>
                      <a:endParaRPr lang="en-US" sz="1400" dirty="0"/>
                    </a:p>
                  </a:txBody>
                  <a:tcPr/>
                </a:tc>
                <a:tc>
                  <a:txBody>
                    <a:bodyPr/>
                    <a:lstStyle/>
                    <a:p>
                      <a:endParaRPr lang="en-US" sz="1400" dirty="0"/>
                    </a:p>
                  </a:txBody>
                  <a:tcPr/>
                </a:tc>
                <a:extLst>
                  <a:ext uri="{0D108BD9-81ED-4DB2-BD59-A6C34878D82A}">
                    <a16:rowId xmlns:a16="http://schemas.microsoft.com/office/drawing/2014/main" val="2642175585"/>
                  </a:ext>
                </a:extLst>
              </a:tr>
              <a:tr h="312395">
                <a:tc>
                  <a:txBody>
                    <a:bodyPr/>
                    <a:lstStyle/>
                    <a:p>
                      <a:r>
                        <a:rPr lang="fr-CA" sz="1400" b="1" dirty="0"/>
                        <a:t>Immature</a:t>
                      </a:r>
                      <a:endParaRPr lang="en-US" sz="1400" b="1" dirty="0"/>
                    </a:p>
                  </a:txBody>
                  <a:tcPr/>
                </a:tc>
                <a:tc>
                  <a:txBody>
                    <a:bodyPr/>
                    <a:lstStyle/>
                    <a:p>
                      <a:r>
                        <a:rPr lang="en-US" sz="1400" dirty="0"/>
                        <a:t>Low</a:t>
                      </a:r>
                    </a:p>
                  </a:txBody>
                  <a:tcPr/>
                </a:tc>
                <a:tc>
                  <a:txBody>
                    <a:bodyPr/>
                    <a:lstStyle/>
                    <a:p>
                      <a:r>
                        <a:rPr lang="en-US" sz="1400" dirty="0"/>
                        <a:t>Unknown</a:t>
                      </a:r>
                    </a:p>
                  </a:txBody>
                  <a:tcPr/>
                </a:tc>
                <a:tc>
                  <a:txBody>
                    <a:bodyPr/>
                    <a:lstStyle/>
                    <a:p>
                      <a:endParaRPr lang="en-US" sz="1400" dirty="0"/>
                    </a:p>
                  </a:txBody>
                  <a:tcPr/>
                </a:tc>
                <a:extLst>
                  <a:ext uri="{0D108BD9-81ED-4DB2-BD59-A6C34878D82A}">
                    <a16:rowId xmlns:a16="http://schemas.microsoft.com/office/drawing/2014/main" val="222545432"/>
                  </a:ext>
                </a:extLst>
              </a:tr>
              <a:tr h="312395">
                <a:tc>
                  <a:txBody>
                    <a:bodyPr/>
                    <a:lstStyle/>
                    <a:p>
                      <a:r>
                        <a:rPr lang="fr-CA" sz="1400" b="1" dirty="0"/>
                        <a:t>Adolescent</a:t>
                      </a:r>
                      <a:endParaRPr lang="en-US" sz="1400" b="1" dirty="0"/>
                    </a:p>
                  </a:txBody>
                  <a:tcPr/>
                </a:tc>
                <a:tc>
                  <a:txBody>
                    <a:bodyPr/>
                    <a:lstStyle/>
                    <a:p>
                      <a:r>
                        <a:rPr lang="en-US" sz="1400" dirty="0"/>
                        <a:t>Near maximum</a:t>
                      </a:r>
                    </a:p>
                  </a:txBody>
                  <a:tcPr/>
                </a:tc>
                <a:tc>
                  <a:txBody>
                    <a:bodyPr/>
                    <a:lstStyle/>
                    <a:p>
                      <a:r>
                        <a:rPr lang="fr-CA" sz="1400" dirty="0" err="1"/>
                        <a:t>Fairly</a:t>
                      </a:r>
                      <a:r>
                        <a:rPr lang="fr-CA" sz="1400" dirty="0"/>
                        <a:t> </a:t>
                      </a:r>
                      <a:r>
                        <a:rPr lang="fr-CA" sz="1400" dirty="0" err="1"/>
                        <a:t>low</a:t>
                      </a:r>
                      <a:r>
                        <a:rPr lang="fr-CA" sz="1400" dirty="0"/>
                        <a:t> (&lt;10%)</a:t>
                      </a:r>
                      <a:endParaRPr lang="en-US" sz="1400" dirty="0"/>
                    </a:p>
                  </a:txBody>
                  <a:tcPr/>
                </a:tc>
                <a:tc>
                  <a:txBody>
                    <a:bodyPr/>
                    <a:lstStyle/>
                    <a:p>
                      <a:endParaRPr lang="en-US" sz="1400"/>
                    </a:p>
                  </a:txBody>
                  <a:tcPr/>
                </a:tc>
                <a:extLst>
                  <a:ext uri="{0D108BD9-81ED-4DB2-BD59-A6C34878D82A}">
                    <a16:rowId xmlns:a16="http://schemas.microsoft.com/office/drawing/2014/main" val="3920613842"/>
                  </a:ext>
                </a:extLst>
              </a:tr>
              <a:tr h="312395">
                <a:tc>
                  <a:txBody>
                    <a:bodyPr/>
                    <a:lstStyle/>
                    <a:p>
                      <a:r>
                        <a:rPr lang="fr-CA" sz="1400" b="1" dirty="0" err="1"/>
                        <a:t>Primiparous</a:t>
                      </a:r>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400" dirty="0"/>
                        <a:t>Maximum</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400" dirty="0" err="1"/>
                        <a:t>Fairly</a:t>
                      </a:r>
                      <a:r>
                        <a:rPr lang="fr-CA" sz="1400" dirty="0"/>
                        <a:t> </a:t>
                      </a:r>
                      <a:r>
                        <a:rPr lang="fr-CA" sz="1400" dirty="0" err="1"/>
                        <a:t>low</a:t>
                      </a:r>
                      <a:r>
                        <a:rPr lang="fr-CA" sz="1400" dirty="0"/>
                        <a:t> (&lt;10%)</a:t>
                      </a:r>
                      <a:endParaRPr lang="en-US" sz="1400" dirty="0"/>
                    </a:p>
                  </a:txBody>
                  <a:tcPr/>
                </a:tc>
                <a:tc>
                  <a:txBody>
                    <a:bodyPr/>
                    <a:lstStyle/>
                    <a:p>
                      <a:endParaRPr lang="en-US" sz="1400" dirty="0"/>
                    </a:p>
                  </a:txBody>
                  <a:tcPr/>
                </a:tc>
                <a:extLst>
                  <a:ext uri="{0D108BD9-81ED-4DB2-BD59-A6C34878D82A}">
                    <a16:rowId xmlns:a16="http://schemas.microsoft.com/office/drawing/2014/main" val="812019397"/>
                  </a:ext>
                </a:extLst>
              </a:tr>
              <a:tr h="312395">
                <a:tc>
                  <a:txBody>
                    <a:bodyPr/>
                    <a:lstStyle/>
                    <a:p>
                      <a:r>
                        <a:rPr lang="fr-CA" sz="1400" b="1" dirty="0" err="1"/>
                        <a:t>Multiparous</a:t>
                      </a:r>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400" dirty="0"/>
                        <a:t>Maximum</a:t>
                      </a:r>
                      <a:endParaRPr lang="en-US" sz="1400" dirty="0"/>
                    </a:p>
                  </a:txBody>
                  <a:tcPr/>
                </a:tc>
                <a:tc>
                  <a:txBody>
                    <a:bodyPr/>
                    <a:lstStyle/>
                    <a:p>
                      <a:r>
                        <a:rPr lang="en-US" sz="1400" dirty="0"/>
                        <a:t>Higher (~20%)</a:t>
                      </a:r>
                    </a:p>
                  </a:txBody>
                  <a:tcPr/>
                </a:tc>
                <a:tc>
                  <a:txBody>
                    <a:bodyPr/>
                    <a:lstStyle/>
                    <a:p>
                      <a:endParaRPr lang="en-US" sz="1400" dirty="0"/>
                    </a:p>
                  </a:txBody>
                  <a:tcPr/>
                </a:tc>
                <a:extLst>
                  <a:ext uri="{0D108BD9-81ED-4DB2-BD59-A6C34878D82A}">
                    <a16:rowId xmlns:a16="http://schemas.microsoft.com/office/drawing/2014/main" val="397363329"/>
                  </a:ext>
                </a:extLst>
              </a:tr>
            </a:tbl>
          </a:graphicData>
        </a:graphic>
      </p:graphicFrame>
    </p:spTree>
    <p:extLst>
      <p:ext uri="{BB962C8B-B14F-4D97-AF65-F5344CB8AC3E}">
        <p14:creationId xmlns:p14="http://schemas.microsoft.com/office/powerpoint/2010/main" val="240774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82">
            <a:extLst>
              <a:ext uri="{FF2B5EF4-FFF2-40B4-BE49-F238E27FC236}">
                <a16:creationId xmlns:a16="http://schemas.microsoft.com/office/drawing/2014/main" id="{49C7C85C-0BD4-DE8F-4F1C-40E22D5AC25D}"/>
              </a:ext>
            </a:extLst>
          </p:cNvPr>
          <p:cNvSpPr txBox="1"/>
          <p:nvPr/>
        </p:nvSpPr>
        <p:spPr>
          <a:xfrm>
            <a:off x="286400" y="199752"/>
            <a:ext cx="6224589" cy="523220"/>
          </a:xfrm>
          <a:prstGeom prst="rect">
            <a:avLst/>
          </a:prstGeom>
          <a:noFill/>
        </p:spPr>
        <p:txBody>
          <a:bodyPr wrap="none" rtlCol="0">
            <a:spAutoFit/>
          </a:bodyPr>
          <a:lstStyle/>
          <a:p>
            <a:r>
              <a:rPr lang="en-US" sz="2800" b="1" dirty="0"/>
              <a:t>Instar-stage model – female snow crab:</a:t>
            </a:r>
          </a:p>
        </p:txBody>
      </p:sp>
      <p:grpSp>
        <p:nvGrpSpPr>
          <p:cNvPr id="229" name="Group 228">
            <a:extLst>
              <a:ext uri="{FF2B5EF4-FFF2-40B4-BE49-F238E27FC236}">
                <a16:creationId xmlns:a16="http://schemas.microsoft.com/office/drawing/2014/main" id="{9AEFB395-8763-2CDB-26B8-2B551BB721E0}"/>
              </a:ext>
            </a:extLst>
          </p:cNvPr>
          <p:cNvGrpSpPr/>
          <p:nvPr/>
        </p:nvGrpSpPr>
        <p:grpSpPr>
          <a:xfrm>
            <a:off x="2143920" y="897100"/>
            <a:ext cx="8557655" cy="5492442"/>
            <a:chOff x="2543415" y="897100"/>
            <a:chExt cx="8557655" cy="5492442"/>
          </a:xfrm>
        </p:grpSpPr>
        <p:sp>
          <p:nvSpPr>
            <p:cNvPr id="5" name="Rectangle 4">
              <a:extLst>
                <a:ext uri="{FF2B5EF4-FFF2-40B4-BE49-F238E27FC236}">
                  <a16:creationId xmlns:a16="http://schemas.microsoft.com/office/drawing/2014/main" id="{ADAD177D-57C5-92CE-900C-CE4CD4F5005B}"/>
                </a:ext>
              </a:extLst>
            </p:cNvPr>
            <p:cNvSpPr/>
            <p:nvPr/>
          </p:nvSpPr>
          <p:spPr>
            <a:xfrm>
              <a:off x="3570450" y="1274437"/>
              <a:ext cx="384551" cy="4037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600" b="1" dirty="0">
                  <a:solidFill>
                    <a:schemeClr val="tx1">
                      <a:lumMod val="75000"/>
                      <a:lumOff val="25000"/>
                    </a:schemeClr>
                  </a:solidFill>
                </a:rPr>
                <a:t>I</a:t>
              </a:r>
            </a:p>
          </p:txBody>
        </p:sp>
        <p:sp>
          <p:nvSpPr>
            <p:cNvPr id="8" name="Rectangle 7">
              <a:extLst>
                <a:ext uri="{FF2B5EF4-FFF2-40B4-BE49-F238E27FC236}">
                  <a16:creationId xmlns:a16="http://schemas.microsoft.com/office/drawing/2014/main" id="{0C50A1C5-87B0-D74E-5271-CD6D5BEFBCF6}"/>
                </a:ext>
              </a:extLst>
            </p:cNvPr>
            <p:cNvSpPr/>
            <p:nvPr/>
          </p:nvSpPr>
          <p:spPr>
            <a:xfrm>
              <a:off x="3570448" y="1758733"/>
              <a:ext cx="384551" cy="4037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600" b="1" dirty="0">
                  <a:solidFill>
                    <a:schemeClr val="tx1">
                      <a:lumMod val="75000"/>
                      <a:lumOff val="25000"/>
                    </a:schemeClr>
                  </a:solidFill>
                </a:rPr>
                <a:t>II</a:t>
              </a:r>
            </a:p>
          </p:txBody>
        </p:sp>
        <p:sp>
          <p:nvSpPr>
            <p:cNvPr id="9" name="Rectangle 8">
              <a:extLst>
                <a:ext uri="{FF2B5EF4-FFF2-40B4-BE49-F238E27FC236}">
                  <a16:creationId xmlns:a16="http://schemas.microsoft.com/office/drawing/2014/main" id="{A444AB39-1E35-C152-B7D7-D56B9E33E11D}"/>
                </a:ext>
              </a:extLst>
            </p:cNvPr>
            <p:cNvSpPr/>
            <p:nvPr/>
          </p:nvSpPr>
          <p:spPr>
            <a:xfrm>
              <a:off x="3570448" y="2238358"/>
              <a:ext cx="384551" cy="4037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600" b="1" dirty="0">
                  <a:solidFill>
                    <a:schemeClr val="tx1">
                      <a:lumMod val="75000"/>
                      <a:lumOff val="25000"/>
                    </a:schemeClr>
                  </a:solidFill>
                </a:rPr>
                <a:t>III</a:t>
              </a:r>
            </a:p>
          </p:txBody>
        </p:sp>
        <p:sp>
          <p:nvSpPr>
            <p:cNvPr id="10" name="Rectangle 9">
              <a:extLst>
                <a:ext uri="{FF2B5EF4-FFF2-40B4-BE49-F238E27FC236}">
                  <a16:creationId xmlns:a16="http://schemas.microsoft.com/office/drawing/2014/main" id="{A685B536-2573-CCFB-4985-5105F589594B}"/>
                </a:ext>
              </a:extLst>
            </p:cNvPr>
            <p:cNvSpPr/>
            <p:nvPr/>
          </p:nvSpPr>
          <p:spPr>
            <a:xfrm>
              <a:off x="3570448" y="2712846"/>
              <a:ext cx="384551" cy="4037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600" b="1" dirty="0">
                  <a:solidFill>
                    <a:schemeClr val="tx1">
                      <a:lumMod val="75000"/>
                      <a:lumOff val="25000"/>
                    </a:schemeClr>
                  </a:solidFill>
                </a:rPr>
                <a:t>IV</a:t>
              </a:r>
            </a:p>
          </p:txBody>
        </p:sp>
        <p:sp>
          <p:nvSpPr>
            <p:cNvPr id="11" name="Rectangle 10">
              <a:extLst>
                <a:ext uri="{FF2B5EF4-FFF2-40B4-BE49-F238E27FC236}">
                  <a16:creationId xmlns:a16="http://schemas.microsoft.com/office/drawing/2014/main" id="{3A1CAD08-A8C2-605F-FB6B-C04514949073}"/>
                </a:ext>
              </a:extLst>
            </p:cNvPr>
            <p:cNvSpPr/>
            <p:nvPr/>
          </p:nvSpPr>
          <p:spPr>
            <a:xfrm>
              <a:off x="3570447" y="3187334"/>
              <a:ext cx="384551" cy="4037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600" b="1" dirty="0">
                  <a:solidFill>
                    <a:schemeClr val="tx1">
                      <a:lumMod val="75000"/>
                      <a:lumOff val="25000"/>
                    </a:schemeClr>
                  </a:solidFill>
                </a:rPr>
                <a:t>V</a:t>
              </a:r>
            </a:p>
          </p:txBody>
        </p:sp>
        <p:sp>
          <p:nvSpPr>
            <p:cNvPr id="12" name="Rectangle 11">
              <a:extLst>
                <a:ext uri="{FF2B5EF4-FFF2-40B4-BE49-F238E27FC236}">
                  <a16:creationId xmlns:a16="http://schemas.microsoft.com/office/drawing/2014/main" id="{A71EDE68-665D-3E30-26B0-48F195CE328F}"/>
                </a:ext>
              </a:extLst>
            </p:cNvPr>
            <p:cNvSpPr/>
            <p:nvPr/>
          </p:nvSpPr>
          <p:spPr>
            <a:xfrm>
              <a:off x="3577009" y="3666958"/>
              <a:ext cx="384551" cy="4037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600" b="1" dirty="0">
                  <a:solidFill>
                    <a:schemeClr val="tx1">
                      <a:lumMod val="75000"/>
                      <a:lumOff val="25000"/>
                    </a:schemeClr>
                  </a:solidFill>
                </a:rPr>
                <a:t>VI</a:t>
              </a:r>
            </a:p>
          </p:txBody>
        </p:sp>
        <p:sp>
          <p:nvSpPr>
            <p:cNvPr id="13" name="Rectangle 12">
              <a:extLst>
                <a:ext uri="{FF2B5EF4-FFF2-40B4-BE49-F238E27FC236}">
                  <a16:creationId xmlns:a16="http://schemas.microsoft.com/office/drawing/2014/main" id="{73D74C0E-7751-8383-479A-4E507FAA203C}"/>
                </a:ext>
              </a:extLst>
            </p:cNvPr>
            <p:cNvSpPr/>
            <p:nvPr/>
          </p:nvSpPr>
          <p:spPr>
            <a:xfrm>
              <a:off x="3577008" y="4141446"/>
              <a:ext cx="384551" cy="4037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600" b="1" dirty="0">
                  <a:solidFill>
                    <a:schemeClr val="tx1">
                      <a:lumMod val="75000"/>
                      <a:lumOff val="25000"/>
                    </a:schemeClr>
                  </a:solidFill>
                </a:rPr>
                <a:t>VII</a:t>
              </a:r>
            </a:p>
          </p:txBody>
        </p:sp>
        <p:sp>
          <p:nvSpPr>
            <p:cNvPr id="14" name="Rectangle 13">
              <a:extLst>
                <a:ext uri="{FF2B5EF4-FFF2-40B4-BE49-F238E27FC236}">
                  <a16:creationId xmlns:a16="http://schemas.microsoft.com/office/drawing/2014/main" id="{0C48E755-E351-DA8C-1038-76998F1A6E30}"/>
                </a:ext>
              </a:extLst>
            </p:cNvPr>
            <p:cNvSpPr/>
            <p:nvPr/>
          </p:nvSpPr>
          <p:spPr>
            <a:xfrm>
              <a:off x="3575914" y="4615934"/>
              <a:ext cx="384551" cy="4037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600" b="1" dirty="0">
                  <a:solidFill>
                    <a:schemeClr val="tx1">
                      <a:lumMod val="75000"/>
                      <a:lumOff val="25000"/>
                    </a:schemeClr>
                  </a:solidFill>
                </a:rPr>
                <a:t>VIII</a:t>
              </a:r>
            </a:p>
          </p:txBody>
        </p:sp>
        <p:sp>
          <p:nvSpPr>
            <p:cNvPr id="15" name="Rectangle 14">
              <a:extLst>
                <a:ext uri="{FF2B5EF4-FFF2-40B4-BE49-F238E27FC236}">
                  <a16:creationId xmlns:a16="http://schemas.microsoft.com/office/drawing/2014/main" id="{77F37E2B-2523-6D9F-246F-831D1CF12565}"/>
                </a:ext>
              </a:extLst>
            </p:cNvPr>
            <p:cNvSpPr/>
            <p:nvPr/>
          </p:nvSpPr>
          <p:spPr>
            <a:xfrm>
              <a:off x="3578086" y="5090422"/>
              <a:ext cx="384551" cy="4037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600" b="1" dirty="0">
                  <a:solidFill>
                    <a:schemeClr val="tx1">
                      <a:lumMod val="75000"/>
                      <a:lumOff val="25000"/>
                    </a:schemeClr>
                  </a:solidFill>
                </a:rPr>
                <a:t>IX</a:t>
              </a:r>
            </a:p>
          </p:txBody>
        </p:sp>
        <p:sp>
          <p:nvSpPr>
            <p:cNvPr id="18" name="TextBox 17">
              <a:extLst>
                <a:ext uri="{FF2B5EF4-FFF2-40B4-BE49-F238E27FC236}">
                  <a16:creationId xmlns:a16="http://schemas.microsoft.com/office/drawing/2014/main" id="{314D343D-EB28-9895-6088-AB6D88218C24}"/>
                </a:ext>
              </a:extLst>
            </p:cNvPr>
            <p:cNvSpPr txBox="1"/>
            <p:nvPr/>
          </p:nvSpPr>
          <p:spPr>
            <a:xfrm>
              <a:off x="3197440" y="897100"/>
              <a:ext cx="1130566" cy="369332"/>
            </a:xfrm>
            <a:prstGeom prst="rect">
              <a:avLst/>
            </a:prstGeom>
            <a:noFill/>
          </p:spPr>
          <p:txBody>
            <a:bodyPr wrap="none" rtlCol="0">
              <a:spAutoFit/>
            </a:bodyPr>
            <a:lstStyle/>
            <a:p>
              <a:r>
                <a:rPr lang="en-US" b="1" dirty="0"/>
                <a:t>Immature</a:t>
              </a:r>
            </a:p>
          </p:txBody>
        </p:sp>
        <p:cxnSp>
          <p:nvCxnSpPr>
            <p:cNvPr id="43" name="Straight Arrow Connector 42">
              <a:extLst>
                <a:ext uri="{FF2B5EF4-FFF2-40B4-BE49-F238E27FC236}">
                  <a16:creationId xmlns:a16="http://schemas.microsoft.com/office/drawing/2014/main" id="{17CCEE89-5C55-94A9-0274-99EF035D21DD}"/>
                </a:ext>
              </a:extLst>
            </p:cNvPr>
            <p:cNvCxnSpPr>
              <a:cxnSpLocks/>
              <a:stCxn id="19" idx="3"/>
              <a:endCxn id="22" idx="1"/>
            </p:cNvCxnSpPr>
            <p:nvPr/>
          </p:nvCxnSpPr>
          <p:spPr>
            <a:xfrm>
              <a:off x="5236896" y="4820584"/>
              <a:ext cx="924896" cy="4530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87AB327-E0C4-2101-EB94-331B973883D0}"/>
                </a:ext>
              </a:extLst>
            </p:cNvPr>
            <p:cNvCxnSpPr>
              <a:cxnSpLocks/>
              <a:stCxn id="20" idx="3"/>
              <a:endCxn id="23" idx="1"/>
            </p:cNvCxnSpPr>
            <p:nvPr/>
          </p:nvCxnSpPr>
          <p:spPr>
            <a:xfrm>
              <a:off x="5236894" y="5273630"/>
              <a:ext cx="919587" cy="4576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A06CE97-4E39-1BA1-72EA-581CD0885B20}"/>
                </a:ext>
              </a:extLst>
            </p:cNvPr>
            <p:cNvCxnSpPr>
              <a:cxnSpLocks/>
              <a:stCxn id="21" idx="3"/>
              <a:endCxn id="24" idx="1"/>
            </p:cNvCxnSpPr>
            <p:nvPr/>
          </p:nvCxnSpPr>
          <p:spPr>
            <a:xfrm>
              <a:off x="5236894" y="5726676"/>
              <a:ext cx="919586" cy="460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F8237B7-D830-A75B-97A8-BA5C858A371F}"/>
                </a:ext>
              </a:extLst>
            </p:cNvPr>
            <p:cNvCxnSpPr>
              <a:cxnSpLocks/>
              <a:stCxn id="22" idx="3"/>
              <a:endCxn id="188" idx="1"/>
            </p:cNvCxnSpPr>
            <p:nvPr/>
          </p:nvCxnSpPr>
          <p:spPr>
            <a:xfrm>
              <a:off x="6546343" y="5273630"/>
              <a:ext cx="10423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0A32865-007D-B9D9-ADD6-3F44B8AC087C}"/>
                </a:ext>
              </a:extLst>
            </p:cNvPr>
            <p:cNvCxnSpPr>
              <a:cxnSpLocks/>
              <a:stCxn id="23" idx="3"/>
              <a:endCxn id="189" idx="1"/>
            </p:cNvCxnSpPr>
            <p:nvPr/>
          </p:nvCxnSpPr>
          <p:spPr>
            <a:xfrm>
              <a:off x="6541032" y="5731308"/>
              <a:ext cx="10423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F459E7F-34B0-7AD7-DE5D-74F87B07BF41}"/>
                </a:ext>
              </a:extLst>
            </p:cNvPr>
            <p:cNvCxnSpPr>
              <a:cxnSpLocks/>
              <a:stCxn id="24" idx="3"/>
              <a:endCxn id="190" idx="1"/>
            </p:cNvCxnSpPr>
            <p:nvPr/>
          </p:nvCxnSpPr>
          <p:spPr>
            <a:xfrm>
              <a:off x="6541031" y="6187650"/>
              <a:ext cx="10423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75436D9-EAEB-FA38-9864-373635A31B6F}"/>
                </a:ext>
              </a:extLst>
            </p:cNvPr>
            <p:cNvSpPr/>
            <p:nvPr/>
          </p:nvSpPr>
          <p:spPr>
            <a:xfrm>
              <a:off x="4852345" y="4618691"/>
              <a:ext cx="384551" cy="40378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600" b="1" dirty="0">
                  <a:solidFill>
                    <a:schemeClr val="tx1">
                      <a:lumMod val="75000"/>
                      <a:lumOff val="25000"/>
                    </a:schemeClr>
                  </a:solidFill>
                </a:rPr>
                <a:t>VIII</a:t>
              </a:r>
            </a:p>
          </p:txBody>
        </p:sp>
        <p:sp>
          <p:nvSpPr>
            <p:cNvPr id="20" name="Rectangle 19">
              <a:extLst>
                <a:ext uri="{FF2B5EF4-FFF2-40B4-BE49-F238E27FC236}">
                  <a16:creationId xmlns:a16="http://schemas.microsoft.com/office/drawing/2014/main" id="{69147E07-C3F4-10C2-E8AC-94B4CA9960FB}"/>
                </a:ext>
              </a:extLst>
            </p:cNvPr>
            <p:cNvSpPr/>
            <p:nvPr/>
          </p:nvSpPr>
          <p:spPr>
            <a:xfrm>
              <a:off x="4852343" y="5071737"/>
              <a:ext cx="384551" cy="40378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600" b="1" dirty="0">
                  <a:solidFill>
                    <a:schemeClr val="tx1">
                      <a:lumMod val="75000"/>
                      <a:lumOff val="25000"/>
                    </a:schemeClr>
                  </a:solidFill>
                </a:rPr>
                <a:t>IX</a:t>
              </a:r>
            </a:p>
          </p:txBody>
        </p:sp>
        <p:sp>
          <p:nvSpPr>
            <p:cNvPr id="21" name="Rectangle 20">
              <a:extLst>
                <a:ext uri="{FF2B5EF4-FFF2-40B4-BE49-F238E27FC236}">
                  <a16:creationId xmlns:a16="http://schemas.microsoft.com/office/drawing/2014/main" id="{3F7BD13B-7556-A074-4146-EA3C3A337F30}"/>
                </a:ext>
              </a:extLst>
            </p:cNvPr>
            <p:cNvSpPr/>
            <p:nvPr/>
          </p:nvSpPr>
          <p:spPr>
            <a:xfrm>
              <a:off x="4852343" y="5524783"/>
              <a:ext cx="384551" cy="40378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600" b="1" dirty="0">
                  <a:solidFill>
                    <a:schemeClr val="tx1">
                      <a:lumMod val="75000"/>
                      <a:lumOff val="25000"/>
                    </a:schemeClr>
                  </a:solidFill>
                </a:rPr>
                <a:t>X</a:t>
              </a:r>
            </a:p>
          </p:txBody>
        </p:sp>
        <p:sp>
          <p:nvSpPr>
            <p:cNvPr id="61" name="TextBox 60">
              <a:extLst>
                <a:ext uri="{FF2B5EF4-FFF2-40B4-BE49-F238E27FC236}">
                  <a16:creationId xmlns:a16="http://schemas.microsoft.com/office/drawing/2014/main" id="{DBFF1141-EFE6-D321-57A1-EC108B53DDD8}"/>
                </a:ext>
              </a:extLst>
            </p:cNvPr>
            <p:cNvSpPr txBox="1"/>
            <p:nvPr/>
          </p:nvSpPr>
          <p:spPr>
            <a:xfrm>
              <a:off x="4421064" y="4246606"/>
              <a:ext cx="1246944" cy="369332"/>
            </a:xfrm>
            <a:prstGeom prst="rect">
              <a:avLst/>
            </a:prstGeom>
            <a:noFill/>
          </p:spPr>
          <p:txBody>
            <a:bodyPr wrap="none" rtlCol="0">
              <a:spAutoFit/>
            </a:bodyPr>
            <a:lstStyle/>
            <a:p>
              <a:r>
                <a:rPr lang="en-US" b="1" dirty="0"/>
                <a:t>Adolescent</a:t>
              </a:r>
            </a:p>
          </p:txBody>
        </p:sp>
        <p:sp>
          <p:nvSpPr>
            <p:cNvPr id="22" name="Rectangle 21">
              <a:extLst>
                <a:ext uri="{FF2B5EF4-FFF2-40B4-BE49-F238E27FC236}">
                  <a16:creationId xmlns:a16="http://schemas.microsoft.com/office/drawing/2014/main" id="{36056AE1-1911-B6E1-2912-57BCEA76D8B7}"/>
                </a:ext>
              </a:extLst>
            </p:cNvPr>
            <p:cNvSpPr/>
            <p:nvPr/>
          </p:nvSpPr>
          <p:spPr>
            <a:xfrm>
              <a:off x="6161792" y="5071737"/>
              <a:ext cx="384551" cy="40378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600" b="1" dirty="0">
                  <a:solidFill>
                    <a:schemeClr val="tx1">
                      <a:lumMod val="75000"/>
                      <a:lumOff val="25000"/>
                    </a:schemeClr>
                  </a:solidFill>
                </a:rPr>
                <a:t>IX</a:t>
              </a:r>
            </a:p>
          </p:txBody>
        </p:sp>
        <p:sp>
          <p:nvSpPr>
            <p:cNvPr id="23" name="Rectangle 22">
              <a:extLst>
                <a:ext uri="{FF2B5EF4-FFF2-40B4-BE49-F238E27FC236}">
                  <a16:creationId xmlns:a16="http://schemas.microsoft.com/office/drawing/2014/main" id="{AA6418A4-8462-0DF6-2A5B-E362E9105CD3}"/>
                </a:ext>
              </a:extLst>
            </p:cNvPr>
            <p:cNvSpPr/>
            <p:nvPr/>
          </p:nvSpPr>
          <p:spPr>
            <a:xfrm>
              <a:off x="6156481" y="5529415"/>
              <a:ext cx="384551" cy="40378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600" b="1" dirty="0">
                  <a:solidFill>
                    <a:schemeClr val="tx1">
                      <a:lumMod val="75000"/>
                      <a:lumOff val="25000"/>
                    </a:schemeClr>
                  </a:solidFill>
                </a:rPr>
                <a:t>X</a:t>
              </a:r>
            </a:p>
          </p:txBody>
        </p:sp>
        <p:sp>
          <p:nvSpPr>
            <p:cNvPr id="24" name="Rectangle 23">
              <a:extLst>
                <a:ext uri="{FF2B5EF4-FFF2-40B4-BE49-F238E27FC236}">
                  <a16:creationId xmlns:a16="http://schemas.microsoft.com/office/drawing/2014/main" id="{BB9E5A8A-A983-6593-3F4B-D28CA7627F41}"/>
                </a:ext>
              </a:extLst>
            </p:cNvPr>
            <p:cNvSpPr/>
            <p:nvPr/>
          </p:nvSpPr>
          <p:spPr>
            <a:xfrm>
              <a:off x="6156480" y="5985757"/>
              <a:ext cx="384551" cy="40378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600" b="1" dirty="0">
                  <a:solidFill>
                    <a:schemeClr val="tx1">
                      <a:lumMod val="75000"/>
                      <a:lumOff val="25000"/>
                    </a:schemeClr>
                  </a:solidFill>
                </a:rPr>
                <a:t>XI</a:t>
              </a:r>
            </a:p>
          </p:txBody>
        </p:sp>
        <p:sp>
          <p:nvSpPr>
            <p:cNvPr id="62" name="TextBox 61">
              <a:extLst>
                <a:ext uri="{FF2B5EF4-FFF2-40B4-BE49-F238E27FC236}">
                  <a16:creationId xmlns:a16="http://schemas.microsoft.com/office/drawing/2014/main" id="{BDB9BC13-419A-23B5-1704-E2869A92886C}"/>
                </a:ext>
              </a:extLst>
            </p:cNvPr>
            <p:cNvSpPr txBox="1"/>
            <p:nvPr/>
          </p:nvSpPr>
          <p:spPr>
            <a:xfrm>
              <a:off x="5668008" y="4675459"/>
              <a:ext cx="1344022" cy="369332"/>
            </a:xfrm>
            <a:prstGeom prst="rect">
              <a:avLst/>
            </a:prstGeom>
            <a:noFill/>
          </p:spPr>
          <p:txBody>
            <a:bodyPr wrap="none" rtlCol="0">
              <a:spAutoFit/>
            </a:bodyPr>
            <a:lstStyle/>
            <a:p>
              <a:r>
                <a:rPr lang="en-US" b="1" dirty="0"/>
                <a:t>Primiparous</a:t>
              </a:r>
            </a:p>
          </p:txBody>
        </p:sp>
        <p:sp>
          <p:nvSpPr>
            <p:cNvPr id="63" name="TextBox 62">
              <a:extLst>
                <a:ext uri="{FF2B5EF4-FFF2-40B4-BE49-F238E27FC236}">
                  <a16:creationId xmlns:a16="http://schemas.microsoft.com/office/drawing/2014/main" id="{9CC83D63-217D-C8AA-4D55-A8566DC15ABA}"/>
                </a:ext>
              </a:extLst>
            </p:cNvPr>
            <p:cNvSpPr txBox="1"/>
            <p:nvPr/>
          </p:nvSpPr>
          <p:spPr>
            <a:xfrm>
              <a:off x="7097269" y="4685180"/>
              <a:ext cx="1356846" cy="369332"/>
            </a:xfrm>
            <a:prstGeom prst="rect">
              <a:avLst/>
            </a:prstGeom>
            <a:noFill/>
          </p:spPr>
          <p:txBody>
            <a:bodyPr wrap="none" rtlCol="0">
              <a:spAutoFit/>
            </a:bodyPr>
            <a:lstStyle/>
            <a:p>
              <a:r>
                <a:rPr lang="en-US" b="1" dirty="0"/>
                <a:t>Multiparous</a:t>
              </a:r>
            </a:p>
          </p:txBody>
        </p:sp>
        <p:sp>
          <p:nvSpPr>
            <p:cNvPr id="90" name="TextBox 89">
              <a:extLst>
                <a:ext uri="{FF2B5EF4-FFF2-40B4-BE49-F238E27FC236}">
                  <a16:creationId xmlns:a16="http://schemas.microsoft.com/office/drawing/2014/main" id="{DBE2E3CD-5B18-4FFB-9563-34C0A0C8BAA8}"/>
                </a:ext>
              </a:extLst>
            </p:cNvPr>
            <p:cNvSpPr txBox="1"/>
            <p:nvPr/>
          </p:nvSpPr>
          <p:spPr>
            <a:xfrm>
              <a:off x="2543415" y="897100"/>
              <a:ext cx="597408" cy="369332"/>
            </a:xfrm>
            <a:prstGeom prst="rect">
              <a:avLst/>
            </a:prstGeom>
            <a:noFill/>
          </p:spPr>
          <p:txBody>
            <a:bodyPr wrap="none" rtlCol="0">
              <a:spAutoFit/>
            </a:bodyPr>
            <a:lstStyle/>
            <a:p>
              <a:r>
                <a:rPr lang="en-US" b="1" dirty="0"/>
                <a:t>Year</a:t>
              </a:r>
            </a:p>
          </p:txBody>
        </p:sp>
        <p:sp>
          <p:nvSpPr>
            <p:cNvPr id="91" name="TextBox 90">
              <a:extLst>
                <a:ext uri="{FF2B5EF4-FFF2-40B4-BE49-F238E27FC236}">
                  <a16:creationId xmlns:a16="http://schemas.microsoft.com/office/drawing/2014/main" id="{FB81AE59-0A91-7BAD-B1AC-58ECBD084890}"/>
                </a:ext>
              </a:extLst>
            </p:cNvPr>
            <p:cNvSpPr txBox="1"/>
            <p:nvPr/>
          </p:nvSpPr>
          <p:spPr>
            <a:xfrm>
              <a:off x="2702379" y="1308890"/>
              <a:ext cx="301686" cy="369332"/>
            </a:xfrm>
            <a:prstGeom prst="rect">
              <a:avLst/>
            </a:prstGeom>
            <a:noFill/>
          </p:spPr>
          <p:txBody>
            <a:bodyPr wrap="square" rtlCol="0">
              <a:spAutoFit/>
            </a:bodyPr>
            <a:lstStyle/>
            <a:p>
              <a:r>
                <a:rPr lang="en-US" dirty="0"/>
                <a:t>1</a:t>
              </a:r>
            </a:p>
          </p:txBody>
        </p:sp>
        <p:sp>
          <p:nvSpPr>
            <p:cNvPr id="92" name="TextBox 91">
              <a:extLst>
                <a:ext uri="{FF2B5EF4-FFF2-40B4-BE49-F238E27FC236}">
                  <a16:creationId xmlns:a16="http://schemas.microsoft.com/office/drawing/2014/main" id="{696D3FD3-37BA-0785-744A-F8BAAD344824}"/>
                </a:ext>
              </a:extLst>
            </p:cNvPr>
            <p:cNvSpPr txBox="1"/>
            <p:nvPr/>
          </p:nvSpPr>
          <p:spPr>
            <a:xfrm>
              <a:off x="2691276" y="1763634"/>
              <a:ext cx="301686" cy="369332"/>
            </a:xfrm>
            <a:prstGeom prst="rect">
              <a:avLst/>
            </a:prstGeom>
            <a:noFill/>
          </p:spPr>
          <p:txBody>
            <a:bodyPr wrap="none" rtlCol="0">
              <a:spAutoFit/>
            </a:bodyPr>
            <a:lstStyle/>
            <a:p>
              <a:r>
                <a:rPr lang="en-US" dirty="0"/>
                <a:t>1</a:t>
              </a:r>
            </a:p>
          </p:txBody>
        </p:sp>
        <p:sp>
          <p:nvSpPr>
            <p:cNvPr id="93" name="TextBox 92">
              <a:extLst>
                <a:ext uri="{FF2B5EF4-FFF2-40B4-BE49-F238E27FC236}">
                  <a16:creationId xmlns:a16="http://schemas.microsoft.com/office/drawing/2014/main" id="{1ADF7804-0215-CF45-D9CD-F95DF4ECDFC7}"/>
                </a:ext>
              </a:extLst>
            </p:cNvPr>
            <p:cNvSpPr txBox="1"/>
            <p:nvPr/>
          </p:nvSpPr>
          <p:spPr>
            <a:xfrm>
              <a:off x="2697372" y="2238358"/>
              <a:ext cx="301686" cy="369332"/>
            </a:xfrm>
            <a:prstGeom prst="rect">
              <a:avLst/>
            </a:prstGeom>
            <a:noFill/>
          </p:spPr>
          <p:txBody>
            <a:bodyPr wrap="none" rtlCol="0">
              <a:spAutoFit/>
            </a:bodyPr>
            <a:lstStyle/>
            <a:p>
              <a:r>
                <a:rPr lang="en-US" dirty="0"/>
                <a:t>2</a:t>
              </a:r>
            </a:p>
          </p:txBody>
        </p:sp>
        <p:sp>
          <p:nvSpPr>
            <p:cNvPr id="94" name="TextBox 93">
              <a:extLst>
                <a:ext uri="{FF2B5EF4-FFF2-40B4-BE49-F238E27FC236}">
                  <a16:creationId xmlns:a16="http://schemas.microsoft.com/office/drawing/2014/main" id="{FB9111A1-CBAC-5E78-E0AE-06556A0136C0}"/>
                </a:ext>
              </a:extLst>
            </p:cNvPr>
            <p:cNvSpPr txBox="1"/>
            <p:nvPr/>
          </p:nvSpPr>
          <p:spPr>
            <a:xfrm>
              <a:off x="2693610" y="2726673"/>
              <a:ext cx="301686" cy="369332"/>
            </a:xfrm>
            <a:prstGeom prst="rect">
              <a:avLst/>
            </a:prstGeom>
            <a:noFill/>
          </p:spPr>
          <p:txBody>
            <a:bodyPr wrap="none" rtlCol="0">
              <a:spAutoFit/>
            </a:bodyPr>
            <a:lstStyle/>
            <a:p>
              <a:r>
                <a:rPr lang="en-US" dirty="0"/>
                <a:t>2</a:t>
              </a:r>
            </a:p>
          </p:txBody>
        </p:sp>
        <p:sp>
          <p:nvSpPr>
            <p:cNvPr id="95" name="TextBox 94">
              <a:extLst>
                <a:ext uri="{FF2B5EF4-FFF2-40B4-BE49-F238E27FC236}">
                  <a16:creationId xmlns:a16="http://schemas.microsoft.com/office/drawing/2014/main" id="{C8CA688A-F1AF-1B9D-D0EA-CD234CFE8DBE}"/>
                </a:ext>
              </a:extLst>
            </p:cNvPr>
            <p:cNvSpPr txBox="1"/>
            <p:nvPr/>
          </p:nvSpPr>
          <p:spPr>
            <a:xfrm>
              <a:off x="2616501" y="3214988"/>
              <a:ext cx="489236" cy="369332"/>
            </a:xfrm>
            <a:prstGeom prst="rect">
              <a:avLst/>
            </a:prstGeom>
            <a:noFill/>
          </p:spPr>
          <p:txBody>
            <a:bodyPr wrap="none" rtlCol="0">
              <a:spAutoFit/>
            </a:bodyPr>
            <a:lstStyle/>
            <a:p>
              <a:r>
                <a:rPr lang="en-US" dirty="0"/>
                <a:t>2-3</a:t>
              </a:r>
            </a:p>
          </p:txBody>
        </p:sp>
        <p:sp>
          <p:nvSpPr>
            <p:cNvPr id="96" name="TextBox 95">
              <a:extLst>
                <a:ext uri="{FF2B5EF4-FFF2-40B4-BE49-F238E27FC236}">
                  <a16:creationId xmlns:a16="http://schemas.microsoft.com/office/drawing/2014/main" id="{B7E98921-1636-A3BB-0E5D-823DB313F687}"/>
                </a:ext>
              </a:extLst>
            </p:cNvPr>
            <p:cNvSpPr txBox="1"/>
            <p:nvPr/>
          </p:nvSpPr>
          <p:spPr>
            <a:xfrm>
              <a:off x="2604734" y="3701411"/>
              <a:ext cx="512769" cy="369332"/>
            </a:xfrm>
            <a:prstGeom prst="rect">
              <a:avLst/>
            </a:prstGeom>
            <a:noFill/>
          </p:spPr>
          <p:txBody>
            <a:bodyPr wrap="square" rtlCol="0">
              <a:spAutoFit/>
            </a:bodyPr>
            <a:lstStyle/>
            <a:p>
              <a:r>
                <a:rPr lang="en-US" dirty="0"/>
                <a:t>3-4</a:t>
              </a:r>
            </a:p>
          </p:txBody>
        </p:sp>
        <p:sp>
          <p:nvSpPr>
            <p:cNvPr id="97" name="TextBox 96">
              <a:extLst>
                <a:ext uri="{FF2B5EF4-FFF2-40B4-BE49-F238E27FC236}">
                  <a16:creationId xmlns:a16="http://schemas.microsoft.com/office/drawing/2014/main" id="{70EA6F15-FC67-086E-7FF1-1323D491ED14}"/>
                </a:ext>
              </a:extLst>
            </p:cNvPr>
            <p:cNvSpPr txBox="1"/>
            <p:nvPr/>
          </p:nvSpPr>
          <p:spPr>
            <a:xfrm>
              <a:off x="2616501" y="4187834"/>
              <a:ext cx="489236" cy="369332"/>
            </a:xfrm>
            <a:prstGeom prst="rect">
              <a:avLst/>
            </a:prstGeom>
            <a:noFill/>
          </p:spPr>
          <p:txBody>
            <a:bodyPr wrap="none" rtlCol="0">
              <a:spAutoFit/>
            </a:bodyPr>
            <a:lstStyle/>
            <a:p>
              <a:r>
                <a:rPr lang="en-US" dirty="0"/>
                <a:t>4-5</a:t>
              </a:r>
            </a:p>
          </p:txBody>
        </p:sp>
        <p:sp>
          <p:nvSpPr>
            <p:cNvPr id="98" name="TextBox 97">
              <a:extLst>
                <a:ext uri="{FF2B5EF4-FFF2-40B4-BE49-F238E27FC236}">
                  <a16:creationId xmlns:a16="http://schemas.microsoft.com/office/drawing/2014/main" id="{39278560-6D5C-0F99-86CD-1EE960AE69D7}"/>
                </a:ext>
              </a:extLst>
            </p:cNvPr>
            <p:cNvSpPr txBox="1"/>
            <p:nvPr/>
          </p:nvSpPr>
          <p:spPr>
            <a:xfrm>
              <a:off x="2614485" y="4615934"/>
              <a:ext cx="512768" cy="369332"/>
            </a:xfrm>
            <a:prstGeom prst="rect">
              <a:avLst/>
            </a:prstGeom>
            <a:noFill/>
          </p:spPr>
          <p:txBody>
            <a:bodyPr wrap="square" rtlCol="0">
              <a:spAutoFit/>
            </a:bodyPr>
            <a:lstStyle/>
            <a:p>
              <a:r>
                <a:rPr lang="en-US" dirty="0"/>
                <a:t>5-6</a:t>
              </a:r>
            </a:p>
          </p:txBody>
        </p:sp>
        <p:sp>
          <p:nvSpPr>
            <p:cNvPr id="99" name="TextBox 98">
              <a:extLst>
                <a:ext uri="{FF2B5EF4-FFF2-40B4-BE49-F238E27FC236}">
                  <a16:creationId xmlns:a16="http://schemas.microsoft.com/office/drawing/2014/main" id="{8011CABF-6190-55F6-210E-0EE918E6A0A0}"/>
                </a:ext>
              </a:extLst>
            </p:cNvPr>
            <p:cNvSpPr txBox="1"/>
            <p:nvPr/>
          </p:nvSpPr>
          <p:spPr>
            <a:xfrm>
              <a:off x="2625390" y="5097510"/>
              <a:ext cx="508139" cy="369332"/>
            </a:xfrm>
            <a:prstGeom prst="rect">
              <a:avLst/>
            </a:prstGeom>
            <a:noFill/>
          </p:spPr>
          <p:txBody>
            <a:bodyPr wrap="square" rtlCol="0">
              <a:spAutoFit/>
            </a:bodyPr>
            <a:lstStyle/>
            <a:p>
              <a:r>
                <a:rPr lang="en-US" dirty="0"/>
                <a:t>6-7</a:t>
              </a:r>
            </a:p>
          </p:txBody>
        </p:sp>
        <p:cxnSp>
          <p:nvCxnSpPr>
            <p:cNvPr id="108" name="Connector: Elbow 107">
              <a:extLst>
                <a:ext uri="{FF2B5EF4-FFF2-40B4-BE49-F238E27FC236}">
                  <a16:creationId xmlns:a16="http://schemas.microsoft.com/office/drawing/2014/main" id="{7E1687A1-FDF1-081A-F508-8145BC8D37F8}"/>
                </a:ext>
              </a:extLst>
            </p:cNvPr>
            <p:cNvCxnSpPr>
              <a:cxnSpLocks/>
              <a:stCxn id="5" idx="1"/>
              <a:endCxn id="8" idx="1"/>
            </p:cNvCxnSpPr>
            <p:nvPr/>
          </p:nvCxnSpPr>
          <p:spPr>
            <a:xfrm rot="10800000" flipV="1">
              <a:off x="3570448" y="1476330"/>
              <a:ext cx="2" cy="484296"/>
            </a:xfrm>
            <a:prstGeom prst="bentConnector3">
              <a:avLst>
                <a:gd name="adj1" fmla="val 11430100000"/>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BDEAC646-2536-98E4-7C14-8173D09C7A6D}"/>
                </a:ext>
              </a:extLst>
            </p:cNvPr>
            <p:cNvCxnSpPr>
              <a:cxnSpLocks/>
              <a:stCxn id="8" idx="3"/>
              <a:endCxn id="9" idx="3"/>
            </p:cNvCxnSpPr>
            <p:nvPr/>
          </p:nvCxnSpPr>
          <p:spPr>
            <a:xfrm>
              <a:off x="3954999" y="1960626"/>
              <a:ext cx="12700" cy="479625"/>
            </a:xfrm>
            <a:prstGeom prst="bentConnector3">
              <a:avLst>
                <a:gd name="adj1" fmla="val 1800000"/>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892ED085-8CC8-17F2-E584-501BAD885C11}"/>
                </a:ext>
              </a:extLst>
            </p:cNvPr>
            <p:cNvCxnSpPr>
              <a:cxnSpLocks/>
              <a:stCxn id="9" idx="1"/>
              <a:endCxn id="10" idx="1"/>
            </p:cNvCxnSpPr>
            <p:nvPr/>
          </p:nvCxnSpPr>
          <p:spPr>
            <a:xfrm rot="10800000" flipV="1">
              <a:off x="3570448" y="2440251"/>
              <a:ext cx="12700" cy="474488"/>
            </a:xfrm>
            <a:prstGeom prst="bentConnector3">
              <a:avLst>
                <a:gd name="adj1" fmla="val 1800000"/>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77AACC31-E67C-DC04-BF69-680BDFACA2C5}"/>
                </a:ext>
              </a:extLst>
            </p:cNvPr>
            <p:cNvCxnSpPr>
              <a:cxnSpLocks/>
              <a:stCxn id="10" idx="3"/>
              <a:endCxn id="11" idx="3"/>
            </p:cNvCxnSpPr>
            <p:nvPr/>
          </p:nvCxnSpPr>
          <p:spPr>
            <a:xfrm flipH="1">
              <a:off x="3954998" y="2914739"/>
              <a:ext cx="1" cy="474488"/>
            </a:xfrm>
            <a:prstGeom prst="bentConnector3">
              <a:avLst>
                <a:gd name="adj1" fmla="val -22860000000"/>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27" name="Connector: Elbow 126">
              <a:extLst>
                <a:ext uri="{FF2B5EF4-FFF2-40B4-BE49-F238E27FC236}">
                  <a16:creationId xmlns:a16="http://schemas.microsoft.com/office/drawing/2014/main" id="{8E9B7375-903F-D689-8C2C-C7EF43D46528}"/>
                </a:ext>
              </a:extLst>
            </p:cNvPr>
            <p:cNvCxnSpPr>
              <a:cxnSpLocks/>
              <a:stCxn id="11" idx="1"/>
              <a:endCxn id="12" idx="1"/>
            </p:cNvCxnSpPr>
            <p:nvPr/>
          </p:nvCxnSpPr>
          <p:spPr>
            <a:xfrm rot="10800000" flipH="1" flipV="1">
              <a:off x="3570447" y="3389227"/>
              <a:ext cx="6562" cy="479624"/>
            </a:xfrm>
            <a:prstGeom prst="bentConnector3">
              <a:avLst>
                <a:gd name="adj1" fmla="val -3483694"/>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67DC5B5E-C7FB-00AA-317C-E7F44F82A870}"/>
                </a:ext>
              </a:extLst>
            </p:cNvPr>
            <p:cNvCxnSpPr>
              <a:cxnSpLocks/>
              <a:stCxn id="12" idx="3"/>
              <a:endCxn id="13" idx="3"/>
            </p:cNvCxnSpPr>
            <p:nvPr/>
          </p:nvCxnSpPr>
          <p:spPr>
            <a:xfrm flipH="1">
              <a:off x="3961559" y="3868851"/>
              <a:ext cx="1" cy="474488"/>
            </a:xfrm>
            <a:prstGeom prst="bentConnector3">
              <a:avLst>
                <a:gd name="adj1" fmla="val -22860000000"/>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E81672D9-3CC0-647E-889C-BCCC52F72560}"/>
                </a:ext>
              </a:extLst>
            </p:cNvPr>
            <p:cNvCxnSpPr>
              <a:cxnSpLocks/>
              <a:stCxn id="13" idx="1"/>
              <a:endCxn id="14" idx="1"/>
            </p:cNvCxnSpPr>
            <p:nvPr/>
          </p:nvCxnSpPr>
          <p:spPr>
            <a:xfrm rot="10800000" flipV="1">
              <a:off x="3575914" y="4343339"/>
              <a:ext cx="1094" cy="474488"/>
            </a:xfrm>
            <a:prstGeom prst="bentConnector3">
              <a:avLst>
                <a:gd name="adj1" fmla="val 20995795"/>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DCF7FA18-D608-41ED-080B-9939F442251F}"/>
                </a:ext>
              </a:extLst>
            </p:cNvPr>
            <p:cNvCxnSpPr>
              <a:cxnSpLocks/>
              <a:stCxn id="14" idx="1"/>
              <a:endCxn id="15" idx="1"/>
            </p:cNvCxnSpPr>
            <p:nvPr/>
          </p:nvCxnSpPr>
          <p:spPr>
            <a:xfrm rot="10800000" flipH="1" flipV="1">
              <a:off x="3575914" y="4817827"/>
              <a:ext cx="2172" cy="474488"/>
            </a:xfrm>
            <a:prstGeom prst="bentConnector3">
              <a:avLst>
                <a:gd name="adj1" fmla="val -10524862"/>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3AD6F898-2902-8D67-EAF8-ADF6D8D47908}"/>
                </a:ext>
              </a:extLst>
            </p:cNvPr>
            <p:cNvCxnSpPr>
              <a:cxnSpLocks/>
              <a:stCxn id="13" idx="3"/>
              <a:endCxn id="19" idx="1"/>
            </p:cNvCxnSpPr>
            <p:nvPr/>
          </p:nvCxnSpPr>
          <p:spPr>
            <a:xfrm>
              <a:off x="3961559" y="4343339"/>
              <a:ext cx="890786" cy="4772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6A071FF8-CC20-FCE7-51C6-E5F2F0D25457}"/>
                </a:ext>
              </a:extLst>
            </p:cNvPr>
            <p:cNvCxnSpPr>
              <a:cxnSpLocks/>
              <a:stCxn id="14" idx="3"/>
              <a:endCxn id="20" idx="1"/>
            </p:cNvCxnSpPr>
            <p:nvPr/>
          </p:nvCxnSpPr>
          <p:spPr>
            <a:xfrm>
              <a:off x="3960465" y="4817827"/>
              <a:ext cx="891878" cy="4558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8" name="Rectangle 187">
              <a:extLst>
                <a:ext uri="{FF2B5EF4-FFF2-40B4-BE49-F238E27FC236}">
                  <a16:creationId xmlns:a16="http://schemas.microsoft.com/office/drawing/2014/main" id="{47524E73-06AA-41AB-ADEB-96F3B6D2E4E3}"/>
                </a:ext>
              </a:extLst>
            </p:cNvPr>
            <p:cNvSpPr/>
            <p:nvPr/>
          </p:nvSpPr>
          <p:spPr>
            <a:xfrm>
              <a:off x="7588729" y="5071737"/>
              <a:ext cx="384551" cy="40378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600" b="1" dirty="0">
                  <a:solidFill>
                    <a:schemeClr val="tx1">
                      <a:lumMod val="75000"/>
                      <a:lumOff val="25000"/>
                    </a:schemeClr>
                  </a:solidFill>
                </a:rPr>
                <a:t>IX</a:t>
              </a:r>
            </a:p>
          </p:txBody>
        </p:sp>
        <p:sp>
          <p:nvSpPr>
            <p:cNvPr id="189" name="Rectangle 188">
              <a:extLst>
                <a:ext uri="{FF2B5EF4-FFF2-40B4-BE49-F238E27FC236}">
                  <a16:creationId xmlns:a16="http://schemas.microsoft.com/office/drawing/2014/main" id="{01AE8017-6FC2-D48F-2430-85C1975F53BE}"/>
                </a:ext>
              </a:extLst>
            </p:cNvPr>
            <p:cNvSpPr/>
            <p:nvPr/>
          </p:nvSpPr>
          <p:spPr>
            <a:xfrm>
              <a:off x="7583418" y="5529415"/>
              <a:ext cx="384551" cy="40378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600" b="1" dirty="0">
                  <a:solidFill>
                    <a:schemeClr val="tx1">
                      <a:lumMod val="75000"/>
                      <a:lumOff val="25000"/>
                    </a:schemeClr>
                  </a:solidFill>
                </a:rPr>
                <a:t>X</a:t>
              </a:r>
            </a:p>
          </p:txBody>
        </p:sp>
        <p:sp>
          <p:nvSpPr>
            <p:cNvPr id="190" name="Rectangle 189">
              <a:extLst>
                <a:ext uri="{FF2B5EF4-FFF2-40B4-BE49-F238E27FC236}">
                  <a16:creationId xmlns:a16="http://schemas.microsoft.com/office/drawing/2014/main" id="{82333F54-16B6-0E85-9D96-DB5F6231C9F0}"/>
                </a:ext>
              </a:extLst>
            </p:cNvPr>
            <p:cNvSpPr/>
            <p:nvPr/>
          </p:nvSpPr>
          <p:spPr>
            <a:xfrm>
              <a:off x="7583417" y="5985757"/>
              <a:ext cx="384551" cy="40378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600" b="1" dirty="0">
                  <a:solidFill>
                    <a:schemeClr val="tx1">
                      <a:lumMod val="75000"/>
                      <a:lumOff val="25000"/>
                    </a:schemeClr>
                  </a:solidFill>
                </a:rPr>
                <a:t>XI</a:t>
              </a:r>
            </a:p>
          </p:txBody>
        </p:sp>
        <p:sp>
          <p:nvSpPr>
            <p:cNvPr id="197" name="TextBox 196">
              <a:extLst>
                <a:ext uri="{FF2B5EF4-FFF2-40B4-BE49-F238E27FC236}">
                  <a16:creationId xmlns:a16="http://schemas.microsoft.com/office/drawing/2014/main" id="{A2DEBC4E-1525-D185-F14B-88036EF47A86}"/>
                </a:ext>
              </a:extLst>
            </p:cNvPr>
            <p:cNvSpPr txBox="1"/>
            <p:nvPr/>
          </p:nvSpPr>
          <p:spPr>
            <a:xfrm>
              <a:off x="2619114" y="5586744"/>
              <a:ext cx="508139" cy="369332"/>
            </a:xfrm>
            <a:prstGeom prst="rect">
              <a:avLst/>
            </a:prstGeom>
            <a:noFill/>
          </p:spPr>
          <p:txBody>
            <a:bodyPr wrap="square" rtlCol="0">
              <a:spAutoFit/>
            </a:bodyPr>
            <a:lstStyle/>
            <a:p>
              <a:r>
                <a:rPr lang="en-US" dirty="0"/>
                <a:t>7-8</a:t>
              </a:r>
            </a:p>
          </p:txBody>
        </p:sp>
        <p:sp>
          <p:nvSpPr>
            <p:cNvPr id="198" name="TextBox 197">
              <a:extLst>
                <a:ext uri="{FF2B5EF4-FFF2-40B4-BE49-F238E27FC236}">
                  <a16:creationId xmlns:a16="http://schemas.microsoft.com/office/drawing/2014/main" id="{9D64BEF5-9C60-7C15-758A-4B0805BC9FC0}"/>
                </a:ext>
              </a:extLst>
            </p:cNvPr>
            <p:cNvSpPr txBox="1"/>
            <p:nvPr/>
          </p:nvSpPr>
          <p:spPr>
            <a:xfrm>
              <a:off x="2619114" y="6012902"/>
              <a:ext cx="508139" cy="369332"/>
            </a:xfrm>
            <a:prstGeom prst="rect">
              <a:avLst/>
            </a:prstGeom>
            <a:noFill/>
          </p:spPr>
          <p:txBody>
            <a:bodyPr wrap="square" rtlCol="0">
              <a:spAutoFit/>
            </a:bodyPr>
            <a:lstStyle/>
            <a:p>
              <a:r>
                <a:rPr lang="en-US" dirty="0"/>
                <a:t>8-9</a:t>
              </a:r>
            </a:p>
          </p:txBody>
        </p:sp>
        <p:cxnSp>
          <p:nvCxnSpPr>
            <p:cNvPr id="220" name="Straight Arrow Connector 219">
              <a:extLst>
                <a:ext uri="{FF2B5EF4-FFF2-40B4-BE49-F238E27FC236}">
                  <a16:creationId xmlns:a16="http://schemas.microsoft.com/office/drawing/2014/main" id="{81D5C0DE-F967-DC8D-7EF0-CE39B60FAA6A}"/>
                </a:ext>
              </a:extLst>
            </p:cNvPr>
            <p:cNvCxnSpPr>
              <a:cxnSpLocks/>
              <a:stCxn id="15" idx="3"/>
              <a:endCxn id="21" idx="1"/>
            </p:cNvCxnSpPr>
            <p:nvPr/>
          </p:nvCxnSpPr>
          <p:spPr>
            <a:xfrm>
              <a:off x="3962637" y="5292315"/>
              <a:ext cx="889706" cy="4343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4" name="TextBox 223">
              <a:extLst>
                <a:ext uri="{FF2B5EF4-FFF2-40B4-BE49-F238E27FC236}">
                  <a16:creationId xmlns:a16="http://schemas.microsoft.com/office/drawing/2014/main" id="{FE5A73B9-71EC-CCA4-2280-E93BB8548563}"/>
                </a:ext>
              </a:extLst>
            </p:cNvPr>
            <p:cNvSpPr txBox="1"/>
            <p:nvPr/>
          </p:nvSpPr>
          <p:spPr>
            <a:xfrm>
              <a:off x="7967968" y="5559236"/>
              <a:ext cx="2316468" cy="369332"/>
            </a:xfrm>
            <a:prstGeom prst="rect">
              <a:avLst/>
            </a:prstGeom>
            <a:noFill/>
          </p:spPr>
          <p:txBody>
            <a:bodyPr wrap="none" rtlCol="0">
              <a:spAutoFit/>
            </a:bodyPr>
            <a:lstStyle/>
            <a:p>
              <a:r>
                <a:rPr lang="en-US" dirty="0"/>
                <a:t>Most common process</a:t>
              </a:r>
            </a:p>
          </p:txBody>
        </p:sp>
        <p:sp>
          <p:nvSpPr>
            <p:cNvPr id="225" name="TextBox 224">
              <a:extLst>
                <a:ext uri="{FF2B5EF4-FFF2-40B4-BE49-F238E27FC236}">
                  <a16:creationId xmlns:a16="http://schemas.microsoft.com/office/drawing/2014/main" id="{811A2338-0D0B-BF8B-5157-B11CD58BF0D7}"/>
                </a:ext>
              </a:extLst>
            </p:cNvPr>
            <p:cNvSpPr txBox="1"/>
            <p:nvPr/>
          </p:nvSpPr>
          <p:spPr>
            <a:xfrm>
              <a:off x="7967968" y="5107297"/>
              <a:ext cx="3133102" cy="369332"/>
            </a:xfrm>
            <a:prstGeom prst="rect">
              <a:avLst/>
            </a:prstGeom>
            <a:noFill/>
          </p:spPr>
          <p:txBody>
            <a:bodyPr wrap="none" rtlCol="0">
              <a:spAutoFit/>
            </a:bodyPr>
            <a:lstStyle/>
            <a:p>
              <a:r>
                <a:rPr lang="en-US" dirty="0"/>
                <a:t>Sporadic process (time-varying)</a:t>
              </a:r>
            </a:p>
          </p:txBody>
        </p:sp>
        <p:sp>
          <p:nvSpPr>
            <p:cNvPr id="226" name="TextBox 225">
              <a:extLst>
                <a:ext uri="{FF2B5EF4-FFF2-40B4-BE49-F238E27FC236}">
                  <a16:creationId xmlns:a16="http://schemas.microsoft.com/office/drawing/2014/main" id="{25129786-1074-5247-AA88-4D76B53F1D45}"/>
                </a:ext>
              </a:extLst>
            </p:cNvPr>
            <p:cNvSpPr txBox="1"/>
            <p:nvPr/>
          </p:nvSpPr>
          <p:spPr>
            <a:xfrm>
              <a:off x="7967968" y="6011175"/>
              <a:ext cx="1458733" cy="369332"/>
            </a:xfrm>
            <a:prstGeom prst="rect">
              <a:avLst/>
            </a:prstGeom>
            <a:noFill/>
          </p:spPr>
          <p:txBody>
            <a:bodyPr wrap="none" rtlCol="0">
              <a:spAutoFit/>
            </a:bodyPr>
            <a:lstStyle/>
            <a:p>
              <a:r>
                <a:rPr lang="en-US" dirty="0"/>
                <a:t>Rarer process</a:t>
              </a:r>
            </a:p>
          </p:txBody>
        </p:sp>
      </p:grpSp>
      <p:graphicFrame>
        <p:nvGraphicFramePr>
          <p:cNvPr id="227" name="Table 226">
            <a:extLst>
              <a:ext uri="{FF2B5EF4-FFF2-40B4-BE49-F238E27FC236}">
                <a16:creationId xmlns:a16="http://schemas.microsoft.com/office/drawing/2014/main" id="{8EF0EBBE-C8F0-8619-CF8F-D6BBD7B3BBE5}"/>
              </a:ext>
            </a:extLst>
          </p:cNvPr>
          <p:cNvGraphicFramePr>
            <a:graphicFrameLocks noGrp="1"/>
          </p:cNvGraphicFramePr>
          <p:nvPr>
            <p:extLst>
              <p:ext uri="{D42A27DB-BD31-4B8C-83A1-F6EECF244321}">
                <p14:modId xmlns:p14="http://schemas.microsoft.com/office/powerpoint/2010/main" val="4228085667"/>
              </p:ext>
            </p:extLst>
          </p:nvPr>
        </p:nvGraphicFramePr>
        <p:xfrm>
          <a:off x="7796318" y="1275716"/>
          <a:ext cx="3742690" cy="1714500"/>
        </p:xfrm>
        <a:graphic>
          <a:graphicData uri="http://schemas.openxmlformats.org/drawingml/2006/table">
            <a:tbl>
              <a:tblPr firstRow="1" firstCol="1" bandRow="1">
                <a:tableStyleId>{5C22544A-7EE6-4342-B048-85BDC9FD1C3A}</a:tableStyleId>
              </a:tblPr>
              <a:tblGrid>
                <a:gridCol w="656590">
                  <a:extLst>
                    <a:ext uri="{9D8B030D-6E8A-4147-A177-3AD203B41FA5}">
                      <a16:colId xmlns:a16="http://schemas.microsoft.com/office/drawing/2014/main" val="3988299517"/>
                    </a:ext>
                  </a:extLst>
                </a:gridCol>
                <a:gridCol w="1028700">
                  <a:extLst>
                    <a:ext uri="{9D8B030D-6E8A-4147-A177-3AD203B41FA5}">
                      <a16:colId xmlns:a16="http://schemas.microsoft.com/office/drawing/2014/main" val="2090193505"/>
                    </a:ext>
                  </a:extLst>
                </a:gridCol>
                <a:gridCol w="1028700">
                  <a:extLst>
                    <a:ext uri="{9D8B030D-6E8A-4147-A177-3AD203B41FA5}">
                      <a16:colId xmlns:a16="http://schemas.microsoft.com/office/drawing/2014/main" val="2584580686"/>
                    </a:ext>
                  </a:extLst>
                </a:gridCol>
                <a:gridCol w="1028700">
                  <a:extLst>
                    <a:ext uri="{9D8B030D-6E8A-4147-A177-3AD203B41FA5}">
                      <a16:colId xmlns:a16="http://schemas.microsoft.com/office/drawing/2014/main" val="954867305"/>
                    </a:ext>
                  </a:extLst>
                </a:gridCol>
              </a:tblGrid>
              <a:tr h="190500">
                <a:tc>
                  <a:txBody>
                    <a:bodyPr/>
                    <a:lstStyle/>
                    <a:p>
                      <a:pPr marL="0" marR="0" algn="ctr">
                        <a:lnSpc>
                          <a:spcPct val="107000"/>
                        </a:lnSpc>
                        <a:spcBef>
                          <a:spcPts val="0"/>
                        </a:spcBef>
                        <a:spcAft>
                          <a:spcPts val="0"/>
                        </a:spcAft>
                      </a:pPr>
                      <a:r>
                        <a:rPr lang="en-US" sz="1100" dirty="0">
                          <a:solidFill>
                            <a:schemeClr val="bg2">
                              <a:lumMod val="25000"/>
                            </a:schemeClr>
                          </a:solidFill>
                          <a:effectLst/>
                        </a:rPr>
                        <a:t>Instar</a:t>
                      </a:r>
                      <a:endParaRPr lang="en-US" sz="1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1100" dirty="0">
                          <a:solidFill>
                            <a:schemeClr val="bg2">
                              <a:lumMod val="25000"/>
                            </a:schemeClr>
                          </a:solidFill>
                          <a:effectLst/>
                        </a:rPr>
                        <a:t>Immature</a:t>
                      </a:r>
                      <a:endParaRPr lang="en-US" sz="1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1100" dirty="0">
                          <a:solidFill>
                            <a:schemeClr val="bg2">
                              <a:lumMod val="25000"/>
                            </a:schemeClr>
                          </a:solidFill>
                          <a:effectLst/>
                        </a:rPr>
                        <a:t>Adolescent</a:t>
                      </a:r>
                      <a:endParaRPr lang="en-US" sz="1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algn="ctr">
                        <a:lnSpc>
                          <a:spcPct val="107000"/>
                        </a:lnSpc>
                        <a:spcBef>
                          <a:spcPts val="0"/>
                        </a:spcBef>
                        <a:spcAft>
                          <a:spcPts val="0"/>
                        </a:spcAft>
                      </a:pPr>
                      <a:r>
                        <a:rPr lang="en-US" sz="1100" dirty="0">
                          <a:solidFill>
                            <a:schemeClr val="bg2">
                              <a:lumMod val="25000"/>
                            </a:schemeClr>
                          </a:solidFill>
                          <a:effectLst/>
                        </a:rPr>
                        <a:t>Primiparous</a:t>
                      </a:r>
                      <a:endParaRPr lang="en-US" sz="1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081591547"/>
                  </a:ext>
                </a:extLst>
              </a:tr>
              <a:tr h="190500">
                <a:tc>
                  <a:txBody>
                    <a:bodyPr/>
                    <a:lstStyle/>
                    <a:p>
                      <a:pPr marL="0" marR="0" indent="280670" algn="r">
                        <a:lnSpc>
                          <a:spcPct val="107000"/>
                        </a:lnSpc>
                        <a:spcBef>
                          <a:spcPts val="0"/>
                        </a:spcBef>
                        <a:spcAft>
                          <a:spcPts val="0"/>
                        </a:spcAft>
                      </a:pPr>
                      <a:r>
                        <a:rPr lang="en-US" sz="1100" dirty="0">
                          <a:solidFill>
                            <a:schemeClr val="bg2">
                              <a:lumMod val="25000"/>
                            </a:schemeClr>
                          </a:solidFill>
                          <a:effectLst/>
                        </a:rPr>
                        <a:t>IV</a:t>
                      </a:r>
                      <a:endParaRPr lang="en-US" sz="1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solidFill>
                      <a:schemeClr val="accent1">
                        <a:lumMod val="40000"/>
                        <a:lumOff val="60000"/>
                      </a:schemeClr>
                    </a:solidFill>
                  </a:tcPr>
                </a:tc>
                <a:tc>
                  <a:txBody>
                    <a:bodyPr/>
                    <a:lstStyle/>
                    <a:p>
                      <a:pPr marL="0" marR="0" algn="ctr">
                        <a:lnSpc>
                          <a:spcPct val="107000"/>
                        </a:lnSpc>
                        <a:spcBef>
                          <a:spcPts val="0"/>
                        </a:spcBef>
                        <a:spcAft>
                          <a:spcPts val="0"/>
                        </a:spcAft>
                      </a:pPr>
                      <a:r>
                        <a:rPr lang="en-US" sz="1000" dirty="0">
                          <a:effectLst/>
                        </a:rPr>
                        <a:t>10.3 (0.7)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algn="ctr">
                        <a:lnSpc>
                          <a:spcPct val="107000"/>
                        </a:lnSpc>
                        <a:spcBef>
                          <a:spcPts val="0"/>
                        </a:spcBef>
                        <a:spcAft>
                          <a:spcPts val="0"/>
                        </a:spcAft>
                      </a:pPr>
                      <a:r>
                        <a:rPr lang="en-US"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marL="0" marR="0" algn="ctr">
                        <a:lnSpc>
                          <a:spcPct val="107000"/>
                        </a:lnSpc>
                        <a:spcBef>
                          <a:spcPts val="0"/>
                        </a:spcBef>
                        <a:spcAft>
                          <a:spcPts val="0"/>
                        </a:spcAft>
                      </a:pPr>
                      <a:r>
                        <a:rPr lang="en-US"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solidFill>
                      <a:schemeClr val="accent4">
                        <a:lumMod val="40000"/>
                        <a:lumOff val="60000"/>
                      </a:schemeClr>
                    </a:solidFill>
                  </a:tcPr>
                </a:tc>
                <a:extLst>
                  <a:ext uri="{0D108BD9-81ED-4DB2-BD59-A6C34878D82A}">
                    <a16:rowId xmlns:a16="http://schemas.microsoft.com/office/drawing/2014/main" val="4141330221"/>
                  </a:ext>
                </a:extLst>
              </a:tr>
              <a:tr h="190500">
                <a:tc>
                  <a:txBody>
                    <a:bodyPr/>
                    <a:lstStyle/>
                    <a:p>
                      <a:pPr marL="0" marR="0" indent="280670" algn="r">
                        <a:lnSpc>
                          <a:spcPct val="107000"/>
                        </a:lnSpc>
                        <a:spcBef>
                          <a:spcPts val="0"/>
                        </a:spcBef>
                        <a:spcAft>
                          <a:spcPts val="0"/>
                        </a:spcAft>
                      </a:pPr>
                      <a:r>
                        <a:rPr lang="en-US" sz="1100" dirty="0">
                          <a:solidFill>
                            <a:schemeClr val="bg2">
                              <a:lumMod val="25000"/>
                            </a:schemeClr>
                          </a:solidFill>
                          <a:effectLst/>
                        </a:rPr>
                        <a:t>V</a:t>
                      </a:r>
                      <a:endParaRPr lang="en-US" sz="1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40000"/>
                        <a:lumOff val="60000"/>
                      </a:schemeClr>
                    </a:solidFill>
                  </a:tcPr>
                </a:tc>
                <a:tc>
                  <a:txBody>
                    <a:bodyPr/>
                    <a:lstStyle/>
                    <a:p>
                      <a:pPr marL="0" marR="0" algn="ctr">
                        <a:lnSpc>
                          <a:spcPct val="107000"/>
                        </a:lnSpc>
                        <a:spcBef>
                          <a:spcPts val="0"/>
                        </a:spcBef>
                        <a:spcAft>
                          <a:spcPts val="0"/>
                        </a:spcAft>
                      </a:pPr>
                      <a:r>
                        <a:rPr lang="en-US" sz="1000" dirty="0">
                          <a:effectLst/>
                        </a:rPr>
                        <a:t>15.0 (1.0)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10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lnSpc>
                          <a:spcPct val="107000"/>
                        </a:lnSpc>
                        <a:spcBef>
                          <a:spcPts val="0"/>
                        </a:spcBef>
                        <a:spcAft>
                          <a:spcPts val="0"/>
                        </a:spcAft>
                      </a:pPr>
                      <a:r>
                        <a:rPr lang="en-US" sz="10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40000"/>
                        <a:lumOff val="60000"/>
                      </a:schemeClr>
                    </a:solidFill>
                  </a:tcPr>
                </a:tc>
                <a:extLst>
                  <a:ext uri="{0D108BD9-81ED-4DB2-BD59-A6C34878D82A}">
                    <a16:rowId xmlns:a16="http://schemas.microsoft.com/office/drawing/2014/main" val="1585318982"/>
                  </a:ext>
                </a:extLst>
              </a:tr>
              <a:tr h="190500">
                <a:tc>
                  <a:txBody>
                    <a:bodyPr/>
                    <a:lstStyle/>
                    <a:p>
                      <a:pPr marL="0" marR="0" indent="280670" algn="r">
                        <a:lnSpc>
                          <a:spcPct val="107000"/>
                        </a:lnSpc>
                        <a:spcBef>
                          <a:spcPts val="0"/>
                        </a:spcBef>
                        <a:spcAft>
                          <a:spcPts val="0"/>
                        </a:spcAft>
                      </a:pPr>
                      <a:r>
                        <a:rPr lang="en-US" sz="1100" dirty="0">
                          <a:solidFill>
                            <a:schemeClr val="bg2">
                              <a:lumMod val="25000"/>
                            </a:schemeClr>
                          </a:solidFill>
                          <a:effectLst/>
                        </a:rPr>
                        <a:t>VI</a:t>
                      </a:r>
                      <a:endParaRPr lang="en-US" sz="1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40000"/>
                        <a:lumOff val="60000"/>
                      </a:schemeClr>
                    </a:solidFill>
                  </a:tcPr>
                </a:tc>
                <a:tc>
                  <a:txBody>
                    <a:bodyPr/>
                    <a:lstStyle/>
                    <a:p>
                      <a:pPr marL="0" marR="0" algn="ctr">
                        <a:lnSpc>
                          <a:spcPct val="107000"/>
                        </a:lnSpc>
                        <a:spcBef>
                          <a:spcPts val="0"/>
                        </a:spcBef>
                        <a:spcAft>
                          <a:spcPts val="0"/>
                        </a:spcAft>
                      </a:pPr>
                      <a:r>
                        <a:rPr lang="en-US" sz="1000" dirty="0">
                          <a:effectLst/>
                        </a:rPr>
                        <a:t>20.9 (1.4)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10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lnSpc>
                          <a:spcPct val="107000"/>
                        </a:lnSpc>
                        <a:spcBef>
                          <a:spcPts val="0"/>
                        </a:spcBef>
                        <a:spcAft>
                          <a:spcPts val="0"/>
                        </a:spcAft>
                      </a:pPr>
                      <a:r>
                        <a:rPr lang="en-US"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40000"/>
                        <a:lumOff val="60000"/>
                      </a:schemeClr>
                    </a:solidFill>
                  </a:tcPr>
                </a:tc>
                <a:extLst>
                  <a:ext uri="{0D108BD9-81ED-4DB2-BD59-A6C34878D82A}">
                    <a16:rowId xmlns:a16="http://schemas.microsoft.com/office/drawing/2014/main" val="4141979323"/>
                  </a:ext>
                </a:extLst>
              </a:tr>
              <a:tr h="190500">
                <a:tc>
                  <a:txBody>
                    <a:bodyPr/>
                    <a:lstStyle/>
                    <a:p>
                      <a:pPr marL="0" marR="0" indent="280670" algn="r">
                        <a:lnSpc>
                          <a:spcPct val="107000"/>
                        </a:lnSpc>
                        <a:spcBef>
                          <a:spcPts val="0"/>
                        </a:spcBef>
                        <a:spcAft>
                          <a:spcPts val="0"/>
                        </a:spcAft>
                      </a:pPr>
                      <a:r>
                        <a:rPr lang="en-US" sz="1100" dirty="0">
                          <a:solidFill>
                            <a:schemeClr val="bg2">
                              <a:lumMod val="25000"/>
                            </a:schemeClr>
                          </a:solidFill>
                          <a:effectLst/>
                        </a:rPr>
                        <a:t>VII</a:t>
                      </a:r>
                      <a:endParaRPr lang="en-US" sz="1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40000"/>
                        <a:lumOff val="60000"/>
                      </a:schemeClr>
                    </a:solidFill>
                  </a:tcPr>
                </a:tc>
                <a:tc>
                  <a:txBody>
                    <a:bodyPr/>
                    <a:lstStyle/>
                    <a:p>
                      <a:pPr marL="0" marR="0" algn="ctr">
                        <a:lnSpc>
                          <a:spcPct val="107000"/>
                        </a:lnSpc>
                        <a:spcBef>
                          <a:spcPts val="0"/>
                        </a:spcBef>
                        <a:spcAft>
                          <a:spcPts val="0"/>
                        </a:spcAft>
                      </a:pPr>
                      <a:r>
                        <a:rPr lang="en-US" sz="1000" dirty="0">
                          <a:effectLst/>
                        </a:rPr>
                        <a:t>28.0 (1.9)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10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lnSpc>
                          <a:spcPct val="107000"/>
                        </a:lnSpc>
                        <a:spcBef>
                          <a:spcPts val="0"/>
                        </a:spcBef>
                        <a:spcAft>
                          <a:spcPts val="0"/>
                        </a:spcAft>
                      </a:pPr>
                      <a:r>
                        <a:rPr lang="en-US"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40000"/>
                        <a:lumOff val="60000"/>
                      </a:schemeClr>
                    </a:solidFill>
                  </a:tcPr>
                </a:tc>
                <a:extLst>
                  <a:ext uri="{0D108BD9-81ED-4DB2-BD59-A6C34878D82A}">
                    <a16:rowId xmlns:a16="http://schemas.microsoft.com/office/drawing/2014/main" val="1737330464"/>
                  </a:ext>
                </a:extLst>
              </a:tr>
              <a:tr h="190500">
                <a:tc>
                  <a:txBody>
                    <a:bodyPr/>
                    <a:lstStyle/>
                    <a:p>
                      <a:pPr marL="0" marR="0" indent="280670" algn="r">
                        <a:lnSpc>
                          <a:spcPct val="107000"/>
                        </a:lnSpc>
                        <a:spcBef>
                          <a:spcPts val="0"/>
                        </a:spcBef>
                        <a:spcAft>
                          <a:spcPts val="0"/>
                        </a:spcAft>
                      </a:pPr>
                      <a:r>
                        <a:rPr lang="en-US" sz="1100" dirty="0">
                          <a:solidFill>
                            <a:schemeClr val="bg2">
                              <a:lumMod val="25000"/>
                            </a:schemeClr>
                          </a:solidFill>
                          <a:effectLst/>
                        </a:rPr>
                        <a:t>VIII</a:t>
                      </a:r>
                      <a:endParaRPr lang="en-US" sz="1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40000"/>
                        <a:lumOff val="60000"/>
                      </a:schemeClr>
                    </a:solidFill>
                  </a:tcPr>
                </a:tc>
                <a:tc>
                  <a:txBody>
                    <a:bodyPr/>
                    <a:lstStyle/>
                    <a:p>
                      <a:pPr marL="0" marR="0" algn="ctr">
                        <a:lnSpc>
                          <a:spcPct val="107000"/>
                        </a:lnSpc>
                        <a:spcBef>
                          <a:spcPts val="0"/>
                        </a:spcBef>
                        <a:spcAft>
                          <a:spcPts val="0"/>
                        </a:spcAft>
                      </a:pPr>
                      <a:r>
                        <a:rPr lang="en-US" sz="1000" dirty="0">
                          <a:effectLst/>
                        </a:rPr>
                        <a:t>36.3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1000" dirty="0">
                          <a:effectLst/>
                        </a:rPr>
                        <a:t>41.6 (2.8)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tc>
                  <a:txBody>
                    <a:bodyPr/>
                    <a:lstStyle/>
                    <a:p>
                      <a:pPr marL="0" marR="0" algn="ctr">
                        <a:lnSpc>
                          <a:spcPct val="107000"/>
                        </a:lnSpc>
                        <a:spcBef>
                          <a:spcPts val="0"/>
                        </a:spcBef>
                        <a:spcAft>
                          <a:spcPts val="0"/>
                        </a:spcAft>
                      </a:pPr>
                      <a:r>
                        <a:rPr lang="en-US"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40000"/>
                        <a:lumOff val="60000"/>
                      </a:schemeClr>
                    </a:solidFill>
                  </a:tcPr>
                </a:tc>
                <a:extLst>
                  <a:ext uri="{0D108BD9-81ED-4DB2-BD59-A6C34878D82A}">
                    <a16:rowId xmlns:a16="http://schemas.microsoft.com/office/drawing/2014/main" val="1478257520"/>
                  </a:ext>
                </a:extLst>
              </a:tr>
              <a:tr h="190500">
                <a:tc>
                  <a:txBody>
                    <a:bodyPr/>
                    <a:lstStyle/>
                    <a:p>
                      <a:pPr marL="0" marR="0" indent="280670" algn="r">
                        <a:lnSpc>
                          <a:spcPct val="107000"/>
                        </a:lnSpc>
                        <a:spcBef>
                          <a:spcPts val="0"/>
                        </a:spcBef>
                        <a:spcAft>
                          <a:spcPts val="0"/>
                        </a:spcAft>
                      </a:pPr>
                      <a:r>
                        <a:rPr lang="en-US" sz="1100" dirty="0">
                          <a:solidFill>
                            <a:schemeClr val="bg2">
                              <a:lumMod val="25000"/>
                            </a:schemeClr>
                          </a:solidFill>
                          <a:effectLst/>
                        </a:rPr>
                        <a:t>IX</a:t>
                      </a:r>
                      <a:endParaRPr lang="en-US" sz="1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40000"/>
                        <a:lumOff val="60000"/>
                      </a:schemeClr>
                    </a:solidFill>
                  </a:tcPr>
                </a:tc>
                <a:tc>
                  <a:txBody>
                    <a:bodyPr/>
                    <a:lstStyle/>
                    <a:p>
                      <a:pPr marL="0" marR="0" algn="ctr">
                        <a:lnSpc>
                          <a:spcPct val="107000"/>
                        </a:lnSpc>
                        <a:spcBef>
                          <a:spcPts val="0"/>
                        </a:spcBef>
                        <a:spcAft>
                          <a:spcPts val="0"/>
                        </a:spcAft>
                      </a:pPr>
                      <a:r>
                        <a:rPr lang="en-US" sz="1000" dirty="0">
                          <a:effectLst/>
                        </a:rPr>
                        <a:t>45.7 (3.1)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1000" dirty="0">
                          <a:effectLst/>
                        </a:rPr>
                        <a:t>48.8 (3.3)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tc>
                  <a:txBody>
                    <a:bodyPr/>
                    <a:lstStyle/>
                    <a:p>
                      <a:pPr marL="0" marR="0" algn="ctr">
                        <a:lnSpc>
                          <a:spcPct val="107000"/>
                        </a:lnSpc>
                        <a:spcBef>
                          <a:spcPts val="0"/>
                        </a:spcBef>
                        <a:spcAft>
                          <a:spcPts val="0"/>
                        </a:spcAft>
                      </a:pPr>
                      <a:r>
                        <a:rPr lang="en-US" sz="1000" dirty="0">
                          <a:effectLst/>
                        </a:rPr>
                        <a:t>47.6 (3.2)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40000"/>
                        <a:lumOff val="60000"/>
                      </a:schemeClr>
                    </a:solidFill>
                  </a:tcPr>
                </a:tc>
                <a:extLst>
                  <a:ext uri="{0D108BD9-81ED-4DB2-BD59-A6C34878D82A}">
                    <a16:rowId xmlns:a16="http://schemas.microsoft.com/office/drawing/2014/main" val="1736641619"/>
                  </a:ext>
                </a:extLst>
              </a:tr>
              <a:tr h="190500">
                <a:tc>
                  <a:txBody>
                    <a:bodyPr/>
                    <a:lstStyle/>
                    <a:p>
                      <a:pPr marL="0" marR="0" indent="280670" algn="r">
                        <a:lnSpc>
                          <a:spcPct val="107000"/>
                        </a:lnSpc>
                        <a:spcBef>
                          <a:spcPts val="0"/>
                        </a:spcBef>
                        <a:spcAft>
                          <a:spcPts val="0"/>
                        </a:spcAft>
                      </a:pPr>
                      <a:r>
                        <a:rPr lang="en-US" sz="1100" dirty="0">
                          <a:solidFill>
                            <a:schemeClr val="bg2">
                              <a:lumMod val="25000"/>
                            </a:schemeClr>
                          </a:solidFill>
                          <a:effectLst/>
                        </a:rPr>
                        <a:t>X</a:t>
                      </a:r>
                      <a:endParaRPr lang="en-US" sz="1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40000"/>
                        <a:lumOff val="60000"/>
                      </a:schemeClr>
                    </a:solidFill>
                  </a:tcPr>
                </a:tc>
                <a:tc>
                  <a:txBody>
                    <a:bodyPr/>
                    <a:lstStyle/>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tc>
                  <a:txBody>
                    <a:bodyPr/>
                    <a:lstStyle/>
                    <a:p>
                      <a:pPr marL="0" marR="0" algn="ctr">
                        <a:lnSpc>
                          <a:spcPct val="107000"/>
                        </a:lnSpc>
                        <a:spcBef>
                          <a:spcPts val="0"/>
                        </a:spcBef>
                        <a:spcAft>
                          <a:spcPts val="0"/>
                        </a:spcAft>
                      </a:pPr>
                      <a:r>
                        <a:rPr lang="en-US" sz="1000" dirty="0">
                          <a:effectLst/>
                        </a:rPr>
                        <a:t>56.3 (3.8)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20000"/>
                        <a:lumOff val="80000"/>
                      </a:schemeClr>
                    </a:solidFill>
                  </a:tcPr>
                </a:tc>
                <a:tc>
                  <a:txBody>
                    <a:bodyPr/>
                    <a:lstStyle/>
                    <a:p>
                      <a:pPr marL="0" marR="0" algn="ctr">
                        <a:lnSpc>
                          <a:spcPct val="107000"/>
                        </a:lnSpc>
                        <a:spcBef>
                          <a:spcPts val="0"/>
                        </a:spcBef>
                        <a:spcAft>
                          <a:spcPts val="0"/>
                        </a:spcAft>
                      </a:pPr>
                      <a:r>
                        <a:rPr lang="en-US" sz="1000" dirty="0">
                          <a:effectLst/>
                        </a:rPr>
                        <a:t>55.9 (3.8)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40000"/>
                        <a:lumOff val="60000"/>
                      </a:schemeClr>
                    </a:solidFill>
                  </a:tcPr>
                </a:tc>
                <a:extLst>
                  <a:ext uri="{0D108BD9-81ED-4DB2-BD59-A6C34878D82A}">
                    <a16:rowId xmlns:a16="http://schemas.microsoft.com/office/drawing/2014/main" val="3234563251"/>
                  </a:ext>
                </a:extLst>
              </a:tr>
              <a:tr h="190500">
                <a:tc>
                  <a:txBody>
                    <a:bodyPr/>
                    <a:lstStyle/>
                    <a:p>
                      <a:pPr marL="0" marR="0" indent="280670" algn="r">
                        <a:lnSpc>
                          <a:spcPct val="107000"/>
                        </a:lnSpc>
                        <a:spcBef>
                          <a:spcPts val="0"/>
                        </a:spcBef>
                        <a:spcAft>
                          <a:spcPts val="0"/>
                        </a:spcAft>
                      </a:pPr>
                      <a:r>
                        <a:rPr lang="en-US" sz="1100" dirty="0">
                          <a:solidFill>
                            <a:schemeClr val="bg2">
                              <a:lumMod val="25000"/>
                            </a:schemeClr>
                          </a:solidFill>
                          <a:effectLst/>
                        </a:rPr>
                        <a:t>XI</a:t>
                      </a:r>
                      <a:endParaRPr lang="en-US" sz="1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40000"/>
                        <a:lumOff val="60000"/>
                      </a:schemeClr>
                    </a:solidFill>
                  </a:tcPr>
                </a:tc>
                <a:tc>
                  <a:txBody>
                    <a:bodyPr/>
                    <a:lstStyle/>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1">
                        <a:lumMod val="20000"/>
                        <a:lumOff val="80000"/>
                      </a:schemeClr>
                    </a:solidFill>
                  </a:tcPr>
                </a:tc>
                <a:tc>
                  <a:txBody>
                    <a:bodyPr/>
                    <a:lstStyle/>
                    <a:p>
                      <a:pPr marL="0" marR="0" algn="ctr">
                        <a:lnSpc>
                          <a:spcPct val="107000"/>
                        </a:lnSpc>
                        <a:spcBef>
                          <a:spcPts val="0"/>
                        </a:spcBef>
                        <a:spcAft>
                          <a:spcPts val="0"/>
                        </a:spcAft>
                      </a:pP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ctr">
                        <a:lnSpc>
                          <a:spcPct val="107000"/>
                        </a:lnSpc>
                        <a:spcBef>
                          <a:spcPts val="0"/>
                        </a:spcBef>
                        <a:spcAft>
                          <a:spcPts val="0"/>
                        </a:spcAft>
                      </a:pPr>
                      <a:r>
                        <a:rPr lang="en-US" sz="1000" dirty="0">
                          <a:effectLst/>
                        </a:rPr>
                        <a:t>64.5 (4.4)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lumMod val="40000"/>
                        <a:lumOff val="60000"/>
                      </a:schemeClr>
                    </a:solidFill>
                  </a:tcPr>
                </a:tc>
                <a:extLst>
                  <a:ext uri="{0D108BD9-81ED-4DB2-BD59-A6C34878D82A}">
                    <a16:rowId xmlns:a16="http://schemas.microsoft.com/office/drawing/2014/main" val="1636390544"/>
                  </a:ext>
                </a:extLst>
              </a:tr>
            </a:tbl>
          </a:graphicData>
        </a:graphic>
      </p:graphicFrame>
      <p:sp>
        <p:nvSpPr>
          <p:cNvPr id="228" name="TextBox 227">
            <a:extLst>
              <a:ext uri="{FF2B5EF4-FFF2-40B4-BE49-F238E27FC236}">
                <a16:creationId xmlns:a16="http://schemas.microsoft.com/office/drawing/2014/main" id="{A0364861-FD89-14BE-8E32-B1673385C554}"/>
              </a:ext>
            </a:extLst>
          </p:cNvPr>
          <p:cNvSpPr txBox="1"/>
          <p:nvPr/>
        </p:nvSpPr>
        <p:spPr>
          <a:xfrm>
            <a:off x="7710064" y="437107"/>
            <a:ext cx="3997960" cy="830997"/>
          </a:xfrm>
          <a:prstGeom prst="rect">
            <a:avLst/>
          </a:prstGeom>
          <a:noFill/>
        </p:spPr>
        <p:txBody>
          <a:bodyPr wrap="square">
            <a:spAutoFit/>
          </a:bodyPr>
          <a:lstStyle/>
          <a:p>
            <a:r>
              <a:rPr lang="en-CA" sz="1200" b="1" dirty="0"/>
              <a:t>Table 1 </a:t>
            </a:r>
            <a:r>
              <a:rPr lang="en-CA" sz="1200" dirty="0"/>
              <a:t>: Female snow crab instar mean sizes and standard errors (in parentheses) by maturity stage. Measurement units are carapace widths in millimeters. Data are pooled from the snow crab surveys 1998 to 2022. </a:t>
            </a:r>
          </a:p>
        </p:txBody>
      </p:sp>
      <p:sp>
        <p:nvSpPr>
          <p:cNvPr id="3" name="TextBox 2">
            <a:extLst>
              <a:ext uri="{FF2B5EF4-FFF2-40B4-BE49-F238E27FC236}">
                <a16:creationId xmlns:a16="http://schemas.microsoft.com/office/drawing/2014/main" id="{57CC5997-3487-F5DA-5086-6F46AAB34F14}"/>
              </a:ext>
            </a:extLst>
          </p:cNvPr>
          <p:cNvSpPr txBox="1"/>
          <p:nvPr/>
        </p:nvSpPr>
        <p:spPr>
          <a:xfrm>
            <a:off x="5940524" y="2916587"/>
            <a:ext cx="6094602" cy="1569660"/>
          </a:xfrm>
          <a:prstGeom prst="rect">
            <a:avLst/>
          </a:prstGeom>
          <a:noFill/>
        </p:spPr>
        <p:txBody>
          <a:bodyPr wrap="square">
            <a:spAutoFit/>
          </a:bodyPr>
          <a:lstStyle/>
          <a:p>
            <a:r>
              <a:rPr lang="fr-CA" sz="1200" b="1" dirty="0" err="1"/>
              <a:t>Remark</a:t>
            </a:r>
            <a:r>
              <a:rPr lang="fr-CA" sz="1200" b="1" dirty="0"/>
              <a:t>: </a:t>
            </a:r>
          </a:p>
          <a:p>
            <a:pPr marL="285750" indent="-285750">
              <a:buFont typeface="Arial" panose="020B0604020202020204" pitchFamily="34" charset="0"/>
              <a:buChar char="•"/>
            </a:pPr>
            <a:r>
              <a:rPr lang="fr-CA" sz="1200" dirty="0"/>
              <a:t>Instars I, II, III and IV are </a:t>
            </a:r>
            <a:r>
              <a:rPr lang="fr-CA" sz="1200" dirty="0" err="1"/>
              <a:t>almost</a:t>
            </a:r>
            <a:r>
              <a:rPr lang="fr-CA" sz="1200" dirty="0"/>
              <a:t> invisible in the </a:t>
            </a:r>
            <a:r>
              <a:rPr lang="fr-CA" sz="1200" dirty="0" err="1"/>
              <a:t>survey</a:t>
            </a:r>
            <a:r>
              <a:rPr lang="fr-CA" sz="1200" dirty="0"/>
              <a:t> data, due to </a:t>
            </a:r>
            <a:r>
              <a:rPr lang="fr-CA" sz="1200" dirty="0" err="1"/>
              <a:t>very</a:t>
            </a:r>
            <a:r>
              <a:rPr lang="fr-CA" sz="1200" dirty="0"/>
              <a:t> </a:t>
            </a:r>
            <a:r>
              <a:rPr lang="fr-CA" sz="1200" dirty="0" err="1"/>
              <a:t>low</a:t>
            </a:r>
            <a:r>
              <a:rPr lang="fr-CA" sz="1200" dirty="0"/>
              <a:t> </a:t>
            </a:r>
            <a:r>
              <a:rPr lang="fr-CA" sz="1200" dirty="0" err="1"/>
              <a:t>catchability</a:t>
            </a:r>
            <a:r>
              <a:rPr lang="fr-CA" sz="1200" dirty="0"/>
              <a:t>.</a:t>
            </a:r>
          </a:p>
          <a:p>
            <a:pPr marL="285750" indent="-285750">
              <a:buFont typeface="Arial" panose="020B0604020202020204" pitchFamily="34" charset="0"/>
              <a:buChar char="•"/>
            </a:pPr>
            <a:r>
              <a:rPr lang="fr-CA" sz="1200" dirty="0"/>
              <a:t>Survey </a:t>
            </a:r>
            <a:r>
              <a:rPr lang="fr-CA" sz="1200" dirty="0" err="1"/>
              <a:t>catchability</a:t>
            </a:r>
            <a:r>
              <a:rPr lang="fr-CA" sz="1200" dirty="0"/>
              <a:t> of instar IV &lt; V &lt; VI &lt; VII.</a:t>
            </a:r>
          </a:p>
          <a:p>
            <a:pPr marL="285750" indent="-285750">
              <a:buFont typeface="Arial" panose="020B0604020202020204" pitchFamily="34" charset="0"/>
              <a:buChar char="•"/>
            </a:pPr>
            <a:r>
              <a:rPr lang="fr-CA" sz="1200" dirty="0" err="1"/>
              <a:t>Mortality</a:t>
            </a:r>
            <a:r>
              <a:rPr lang="fr-CA" sz="1200" dirty="0"/>
              <a:t> for </a:t>
            </a:r>
            <a:r>
              <a:rPr lang="fr-CA" sz="1200" dirty="0" err="1"/>
              <a:t>smaller</a:t>
            </a:r>
            <a:r>
              <a:rPr lang="fr-CA" sz="1200" dirty="0"/>
              <a:t> instars (I, II, III and IV) </a:t>
            </a:r>
            <a:r>
              <a:rPr lang="fr-CA" sz="1200" dirty="0" err="1"/>
              <a:t>is</a:t>
            </a:r>
            <a:r>
              <a:rPr lang="fr-CA" sz="1200" dirty="0"/>
              <a:t> </a:t>
            </a:r>
            <a:r>
              <a:rPr lang="fr-CA" sz="1200" dirty="0" err="1"/>
              <a:t>likely</a:t>
            </a:r>
            <a:r>
              <a:rPr lang="fr-CA" sz="1200" dirty="0"/>
              <a:t> high, but </a:t>
            </a:r>
            <a:r>
              <a:rPr lang="fr-CA" sz="1200" dirty="0" err="1"/>
              <a:t>is</a:t>
            </a:r>
            <a:r>
              <a:rPr lang="fr-CA" sz="1200" dirty="0"/>
              <a:t> </a:t>
            </a:r>
            <a:r>
              <a:rPr lang="fr-CA" sz="1200" dirty="0" err="1"/>
              <a:t>unknown</a:t>
            </a:r>
            <a:r>
              <a:rPr lang="fr-CA" sz="1200" dirty="0"/>
              <a:t>.</a:t>
            </a:r>
          </a:p>
          <a:p>
            <a:pPr marL="285750" indent="-285750">
              <a:buFont typeface="Arial" panose="020B0604020202020204" pitchFamily="34" charset="0"/>
              <a:buChar char="•"/>
            </a:pPr>
            <a:r>
              <a:rPr lang="fr-CA" sz="1200" dirty="0"/>
              <a:t>There are </a:t>
            </a:r>
            <a:r>
              <a:rPr lang="fr-CA" sz="1200" dirty="0" err="1"/>
              <a:t>branching</a:t>
            </a:r>
            <a:r>
              <a:rPr lang="fr-CA" sz="1200" dirty="0"/>
              <a:t> </a:t>
            </a:r>
            <a:r>
              <a:rPr lang="fr-CA" sz="1200" dirty="0" err="1"/>
              <a:t>processes</a:t>
            </a:r>
            <a:r>
              <a:rPr lang="fr-CA" sz="1200" dirty="0"/>
              <a:t> </a:t>
            </a:r>
            <a:r>
              <a:rPr lang="fr-CA" sz="1200" dirty="0" err="1"/>
              <a:t>only</a:t>
            </a:r>
            <a:r>
              <a:rPr lang="fr-CA" sz="1200" dirty="0"/>
              <a:t> for instars VII and VIII. </a:t>
            </a:r>
            <a:r>
              <a:rPr lang="fr-CA" sz="1200" dirty="0" err="1"/>
              <a:t>These</a:t>
            </a:r>
            <a:r>
              <a:rPr lang="fr-CA" sz="1200" dirty="0"/>
              <a:t> proportions </a:t>
            </a:r>
            <a:r>
              <a:rPr lang="fr-CA" sz="1200" dirty="0" err="1"/>
              <a:t>governing</a:t>
            </a:r>
            <a:r>
              <a:rPr lang="fr-CA" sz="1200" dirty="0"/>
              <a:t> </a:t>
            </a:r>
            <a:r>
              <a:rPr lang="fr-CA" sz="1200" dirty="0" err="1"/>
              <a:t>these</a:t>
            </a:r>
            <a:r>
              <a:rPr lang="fr-CA" sz="1200" dirty="0"/>
              <a:t> </a:t>
            </a:r>
            <a:r>
              <a:rPr lang="fr-CA" sz="1200" dirty="0" err="1"/>
              <a:t>processes</a:t>
            </a:r>
            <a:r>
              <a:rPr lang="fr-CA" sz="1200" dirty="0"/>
              <a:t> varies </a:t>
            </a:r>
            <a:r>
              <a:rPr lang="fr-CA" sz="1200" dirty="0" err="1"/>
              <a:t>through</a:t>
            </a:r>
            <a:r>
              <a:rPr lang="fr-CA" sz="1200" dirty="0"/>
              <a:t> time.</a:t>
            </a:r>
          </a:p>
          <a:p>
            <a:pPr marL="285750" indent="-285750">
              <a:buFont typeface="Arial" panose="020B0604020202020204" pitchFamily="34" charset="0"/>
              <a:buChar char="•"/>
            </a:pPr>
            <a:r>
              <a:rPr lang="fr-CA" sz="1200" dirty="0"/>
              <a:t>The </a:t>
            </a:r>
            <a:r>
              <a:rPr lang="fr-CA" sz="1200" dirty="0" err="1"/>
              <a:t>multiparous</a:t>
            </a:r>
            <a:r>
              <a:rPr lang="fr-CA" sz="1200" dirty="0"/>
              <a:t> </a:t>
            </a:r>
            <a:r>
              <a:rPr lang="fr-CA" sz="1200" dirty="0" err="1"/>
              <a:t>is</a:t>
            </a:r>
            <a:r>
              <a:rPr lang="fr-CA" sz="1200" dirty="0"/>
              <a:t> a cumulative </a:t>
            </a:r>
            <a:r>
              <a:rPr lang="fr-CA" sz="1200" dirty="0" err="1"/>
              <a:t>category</a:t>
            </a:r>
            <a:r>
              <a:rPr lang="fr-CA" sz="1200" dirty="0"/>
              <a:t>, i.e. </a:t>
            </a:r>
            <a:r>
              <a:rPr lang="fr-CA" sz="1200" dirty="0" err="1"/>
              <a:t>it</a:t>
            </a:r>
            <a:r>
              <a:rPr lang="fr-CA" sz="1200" dirty="0"/>
              <a:t> </a:t>
            </a:r>
            <a:r>
              <a:rPr lang="fr-CA" sz="1200" dirty="0" err="1"/>
              <a:t>accumulated</a:t>
            </a:r>
            <a:r>
              <a:rPr lang="fr-CA" sz="1200" dirty="0"/>
              <a:t> the </a:t>
            </a:r>
            <a:r>
              <a:rPr lang="fr-CA" sz="1200" dirty="0" err="1"/>
              <a:t>primiparous</a:t>
            </a:r>
            <a:r>
              <a:rPr lang="fr-CA" sz="1200" dirty="0"/>
              <a:t> </a:t>
            </a:r>
            <a:r>
              <a:rPr lang="fr-CA" sz="1200" dirty="0" err="1"/>
              <a:t>females</a:t>
            </a:r>
            <a:r>
              <a:rPr lang="fr-CA" sz="1200" dirty="0"/>
              <a:t> </a:t>
            </a:r>
            <a:r>
              <a:rPr lang="fr-CA" sz="1200" dirty="0" err="1"/>
              <a:t>from</a:t>
            </a:r>
            <a:r>
              <a:rPr lang="fr-CA" sz="1200" dirty="0"/>
              <a:t> </a:t>
            </a:r>
            <a:r>
              <a:rPr lang="fr-CA" sz="1200" dirty="0" err="1"/>
              <a:t>previous</a:t>
            </a:r>
            <a:r>
              <a:rPr lang="fr-CA" sz="1200" dirty="0"/>
              <a:t> </a:t>
            </a:r>
            <a:r>
              <a:rPr lang="fr-CA" sz="1200" dirty="0" err="1"/>
              <a:t>years</a:t>
            </a:r>
            <a:r>
              <a:rPr lang="fr-CA" sz="1200" dirty="0"/>
              <a:t>.</a:t>
            </a:r>
            <a:endParaRPr lang="en-US" sz="1200" dirty="0"/>
          </a:p>
        </p:txBody>
      </p:sp>
    </p:spTree>
    <p:extLst>
      <p:ext uri="{BB962C8B-B14F-4D97-AF65-F5344CB8AC3E}">
        <p14:creationId xmlns:p14="http://schemas.microsoft.com/office/powerpoint/2010/main" val="3687029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85F1D68D-20E8-057C-3BF2-676B0C6BD3FB}"/>
              </a:ext>
            </a:extLst>
          </p:cNvPr>
          <p:cNvGrpSpPr/>
          <p:nvPr/>
        </p:nvGrpSpPr>
        <p:grpSpPr>
          <a:xfrm>
            <a:off x="1870874" y="1798291"/>
            <a:ext cx="8450252" cy="4100202"/>
            <a:chOff x="1926569" y="1759360"/>
            <a:chExt cx="8450252" cy="4100202"/>
          </a:xfrm>
        </p:grpSpPr>
        <p:sp>
          <p:nvSpPr>
            <p:cNvPr id="5" name="Rectangle 4">
              <a:extLst>
                <a:ext uri="{FF2B5EF4-FFF2-40B4-BE49-F238E27FC236}">
                  <a16:creationId xmlns:a16="http://schemas.microsoft.com/office/drawing/2014/main" id="{BFC3F2E1-6998-243B-C16C-86B94B649B6F}"/>
                </a:ext>
              </a:extLst>
            </p:cNvPr>
            <p:cNvSpPr/>
            <p:nvPr/>
          </p:nvSpPr>
          <p:spPr>
            <a:xfrm>
              <a:off x="4575634" y="2799454"/>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Ado sub-legal</a:t>
              </a:r>
            </a:p>
          </p:txBody>
        </p:sp>
        <p:cxnSp>
          <p:nvCxnSpPr>
            <p:cNvPr id="7" name="Straight Arrow Connector 6">
              <a:extLst>
                <a:ext uri="{FF2B5EF4-FFF2-40B4-BE49-F238E27FC236}">
                  <a16:creationId xmlns:a16="http://schemas.microsoft.com/office/drawing/2014/main" id="{6C245668-7517-BE46-2818-7115E5235EDD}"/>
                </a:ext>
              </a:extLst>
            </p:cNvPr>
            <p:cNvCxnSpPr>
              <a:cxnSpLocks/>
              <a:stCxn id="9" idx="2"/>
              <a:endCxn id="5" idx="0"/>
            </p:cNvCxnSpPr>
            <p:nvPr/>
          </p:nvCxnSpPr>
          <p:spPr>
            <a:xfrm>
              <a:off x="5263274" y="2286899"/>
              <a:ext cx="0" cy="5125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3A2049-B811-E652-7BBB-30529EC25706}"/>
                </a:ext>
              </a:extLst>
            </p:cNvPr>
            <p:cNvCxnSpPr>
              <a:cxnSpLocks/>
              <a:stCxn id="9" idx="2"/>
              <a:endCxn id="14" idx="0"/>
            </p:cNvCxnSpPr>
            <p:nvPr/>
          </p:nvCxnSpPr>
          <p:spPr>
            <a:xfrm>
              <a:off x="5263274" y="2286899"/>
              <a:ext cx="1559919" cy="5125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B2F3BF7-7700-4FE0-E3F1-F07220781733}"/>
                </a:ext>
              </a:extLst>
            </p:cNvPr>
            <p:cNvSpPr/>
            <p:nvPr/>
          </p:nvSpPr>
          <p:spPr>
            <a:xfrm>
              <a:off x="4575634" y="1759360"/>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Immature</a:t>
              </a:r>
            </a:p>
          </p:txBody>
        </p:sp>
        <p:sp>
          <p:nvSpPr>
            <p:cNvPr id="14" name="Rectangle 13">
              <a:extLst>
                <a:ext uri="{FF2B5EF4-FFF2-40B4-BE49-F238E27FC236}">
                  <a16:creationId xmlns:a16="http://schemas.microsoft.com/office/drawing/2014/main" id="{F6A5AEA9-B6E3-6BFD-54CE-FD883F74B7A9}"/>
                </a:ext>
              </a:extLst>
            </p:cNvPr>
            <p:cNvSpPr/>
            <p:nvPr/>
          </p:nvSpPr>
          <p:spPr>
            <a:xfrm>
              <a:off x="6135553" y="2799453"/>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Ado legal</a:t>
              </a:r>
            </a:p>
          </p:txBody>
        </p:sp>
        <p:cxnSp>
          <p:nvCxnSpPr>
            <p:cNvPr id="16" name="Connector: Elbow 15">
              <a:extLst>
                <a:ext uri="{FF2B5EF4-FFF2-40B4-BE49-F238E27FC236}">
                  <a16:creationId xmlns:a16="http://schemas.microsoft.com/office/drawing/2014/main" id="{360FEB73-34D9-D59B-0A55-3B5C3456DAD4}"/>
                </a:ext>
              </a:extLst>
            </p:cNvPr>
            <p:cNvCxnSpPr>
              <a:stCxn id="9" idx="1"/>
              <a:endCxn id="9" idx="0"/>
            </p:cNvCxnSpPr>
            <p:nvPr/>
          </p:nvCxnSpPr>
          <p:spPr>
            <a:xfrm rot="10800000" flipH="1">
              <a:off x="4575634" y="1759360"/>
              <a:ext cx="687640" cy="263770"/>
            </a:xfrm>
            <a:prstGeom prst="bentConnector4">
              <a:avLst>
                <a:gd name="adj1" fmla="val -33244"/>
                <a:gd name="adj2" fmla="val 186666"/>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62BDF8A-49D8-6952-5B78-91124D860137}"/>
                </a:ext>
              </a:extLst>
            </p:cNvPr>
            <p:cNvSpPr/>
            <p:nvPr/>
          </p:nvSpPr>
          <p:spPr>
            <a:xfrm>
              <a:off x="4575633" y="3839546"/>
              <a:ext cx="1375279" cy="7590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Mature new-shelled sub-legal</a:t>
              </a:r>
            </a:p>
          </p:txBody>
        </p:sp>
        <p:sp>
          <p:nvSpPr>
            <p:cNvPr id="25" name="Rectangle 24">
              <a:extLst>
                <a:ext uri="{FF2B5EF4-FFF2-40B4-BE49-F238E27FC236}">
                  <a16:creationId xmlns:a16="http://schemas.microsoft.com/office/drawing/2014/main" id="{644CF64E-3530-F119-6AA2-B53DB4215FB5}"/>
                </a:ext>
              </a:extLst>
            </p:cNvPr>
            <p:cNvSpPr/>
            <p:nvPr/>
          </p:nvSpPr>
          <p:spPr>
            <a:xfrm>
              <a:off x="6135551" y="3834189"/>
              <a:ext cx="1375279" cy="7590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Mature new-shelled legal</a:t>
              </a:r>
            </a:p>
          </p:txBody>
        </p:sp>
        <p:sp>
          <p:nvSpPr>
            <p:cNvPr id="26" name="Rectangle 25">
              <a:extLst>
                <a:ext uri="{FF2B5EF4-FFF2-40B4-BE49-F238E27FC236}">
                  <a16:creationId xmlns:a16="http://schemas.microsoft.com/office/drawing/2014/main" id="{E976A40B-E278-7DB5-94C9-FEFB356DA866}"/>
                </a:ext>
              </a:extLst>
            </p:cNvPr>
            <p:cNvSpPr/>
            <p:nvPr/>
          </p:nvSpPr>
          <p:spPr>
            <a:xfrm>
              <a:off x="4575633" y="5100474"/>
              <a:ext cx="1375279" cy="7590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Mature old-shelled sub-legal</a:t>
              </a:r>
            </a:p>
          </p:txBody>
        </p:sp>
        <p:sp>
          <p:nvSpPr>
            <p:cNvPr id="27" name="Rectangle 26">
              <a:extLst>
                <a:ext uri="{FF2B5EF4-FFF2-40B4-BE49-F238E27FC236}">
                  <a16:creationId xmlns:a16="http://schemas.microsoft.com/office/drawing/2014/main" id="{51580AED-0AB9-F072-F4C7-A744354B5271}"/>
                </a:ext>
              </a:extLst>
            </p:cNvPr>
            <p:cNvSpPr/>
            <p:nvPr/>
          </p:nvSpPr>
          <p:spPr>
            <a:xfrm>
              <a:off x="6135551" y="5095117"/>
              <a:ext cx="1375279" cy="7590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Mature old-shelled legal</a:t>
              </a:r>
            </a:p>
          </p:txBody>
        </p:sp>
        <p:cxnSp>
          <p:nvCxnSpPr>
            <p:cNvPr id="28" name="Straight Arrow Connector 27">
              <a:extLst>
                <a:ext uri="{FF2B5EF4-FFF2-40B4-BE49-F238E27FC236}">
                  <a16:creationId xmlns:a16="http://schemas.microsoft.com/office/drawing/2014/main" id="{7F62EA4B-9730-96B2-0B2A-19739C42CA07}"/>
                </a:ext>
              </a:extLst>
            </p:cNvPr>
            <p:cNvCxnSpPr>
              <a:cxnSpLocks/>
              <a:stCxn id="5" idx="2"/>
              <a:endCxn id="23" idx="0"/>
            </p:cNvCxnSpPr>
            <p:nvPr/>
          </p:nvCxnSpPr>
          <p:spPr>
            <a:xfrm flipH="1">
              <a:off x="5263273" y="3326993"/>
              <a:ext cx="1" cy="5125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1FC4F421-3D14-543E-8931-0D12C1CBB7D3}"/>
                </a:ext>
              </a:extLst>
            </p:cNvPr>
            <p:cNvCxnSpPr>
              <a:cxnSpLocks/>
              <a:stCxn id="5" idx="1"/>
              <a:endCxn id="5" idx="0"/>
            </p:cNvCxnSpPr>
            <p:nvPr/>
          </p:nvCxnSpPr>
          <p:spPr>
            <a:xfrm rot="10800000" flipH="1">
              <a:off x="4575634" y="2799454"/>
              <a:ext cx="687640" cy="263770"/>
            </a:xfrm>
            <a:prstGeom prst="bentConnector4">
              <a:avLst>
                <a:gd name="adj1" fmla="val -33244"/>
                <a:gd name="adj2" fmla="val 186666"/>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77F715F-44B1-B2A9-4626-15A5C4C38D6F}"/>
                </a:ext>
              </a:extLst>
            </p:cNvPr>
            <p:cNvCxnSpPr>
              <a:cxnSpLocks/>
              <a:stCxn id="5" idx="2"/>
              <a:endCxn id="25" idx="0"/>
            </p:cNvCxnSpPr>
            <p:nvPr/>
          </p:nvCxnSpPr>
          <p:spPr>
            <a:xfrm>
              <a:off x="5263274" y="3326993"/>
              <a:ext cx="1559917" cy="5071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1A904A7-5D2A-B4F4-940E-8D48F096139F}"/>
                </a:ext>
              </a:extLst>
            </p:cNvPr>
            <p:cNvCxnSpPr>
              <a:cxnSpLocks/>
              <a:stCxn id="14" idx="2"/>
              <a:endCxn id="25" idx="0"/>
            </p:cNvCxnSpPr>
            <p:nvPr/>
          </p:nvCxnSpPr>
          <p:spPr>
            <a:xfrm flipH="1">
              <a:off x="6823191" y="3326992"/>
              <a:ext cx="2" cy="50719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36D8C71A-5D71-D168-F69E-90B4768BC833}"/>
                </a:ext>
              </a:extLst>
            </p:cNvPr>
            <p:cNvCxnSpPr>
              <a:cxnSpLocks/>
              <a:stCxn id="14" idx="3"/>
              <a:endCxn id="14" idx="0"/>
            </p:cNvCxnSpPr>
            <p:nvPr/>
          </p:nvCxnSpPr>
          <p:spPr>
            <a:xfrm flipH="1" flipV="1">
              <a:off x="6823193" y="2799453"/>
              <a:ext cx="687639" cy="263770"/>
            </a:xfrm>
            <a:prstGeom prst="bentConnector4">
              <a:avLst>
                <a:gd name="adj1" fmla="val -33244"/>
                <a:gd name="adj2" fmla="val 186666"/>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5389E3B-EF07-02EC-B8A5-B5B4AEFEB922}"/>
                </a:ext>
              </a:extLst>
            </p:cNvPr>
            <p:cNvCxnSpPr>
              <a:cxnSpLocks/>
              <a:stCxn id="25" idx="2"/>
              <a:endCxn id="27" idx="0"/>
            </p:cNvCxnSpPr>
            <p:nvPr/>
          </p:nvCxnSpPr>
          <p:spPr>
            <a:xfrm>
              <a:off x="6823191" y="4593277"/>
              <a:ext cx="0" cy="5018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436ADDB-EF23-3A13-82B8-779B18256FF3}"/>
                </a:ext>
              </a:extLst>
            </p:cNvPr>
            <p:cNvCxnSpPr>
              <a:cxnSpLocks/>
              <a:stCxn id="23" idx="2"/>
              <a:endCxn id="26" idx="0"/>
            </p:cNvCxnSpPr>
            <p:nvPr/>
          </p:nvCxnSpPr>
          <p:spPr>
            <a:xfrm>
              <a:off x="5263273" y="4598634"/>
              <a:ext cx="0" cy="5018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B5A114B9-399F-52BB-52B9-4C3D7BAB9FD9}"/>
                </a:ext>
              </a:extLst>
            </p:cNvPr>
            <p:cNvCxnSpPr>
              <a:cxnSpLocks/>
              <a:stCxn id="27" idx="2"/>
              <a:endCxn id="27" idx="3"/>
            </p:cNvCxnSpPr>
            <p:nvPr/>
          </p:nvCxnSpPr>
          <p:spPr>
            <a:xfrm rot="5400000" flipH="1" flipV="1">
              <a:off x="6977238" y="5320613"/>
              <a:ext cx="379544" cy="687639"/>
            </a:xfrm>
            <a:prstGeom prst="bentConnector4">
              <a:avLst>
                <a:gd name="adj1" fmla="val -60230"/>
                <a:gd name="adj2" fmla="val 133244"/>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780C3014-F907-092D-BFFB-C130DB918337}"/>
                </a:ext>
              </a:extLst>
            </p:cNvPr>
            <p:cNvCxnSpPr>
              <a:cxnSpLocks/>
              <a:stCxn id="26" idx="2"/>
              <a:endCxn id="26" idx="1"/>
            </p:cNvCxnSpPr>
            <p:nvPr/>
          </p:nvCxnSpPr>
          <p:spPr>
            <a:xfrm rot="5400000" flipH="1">
              <a:off x="4729681" y="5325970"/>
              <a:ext cx="379544" cy="687640"/>
            </a:xfrm>
            <a:prstGeom prst="bentConnector4">
              <a:avLst>
                <a:gd name="adj1" fmla="val -60230"/>
                <a:gd name="adj2" fmla="val 133244"/>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956C3CC-8C40-1631-7E4F-A9DCAAF51366}"/>
                </a:ext>
              </a:extLst>
            </p:cNvPr>
            <p:cNvSpPr txBox="1"/>
            <p:nvPr/>
          </p:nvSpPr>
          <p:spPr>
            <a:xfrm>
              <a:off x="7841622" y="5218972"/>
              <a:ext cx="2135072" cy="369332"/>
            </a:xfrm>
            <a:prstGeom prst="rect">
              <a:avLst/>
            </a:prstGeom>
            <a:noFill/>
          </p:spPr>
          <p:txBody>
            <a:bodyPr wrap="none" rtlCol="0">
              <a:spAutoFit/>
            </a:bodyPr>
            <a:lstStyle/>
            <a:p>
              <a:r>
                <a:rPr lang="en-US" dirty="0"/>
                <a:t>Major fishery impact</a:t>
              </a:r>
            </a:p>
          </p:txBody>
        </p:sp>
        <p:sp>
          <p:nvSpPr>
            <p:cNvPr id="58" name="TextBox 57">
              <a:extLst>
                <a:ext uri="{FF2B5EF4-FFF2-40B4-BE49-F238E27FC236}">
                  <a16:creationId xmlns:a16="http://schemas.microsoft.com/office/drawing/2014/main" id="{950A9D3C-C897-BDCA-3892-911A9271C840}"/>
                </a:ext>
              </a:extLst>
            </p:cNvPr>
            <p:cNvSpPr txBox="1"/>
            <p:nvPr/>
          </p:nvSpPr>
          <p:spPr>
            <a:xfrm>
              <a:off x="8198468" y="3544114"/>
              <a:ext cx="2178353" cy="369332"/>
            </a:xfrm>
            <a:prstGeom prst="rect">
              <a:avLst/>
            </a:prstGeom>
            <a:noFill/>
          </p:spPr>
          <p:txBody>
            <a:bodyPr wrap="none" rtlCol="0">
              <a:spAutoFit/>
            </a:bodyPr>
            <a:lstStyle/>
            <a:p>
              <a:r>
                <a:rPr lang="en-US" dirty="0"/>
                <a:t>Some fishery impact</a:t>
              </a:r>
            </a:p>
          </p:txBody>
        </p:sp>
        <p:sp>
          <p:nvSpPr>
            <p:cNvPr id="59" name="TextBox 58">
              <a:extLst>
                <a:ext uri="{FF2B5EF4-FFF2-40B4-BE49-F238E27FC236}">
                  <a16:creationId xmlns:a16="http://schemas.microsoft.com/office/drawing/2014/main" id="{0C31A554-1BF5-1850-FF80-821AF7D4B3E6}"/>
                </a:ext>
              </a:extLst>
            </p:cNvPr>
            <p:cNvSpPr txBox="1"/>
            <p:nvPr/>
          </p:nvSpPr>
          <p:spPr>
            <a:xfrm>
              <a:off x="1926569" y="3580590"/>
              <a:ext cx="1841723" cy="369332"/>
            </a:xfrm>
            <a:prstGeom prst="rect">
              <a:avLst/>
            </a:prstGeom>
            <a:noFill/>
          </p:spPr>
          <p:txBody>
            <a:bodyPr wrap="none" rtlCol="0">
              <a:spAutoFit/>
            </a:bodyPr>
            <a:lstStyle/>
            <a:p>
              <a:r>
                <a:rPr lang="en-US" dirty="0"/>
                <a:t>No fishery impact</a:t>
              </a:r>
            </a:p>
          </p:txBody>
        </p:sp>
        <p:sp>
          <p:nvSpPr>
            <p:cNvPr id="60" name="Left Brace 59">
              <a:extLst>
                <a:ext uri="{FF2B5EF4-FFF2-40B4-BE49-F238E27FC236}">
                  <a16:creationId xmlns:a16="http://schemas.microsoft.com/office/drawing/2014/main" id="{2E0806E3-043C-7F35-1B02-09CD5609A3A0}"/>
                </a:ext>
              </a:extLst>
            </p:cNvPr>
            <p:cNvSpPr/>
            <p:nvPr/>
          </p:nvSpPr>
          <p:spPr>
            <a:xfrm>
              <a:off x="3784242" y="1846556"/>
              <a:ext cx="330792" cy="3923930"/>
            </a:xfrm>
            <a:prstGeom prst="leftBrace">
              <a:avLst>
                <a:gd name="adj1" fmla="val 45625"/>
                <a:gd name="adj2" fmla="val 49854"/>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Left Brace 60">
              <a:extLst>
                <a:ext uri="{FF2B5EF4-FFF2-40B4-BE49-F238E27FC236}">
                  <a16:creationId xmlns:a16="http://schemas.microsoft.com/office/drawing/2014/main" id="{DE52775E-7AAE-36DF-7927-B731CE1C2406}"/>
                </a:ext>
              </a:extLst>
            </p:cNvPr>
            <p:cNvSpPr/>
            <p:nvPr/>
          </p:nvSpPr>
          <p:spPr>
            <a:xfrm flipH="1">
              <a:off x="7859152" y="3006402"/>
              <a:ext cx="339316" cy="1480351"/>
            </a:xfrm>
            <a:prstGeom prst="leftBrace">
              <a:avLst>
                <a:gd name="adj1" fmla="val 45625"/>
                <a:gd name="adj2" fmla="val 49854"/>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3" name="Straight Arrow Connector 62">
            <a:extLst>
              <a:ext uri="{FF2B5EF4-FFF2-40B4-BE49-F238E27FC236}">
                <a16:creationId xmlns:a16="http://schemas.microsoft.com/office/drawing/2014/main" id="{291805D1-C8FC-B39A-A291-9EDF7A3C188F}"/>
              </a:ext>
            </a:extLst>
          </p:cNvPr>
          <p:cNvCxnSpPr>
            <a:cxnSpLocks/>
            <a:stCxn id="5" idx="3"/>
            <a:endCxn id="14" idx="1"/>
          </p:cNvCxnSpPr>
          <p:nvPr/>
        </p:nvCxnSpPr>
        <p:spPr>
          <a:xfrm flipV="1">
            <a:off x="5895218" y="3102154"/>
            <a:ext cx="184640"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532AC1B4-C44C-9B99-8ED8-8364938FF73D}"/>
              </a:ext>
            </a:extLst>
          </p:cNvPr>
          <p:cNvSpPr txBox="1">
            <a:spLocks/>
          </p:cNvSpPr>
          <p:nvPr/>
        </p:nvSpPr>
        <p:spPr>
          <a:xfrm>
            <a:off x="229496" y="137619"/>
            <a:ext cx="10515600" cy="7590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mn-lt"/>
              </a:rPr>
              <a:t>Maturity stage model – male snow crab:</a:t>
            </a:r>
          </a:p>
        </p:txBody>
      </p:sp>
    </p:spTree>
    <p:extLst>
      <p:ext uri="{BB962C8B-B14F-4D97-AF65-F5344CB8AC3E}">
        <p14:creationId xmlns:p14="http://schemas.microsoft.com/office/powerpoint/2010/main" val="312716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BC52B484-83D1-92C3-5022-7731A38D1911}"/>
              </a:ext>
            </a:extLst>
          </p:cNvPr>
          <p:cNvSpPr txBox="1"/>
          <p:nvPr/>
        </p:nvSpPr>
        <p:spPr>
          <a:xfrm>
            <a:off x="266405" y="136358"/>
            <a:ext cx="5924699" cy="523220"/>
          </a:xfrm>
          <a:prstGeom prst="rect">
            <a:avLst/>
          </a:prstGeom>
          <a:noFill/>
        </p:spPr>
        <p:txBody>
          <a:bodyPr wrap="none" rtlCol="0">
            <a:spAutoFit/>
          </a:bodyPr>
          <a:lstStyle/>
          <a:p>
            <a:r>
              <a:rPr lang="en-US" sz="2800" b="1" dirty="0"/>
              <a:t>Instar-stage model – male snow crab:</a:t>
            </a:r>
          </a:p>
        </p:txBody>
      </p:sp>
      <p:grpSp>
        <p:nvGrpSpPr>
          <p:cNvPr id="204" name="Group 203">
            <a:extLst>
              <a:ext uri="{FF2B5EF4-FFF2-40B4-BE49-F238E27FC236}">
                <a16:creationId xmlns:a16="http://schemas.microsoft.com/office/drawing/2014/main" id="{1B0FD277-3295-960B-4269-1E426C01DB7E}"/>
              </a:ext>
            </a:extLst>
          </p:cNvPr>
          <p:cNvGrpSpPr/>
          <p:nvPr/>
        </p:nvGrpSpPr>
        <p:grpSpPr>
          <a:xfrm>
            <a:off x="2746384" y="780098"/>
            <a:ext cx="4794974" cy="5893622"/>
            <a:chOff x="2584459" y="659578"/>
            <a:chExt cx="4794974" cy="6279783"/>
          </a:xfrm>
        </p:grpSpPr>
        <p:sp>
          <p:nvSpPr>
            <p:cNvPr id="5" name="Rectangle 4">
              <a:extLst>
                <a:ext uri="{FF2B5EF4-FFF2-40B4-BE49-F238E27FC236}">
                  <a16:creationId xmlns:a16="http://schemas.microsoft.com/office/drawing/2014/main" id="{D3F9D604-93D3-1C75-478A-1D2C1AA995A7}"/>
                </a:ext>
              </a:extLst>
            </p:cNvPr>
            <p:cNvSpPr/>
            <p:nvPr/>
          </p:nvSpPr>
          <p:spPr>
            <a:xfrm>
              <a:off x="3446816" y="962049"/>
              <a:ext cx="322891" cy="3236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I</a:t>
              </a:r>
            </a:p>
          </p:txBody>
        </p:sp>
        <p:sp>
          <p:nvSpPr>
            <p:cNvPr id="6" name="Rectangle 5">
              <a:extLst>
                <a:ext uri="{FF2B5EF4-FFF2-40B4-BE49-F238E27FC236}">
                  <a16:creationId xmlns:a16="http://schemas.microsoft.com/office/drawing/2014/main" id="{DFE9E17F-C76B-0B90-2E6F-5EAC7307D6B2}"/>
                </a:ext>
              </a:extLst>
            </p:cNvPr>
            <p:cNvSpPr/>
            <p:nvPr/>
          </p:nvSpPr>
          <p:spPr>
            <a:xfrm>
              <a:off x="3446814" y="1350257"/>
              <a:ext cx="322891" cy="3236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II</a:t>
              </a:r>
            </a:p>
          </p:txBody>
        </p:sp>
        <p:sp>
          <p:nvSpPr>
            <p:cNvPr id="7" name="Rectangle 6">
              <a:extLst>
                <a:ext uri="{FF2B5EF4-FFF2-40B4-BE49-F238E27FC236}">
                  <a16:creationId xmlns:a16="http://schemas.microsoft.com/office/drawing/2014/main" id="{CCE21557-B296-A712-1FDC-54470EDB24C1}"/>
                </a:ext>
              </a:extLst>
            </p:cNvPr>
            <p:cNvSpPr/>
            <p:nvPr/>
          </p:nvSpPr>
          <p:spPr>
            <a:xfrm>
              <a:off x="3446814" y="1734721"/>
              <a:ext cx="322891" cy="3236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III</a:t>
              </a:r>
            </a:p>
          </p:txBody>
        </p:sp>
        <p:sp>
          <p:nvSpPr>
            <p:cNvPr id="8" name="Rectangle 7">
              <a:extLst>
                <a:ext uri="{FF2B5EF4-FFF2-40B4-BE49-F238E27FC236}">
                  <a16:creationId xmlns:a16="http://schemas.microsoft.com/office/drawing/2014/main" id="{70A14CCF-78E5-5351-5D9C-9E9120CFA650}"/>
                </a:ext>
              </a:extLst>
            </p:cNvPr>
            <p:cNvSpPr/>
            <p:nvPr/>
          </p:nvSpPr>
          <p:spPr>
            <a:xfrm>
              <a:off x="3446814" y="2115067"/>
              <a:ext cx="322891" cy="3236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IV</a:t>
              </a:r>
            </a:p>
          </p:txBody>
        </p:sp>
        <p:sp>
          <p:nvSpPr>
            <p:cNvPr id="9" name="Rectangle 8">
              <a:extLst>
                <a:ext uri="{FF2B5EF4-FFF2-40B4-BE49-F238E27FC236}">
                  <a16:creationId xmlns:a16="http://schemas.microsoft.com/office/drawing/2014/main" id="{CEAAF611-E0A3-465A-28D2-0B328DC929CD}"/>
                </a:ext>
              </a:extLst>
            </p:cNvPr>
            <p:cNvSpPr/>
            <p:nvPr/>
          </p:nvSpPr>
          <p:spPr>
            <a:xfrm>
              <a:off x="3446814" y="2495413"/>
              <a:ext cx="322891" cy="3236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V</a:t>
              </a:r>
            </a:p>
          </p:txBody>
        </p:sp>
        <p:sp>
          <p:nvSpPr>
            <p:cNvPr id="10" name="Rectangle 9">
              <a:extLst>
                <a:ext uri="{FF2B5EF4-FFF2-40B4-BE49-F238E27FC236}">
                  <a16:creationId xmlns:a16="http://schemas.microsoft.com/office/drawing/2014/main" id="{E4044030-7582-3B30-FA96-EEB94C0DEE7B}"/>
                </a:ext>
              </a:extLst>
            </p:cNvPr>
            <p:cNvSpPr/>
            <p:nvPr/>
          </p:nvSpPr>
          <p:spPr>
            <a:xfrm>
              <a:off x="3452323" y="2879876"/>
              <a:ext cx="322891" cy="3236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VI</a:t>
              </a:r>
            </a:p>
          </p:txBody>
        </p:sp>
        <p:sp>
          <p:nvSpPr>
            <p:cNvPr id="11" name="Rectangle 10">
              <a:extLst>
                <a:ext uri="{FF2B5EF4-FFF2-40B4-BE49-F238E27FC236}">
                  <a16:creationId xmlns:a16="http://schemas.microsoft.com/office/drawing/2014/main" id="{4049947B-6680-9F5A-70EF-3A074EACB54A}"/>
                </a:ext>
              </a:extLst>
            </p:cNvPr>
            <p:cNvSpPr/>
            <p:nvPr/>
          </p:nvSpPr>
          <p:spPr>
            <a:xfrm>
              <a:off x="3452323" y="3260222"/>
              <a:ext cx="322891" cy="3236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VII</a:t>
              </a:r>
            </a:p>
          </p:txBody>
        </p:sp>
        <p:sp>
          <p:nvSpPr>
            <p:cNvPr id="12" name="Rectangle 11">
              <a:extLst>
                <a:ext uri="{FF2B5EF4-FFF2-40B4-BE49-F238E27FC236}">
                  <a16:creationId xmlns:a16="http://schemas.microsoft.com/office/drawing/2014/main" id="{1D1E78CD-C13C-BA41-4EBD-D9B66505BC97}"/>
                </a:ext>
              </a:extLst>
            </p:cNvPr>
            <p:cNvSpPr/>
            <p:nvPr/>
          </p:nvSpPr>
          <p:spPr>
            <a:xfrm>
              <a:off x="3446134" y="3672404"/>
              <a:ext cx="322891" cy="3236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VIII</a:t>
              </a:r>
            </a:p>
          </p:txBody>
        </p:sp>
        <p:sp>
          <p:nvSpPr>
            <p:cNvPr id="13" name="Rectangle 12">
              <a:extLst>
                <a:ext uri="{FF2B5EF4-FFF2-40B4-BE49-F238E27FC236}">
                  <a16:creationId xmlns:a16="http://schemas.microsoft.com/office/drawing/2014/main" id="{45F48E58-D9E1-57C3-7DA8-6F4C47F53C78}"/>
                </a:ext>
              </a:extLst>
            </p:cNvPr>
            <p:cNvSpPr/>
            <p:nvPr/>
          </p:nvSpPr>
          <p:spPr>
            <a:xfrm>
              <a:off x="3446133" y="4159920"/>
              <a:ext cx="322891" cy="3236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IX</a:t>
              </a:r>
            </a:p>
          </p:txBody>
        </p:sp>
        <p:sp>
          <p:nvSpPr>
            <p:cNvPr id="14" name="TextBox 13">
              <a:extLst>
                <a:ext uri="{FF2B5EF4-FFF2-40B4-BE49-F238E27FC236}">
                  <a16:creationId xmlns:a16="http://schemas.microsoft.com/office/drawing/2014/main" id="{D496466D-78FF-D1DC-2A88-76D07D100F37}"/>
                </a:ext>
              </a:extLst>
            </p:cNvPr>
            <p:cNvSpPr txBox="1"/>
            <p:nvPr/>
          </p:nvSpPr>
          <p:spPr>
            <a:xfrm>
              <a:off x="3133616" y="659578"/>
              <a:ext cx="773827" cy="246712"/>
            </a:xfrm>
            <a:prstGeom prst="rect">
              <a:avLst/>
            </a:prstGeom>
            <a:noFill/>
          </p:spPr>
          <p:txBody>
            <a:bodyPr wrap="none" rtlCol="0">
              <a:spAutoFit/>
            </a:bodyPr>
            <a:lstStyle/>
            <a:p>
              <a:r>
                <a:rPr lang="en-US" sz="1400" b="1" dirty="0"/>
                <a:t>Immature</a:t>
              </a:r>
            </a:p>
          </p:txBody>
        </p:sp>
        <p:cxnSp>
          <p:nvCxnSpPr>
            <p:cNvPr id="15" name="Straight Arrow Connector 14">
              <a:extLst>
                <a:ext uri="{FF2B5EF4-FFF2-40B4-BE49-F238E27FC236}">
                  <a16:creationId xmlns:a16="http://schemas.microsoft.com/office/drawing/2014/main" id="{B894305B-33B3-19FD-AE54-8C1CE5ADA5A4}"/>
                </a:ext>
              </a:extLst>
            </p:cNvPr>
            <p:cNvCxnSpPr>
              <a:cxnSpLocks/>
              <a:stCxn id="21" idx="3"/>
              <a:endCxn id="25" idx="1"/>
            </p:cNvCxnSpPr>
            <p:nvPr/>
          </p:nvCxnSpPr>
          <p:spPr>
            <a:xfrm>
              <a:off x="4826552" y="3832231"/>
              <a:ext cx="790603" cy="4868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FD7F453-6873-2369-864F-4CBFE2EB3322}"/>
                </a:ext>
              </a:extLst>
            </p:cNvPr>
            <p:cNvCxnSpPr>
              <a:cxnSpLocks/>
              <a:stCxn id="22" idx="3"/>
              <a:endCxn id="26" idx="1"/>
            </p:cNvCxnSpPr>
            <p:nvPr/>
          </p:nvCxnSpPr>
          <p:spPr>
            <a:xfrm>
              <a:off x="4826552" y="4321756"/>
              <a:ext cx="790604" cy="4884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6B3F740-5D83-6A78-667C-2A435B852F89}"/>
                </a:ext>
              </a:extLst>
            </p:cNvPr>
            <p:cNvCxnSpPr>
              <a:cxnSpLocks/>
              <a:stCxn id="23" idx="3"/>
              <a:endCxn id="27" idx="1"/>
            </p:cNvCxnSpPr>
            <p:nvPr/>
          </p:nvCxnSpPr>
          <p:spPr>
            <a:xfrm>
              <a:off x="4826551" y="4815551"/>
              <a:ext cx="790601" cy="4906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2E9EC14-F168-69CA-FCDD-F2841CEAE603}"/>
                </a:ext>
              </a:extLst>
            </p:cNvPr>
            <p:cNvCxnSpPr>
              <a:cxnSpLocks/>
              <a:stCxn id="25" idx="3"/>
              <a:endCxn id="50" idx="1"/>
            </p:cNvCxnSpPr>
            <p:nvPr/>
          </p:nvCxnSpPr>
          <p:spPr>
            <a:xfrm flipV="1">
              <a:off x="5940046" y="4316920"/>
              <a:ext cx="816970" cy="21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381BE6C-BFDD-781D-9DD5-6E1AD4AFD46A}"/>
                </a:ext>
              </a:extLst>
            </p:cNvPr>
            <p:cNvCxnSpPr>
              <a:cxnSpLocks/>
              <a:stCxn id="26" idx="3"/>
              <a:endCxn id="51" idx="1"/>
            </p:cNvCxnSpPr>
            <p:nvPr/>
          </p:nvCxnSpPr>
          <p:spPr>
            <a:xfrm>
              <a:off x="5940047" y="4810188"/>
              <a:ext cx="816969" cy="79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4ADE62-043F-10E1-3E56-19249365D306}"/>
                </a:ext>
              </a:extLst>
            </p:cNvPr>
            <p:cNvCxnSpPr>
              <a:cxnSpLocks/>
              <a:stCxn id="27" idx="3"/>
              <a:endCxn id="52" idx="1"/>
            </p:cNvCxnSpPr>
            <p:nvPr/>
          </p:nvCxnSpPr>
          <p:spPr>
            <a:xfrm>
              <a:off x="5940043" y="5306182"/>
              <a:ext cx="80705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4317050-7A53-D496-1F6C-3D968619ADEF}"/>
                </a:ext>
              </a:extLst>
            </p:cNvPr>
            <p:cNvSpPr/>
            <p:nvPr/>
          </p:nvSpPr>
          <p:spPr>
            <a:xfrm>
              <a:off x="4503661" y="3670395"/>
              <a:ext cx="322891" cy="32367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VIII</a:t>
              </a:r>
            </a:p>
          </p:txBody>
        </p:sp>
        <p:sp>
          <p:nvSpPr>
            <p:cNvPr id="22" name="Rectangle 21">
              <a:extLst>
                <a:ext uri="{FF2B5EF4-FFF2-40B4-BE49-F238E27FC236}">
                  <a16:creationId xmlns:a16="http://schemas.microsoft.com/office/drawing/2014/main" id="{8B1B5F10-7FFD-2AB7-802D-F6FD6A67BB35}"/>
                </a:ext>
              </a:extLst>
            </p:cNvPr>
            <p:cNvSpPr/>
            <p:nvPr/>
          </p:nvSpPr>
          <p:spPr>
            <a:xfrm>
              <a:off x="4503661" y="4159920"/>
              <a:ext cx="322891" cy="32367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IX</a:t>
              </a:r>
            </a:p>
          </p:txBody>
        </p:sp>
        <p:sp>
          <p:nvSpPr>
            <p:cNvPr id="23" name="Rectangle 22">
              <a:extLst>
                <a:ext uri="{FF2B5EF4-FFF2-40B4-BE49-F238E27FC236}">
                  <a16:creationId xmlns:a16="http://schemas.microsoft.com/office/drawing/2014/main" id="{D33699C4-A075-D30C-BA64-A49ACD6FE6D1}"/>
                </a:ext>
              </a:extLst>
            </p:cNvPr>
            <p:cNvSpPr/>
            <p:nvPr/>
          </p:nvSpPr>
          <p:spPr>
            <a:xfrm>
              <a:off x="4503660" y="4653715"/>
              <a:ext cx="322891" cy="32367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X</a:t>
              </a:r>
            </a:p>
          </p:txBody>
        </p:sp>
        <p:sp>
          <p:nvSpPr>
            <p:cNvPr id="24" name="TextBox 23">
              <a:extLst>
                <a:ext uri="{FF2B5EF4-FFF2-40B4-BE49-F238E27FC236}">
                  <a16:creationId xmlns:a16="http://schemas.microsoft.com/office/drawing/2014/main" id="{945CDE07-8B34-2914-671B-CACD0A780599}"/>
                </a:ext>
              </a:extLst>
            </p:cNvPr>
            <p:cNvSpPr txBox="1"/>
            <p:nvPr/>
          </p:nvSpPr>
          <p:spPr>
            <a:xfrm>
              <a:off x="4141533" y="3372134"/>
              <a:ext cx="852217" cy="246712"/>
            </a:xfrm>
            <a:prstGeom prst="rect">
              <a:avLst/>
            </a:prstGeom>
            <a:noFill/>
          </p:spPr>
          <p:txBody>
            <a:bodyPr wrap="none" rtlCol="0">
              <a:spAutoFit/>
            </a:bodyPr>
            <a:lstStyle/>
            <a:p>
              <a:r>
                <a:rPr lang="en-US" sz="1400" b="1" dirty="0"/>
                <a:t>Adolescent</a:t>
              </a:r>
            </a:p>
          </p:txBody>
        </p:sp>
        <p:sp>
          <p:nvSpPr>
            <p:cNvPr id="25" name="Rectangle 24">
              <a:extLst>
                <a:ext uri="{FF2B5EF4-FFF2-40B4-BE49-F238E27FC236}">
                  <a16:creationId xmlns:a16="http://schemas.microsoft.com/office/drawing/2014/main" id="{2E283B84-0641-9C1F-64CB-37D1D681DD84}"/>
                </a:ext>
              </a:extLst>
            </p:cNvPr>
            <p:cNvSpPr/>
            <p:nvPr/>
          </p:nvSpPr>
          <p:spPr>
            <a:xfrm>
              <a:off x="5617155" y="4157218"/>
              <a:ext cx="322891" cy="3236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IX</a:t>
              </a:r>
            </a:p>
          </p:txBody>
        </p:sp>
        <p:sp>
          <p:nvSpPr>
            <p:cNvPr id="26" name="Rectangle 25">
              <a:extLst>
                <a:ext uri="{FF2B5EF4-FFF2-40B4-BE49-F238E27FC236}">
                  <a16:creationId xmlns:a16="http://schemas.microsoft.com/office/drawing/2014/main" id="{B57A9822-D4F8-5824-19C6-91639544AF5B}"/>
                </a:ext>
              </a:extLst>
            </p:cNvPr>
            <p:cNvSpPr/>
            <p:nvPr/>
          </p:nvSpPr>
          <p:spPr>
            <a:xfrm>
              <a:off x="5617156" y="4648352"/>
              <a:ext cx="322891" cy="3236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X</a:t>
              </a:r>
            </a:p>
          </p:txBody>
        </p:sp>
        <p:sp>
          <p:nvSpPr>
            <p:cNvPr id="27" name="Rectangle 26">
              <a:extLst>
                <a:ext uri="{FF2B5EF4-FFF2-40B4-BE49-F238E27FC236}">
                  <a16:creationId xmlns:a16="http://schemas.microsoft.com/office/drawing/2014/main" id="{96A489CD-73E1-8089-E8C6-481269EE6BAC}"/>
                </a:ext>
              </a:extLst>
            </p:cNvPr>
            <p:cNvSpPr/>
            <p:nvPr/>
          </p:nvSpPr>
          <p:spPr>
            <a:xfrm>
              <a:off x="5617152" y="5144346"/>
              <a:ext cx="322891" cy="3236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XI</a:t>
              </a:r>
            </a:p>
          </p:txBody>
        </p:sp>
        <p:sp>
          <p:nvSpPr>
            <p:cNvPr id="28" name="TextBox 27">
              <a:extLst>
                <a:ext uri="{FF2B5EF4-FFF2-40B4-BE49-F238E27FC236}">
                  <a16:creationId xmlns:a16="http://schemas.microsoft.com/office/drawing/2014/main" id="{E926280F-F1A2-7D57-A4D4-3815F31F26AF}"/>
                </a:ext>
              </a:extLst>
            </p:cNvPr>
            <p:cNvSpPr txBox="1"/>
            <p:nvPr/>
          </p:nvSpPr>
          <p:spPr>
            <a:xfrm>
              <a:off x="5204619" y="3831840"/>
              <a:ext cx="1113510" cy="307777"/>
            </a:xfrm>
            <a:prstGeom prst="rect">
              <a:avLst/>
            </a:prstGeom>
            <a:noFill/>
          </p:spPr>
          <p:txBody>
            <a:bodyPr wrap="none" rtlCol="0">
              <a:spAutoFit/>
            </a:bodyPr>
            <a:lstStyle/>
            <a:p>
              <a:r>
                <a:rPr lang="en-US" sz="1400" b="1" dirty="0"/>
                <a:t>New-shelled</a:t>
              </a:r>
            </a:p>
          </p:txBody>
        </p:sp>
        <p:sp>
          <p:nvSpPr>
            <p:cNvPr id="29" name="TextBox 28">
              <a:extLst>
                <a:ext uri="{FF2B5EF4-FFF2-40B4-BE49-F238E27FC236}">
                  <a16:creationId xmlns:a16="http://schemas.microsoft.com/office/drawing/2014/main" id="{4B137725-9047-EAB2-F6AB-7EC40746810B}"/>
                </a:ext>
              </a:extLst>
            </p:cNvPr>
            <p:cNvSpPr txBox="1"/>
            <p:nvPr/>
          </p:nvSpPr>
          <p:spPr>
            <a:xfrm>
              <a:off x="6343572" y="3828930"/>
              <a:ext cx="1035861" cy="327943"/>
            </a:xfrm>
            <a:prstGeom prst="rect">
              <a:avLst/>
            </a:prstGeom>
            <a:noFill/>
          </p:spPr>
          <p:txBody>
            <a:bodyPr wrap="none" rtlCol="0">
              <a:spAutoFit/>
            </a:bodyPr>
            <a:lstStyle/>
            <a:p>
              <a:r>
                <a:rPr lang="en-US" sz="1400" b="1" dirty="0"/>
                <a:t>Old-shelled</a:t>
              </a:r>
            </a:p>
          </p:txBody>
        </p:sp>
        <p:sp>
          <p:nvSpPr>
            <p:cNvPr id="30" name="TextBox 29">
              <a:extLst>
                <a:ext uri="{FF2B5EF4-FFF2-40B4-BE49-F238E27FC236}">
                  <a16:creationId xmlns:a16="http://schemas.microsoft.com/office/drawing/2014/main" id="{0D7ABA7F-7005-7797-C0E8-E7B5BEC4AFBE}"/>
                </a:ext>
              </a:extLst>
            </p:cNvPr>
            <p:cNvSpPr txBox="1"/>
            <p:nvPr/>
          </p:nvSpPr>
          <p:spPr>
            <a:xfrm>
              <a:off x="2584459" y="659578"/>
              <a:ext cx="424305" cy="246712"/>
            </a:xfrm>
            <a:prstGeom prst="rect">
              <a:avLst/>
            </a:prstGeom>
            <a:noFill/>
          </p:spPr>
          <p:txBody>
            <a:bodyPr wrap="none" rtlCol="0">
              <a:spAutoFit/>
            </a:bodyPr>
            <a:lstStyle/>
            <a:p>
              <a:r>
                <a:rPr lang="en-US" sz="1400" b="1" dirty="0"/>
                <a:t>Year</a:t>
              </a:r>
            </a:p>
          </p:txBody>
        </p:sp>
        <p:sp>
          <p:nvSpPr>
            <p:cNvPr id="31" name="TextBox 30">
              <a:extLst>
                <a:ext uri="{FF2B5EF4-FFF2-40B4-BE49-F238E27FC236}">
                  <a16:creationId xmlns:a16="http://schemas.microsoft.com/office/drawing/2014/main" id="{2F33B528-C650-004C-8EB2-3A3C02CC961F}"/>
                </a:ext>
              </a:extLst>
            </p:cNvPr>
            <p:cNvSpPr txBox="1"/>
            <p:nvPr/>
          </p:nvSpPr>
          <p:spPr>
            <a:xfrm>
              <a:off x="2717934" y="989666"/>
              <a:ext cx="253313" cy="246712"/>
            </a:xfrm>
            <a:prstGeom prst="rect">
              <a:avLst/>
            </a:prstGeom>
            <a:noFill/>
          </p:spPr>
          <p:txBody>
            <a:bodyPr wrap="square" rtlCol="0">
              <a:spAutoFit/>
            </a:bodyPr>
            <a:lstStyle/>
            <a:p>
              <a:r>
                <a:rPr lang="en-US" sz="1400" dirty="0"/>
                <a:t>1</a:t>
              </a:r>
            </a:p>
          </p:txBody>
        </p:sp>
        <p:sp>
          <p:nvSpPr>
            <p:cNvPr id="32" name="TextBox 31">
              <a:extLst>
                <a:ext uri="{FF2B5EF4-FFF2-40B4-BE49-F238E27FC236}">
                  <a16:creationId xmlns:a16="http://schemas.microsoft.com/office/drawing/2014/main" id="{4B549023-0BA0-D5E2-4D89-1AAC4F1984BC}"/>
                </a:ext>
              </a:extLst>
            </p:cNvPr>
            <p:cNvSpPr txBox="1"/>
            <p:nvPr/>
          </p:nvSpPr>
          <p:spPr>
            <a:xfrm>
              <a:off x="2708612" y="1354185"/>
              <a:ext cx="231777" cy="246712"/>
            </a:xfrm>
            <a:prstGeom prst="rect">
              <a:avLst/>
            </a:prstGeom>
            <a:noFill/>
          </p:spPr>
          <p:txBody>
            <a:bodyPr wrap="none" rtlCol="0">
              <a:spAutoFit/>
            </a:bodyPr>
            <a:lstStyle/>
            <a:p>
              <a:r>
                <a:rPr lang="en-US" sz="1400" dirty="0"/>
                <a:t>1</a:t>
              </a:r>
            </a:p>
          </p:txBody>
        </p:sp>
        <p:sp>
          <p:nvSpPr>
            <p:cNvPr id="33" name="TextBox 32">
              <a:extLst>
                <a:ext uri="{FF2B5EF4-FFF2-40B4-BE49-F238E27FC236}">
                  <a16:creationId xmlns:a16="http://schemas.microsoft.com/office/drawing/2014/main" id="{63853E3C-F2B4-4747-8271-B3BB6194DE81}"/>
                </a:ext>
              </a:extLst>
            </p:cNvPr>
            <p:cNvSpPr txBox="1"/>
            <p:nvPr/>
          </p:nvSpPr>
          <p:spPr>
            <a:xfrm>
              <a:off x="2713730" y="1734721"/>
              <a:ext cx="231777" cy="246712"/>
            </a:xfrm>
            <a:prstGeom prst="rect">
              <a:avLst/>
            </a:prstGeom>
            <a:noFill/>
          </p:spPr>
          <p:txBody>
            <a:bodyPr wrap="none" rtlCol="0">
              <a:spAutoFit/>
            </a:bodyPr>
            <a:lstStyle/>
            <a:p>
              <a:r>
                <a:rPr lang="en-US" sz="1400" dirty="0"/>
                <a:t>2</a:t>
              </a:r>
            </a:p>
          </p:txBody>
        </p:sp>
        <p:sp>
          <p:nvSpPr>
            <p:cNvPr id="34" name="TextBox 33">
              <a:extLst>
                <a:ext uri="{FF2B5EF4-FFF2-40B4-BE49-F238E27FC236}">
                  <a16:creationId xmlns:a16="http://schemas.microsoft.com/office/drawing/2014/main" id="{42CFB6C2-32A8-8976-E86A-D98605B80AC5}"/>
                </a:ext>
              </a:extLst>
            </p:cNvPr>
            <p:cNvSpPr txBox="1"/>
            <p:nvPr/>
          </p:nvSpPr>
          <p:spPr>
            <a:xfrm>
              <a:off x="2710571" y="2126150"/>
              <a:ext cx="231777" cy="246712"/>
            </a:xfrm>
            <a:prstGeom prst="rect">
              <a:avLst/>
            </a:prstGeom>
            <a:noFill/>
          </p:spPr>
          <p:txBody>
            <a:bodyPr wrap="none" rtlCol="0">
              <a:spAutoFit/>
            </a:bodyPr>
            <a:lstStyle/>
            <a:p>
              <a:r>
                <a:rPr lang="en-US" sz="1400" dirty="0"/>
                <a:t>2</a:t>
              </a:r>
            </a:p>
          </p:txBody>
        </p:sp>
        <p:sp>
          <p:nvSpPr>
            <p:cNvPr id="35" name="TextBox 34">
              <a:extLst>
                <a:ext uri="{FF2B5EF4-FFF2-40B4-BE49-F238E27FC236}">
                  <a16:creationId xmlns:a16="http://schemas.microsoft.com/office/drawing/2014/main" id="{10363CB9-D905-9E4A-6C03-5D02AEE99954}"/>
                </a:ext>
              </a:extLst>
            </p:cNvPr>
            <p:cNvSpPr txBox="1"/>
            <p:nvPr/>
          </p:nvSpPr>
          <p:spPr>
            <a:xfrm>
              <a:off x="2645826" y="2517580"/>
              <a:ext cx="354260" cy="246712"/>
            </a:xfrm>
            <a:prstGeom prst="rect">
              <a:avLst/>
            </a:prstGeom>
            <a:noFill/>
          </p:spPr>
          <p:txBody>
            <a:bodyPr wrap="none" rtlCol="0">
              <a:spAutoFit/>
            </a:bodyPr>
            <a:lstStyle/>
            <a:p>
              <a:r>
                <a:rPr lang="en-US" sz="1400" dirty="0"/>
                <a:t>2-3</a:t>
              </a:r>
            </a:p>
          </p:txBody>
        </p:sp>
        <p:sp>
          <p:nvSpPr>
            <p:cNvPr id="36" name="TextBox 35">
              <a:extLst>
                <a:ext uri="{FF2B5EF4-FFF2-40B4-BE49-F238E27FC236}">
                  <a16:creationId xmlns:a16="http://schemas.microsoft.com/office/drawing/2014/main" id="{D4E6207A-9D69-C79C-225F-6569BA40AE2B}"/>
                </a:ext>
              </a:extLst>
            </p:cNvPr>
            <p:cNvSpPr txBox="1"/>
            <p:nvPr/>
          </p:nvSpPr>
          <p:spPr>
            <a:xfrm>
              <a:off x="2635946" y="2907493"/>
              <a:ext cx="430550" cy="246712"/>
            </a:xfrm>
            <a:prstGeom prst="rect">
              <a:avLst/>
            </a:prstGeom>
            <a:noFill/>
          </p:spPr>
          <p:txBody>
            <a:bodyPr wrap="square" rtlCol="0">
              <a:spAutoFit/>
            </a:bodyPr>
            <a:lstStyle/>
            <a:p>
              <a:r>
                <a:rPr lang="en-US" sz="1400" dirty="0"/>
                <a:t>3-4</a:t>
              </a:r>
            </a:p>
          </p:txBody>
        </p:sp>
        <p:sp>
          <p:nvSpPr>
            <p:cNvPr id="37" name="TextBox 36">
              <a:extLst>
                <a:ext uri="{FF2B5EF4-FFF2-40B4-BE49-F238E27FC236}">
                  <a16:creationId xmlns:a16="http://schemas.microsoft.com/office/drawing/2014/main" id="{AD15F39A-8EFB-D55A-3914-749D6D955EA8}"/>
                </a:ext>
              </a:extLst>
            </p:cNvPr>
            <p:cNvSpPr txBox="1"/>
            <p:nvPr/>
          </p:nvSpPr>
          <p:spPr>
            <a:xfrm>
              <a:off x="2645826" y="3297406"/>
              <a:ext cx="354260" cy="246712"/>
            </a:xfrm>
            <a:prstGeom prst="rect">
              <a:avLst/>
            </a:prstGeom>
            <a:noFill/>
          </p:spPr>
          <p:txBody>
            <a:bodyPr wrap="none" rtlCol="0">
              <a:spAutoFit/>
            </a:bodyPr>
            <a:lstStyle/>
            <a:p>
              <a:r>
                <a:rPr lang="en-US" sz="1400" dirty="0"/>
                <a:t>4-5</a:t>
              </a:r>
            </a:p>
          </p:txBody>
        </p:sp>
        <p:sp>
          <p:nvSpPr>
            <p:cNvPr id="38" name="TextBox 37">
              <a:extLst>
                <a:ext uri="{FF2B5EF4-FFF2-40B4-BE49-F238E27FC236}">
                  <a16:creationId xmlns:a16="http://schemas.microsoft.com/office/drawing/2014/main" id="{C182E583-83A6-5B4E-5A98-1F7C9FB18E46}"/>
                </a:ext>
              </a:extLst>
            </p:cNvPr>
            <p:cNvSpPr txBox="1"/>
            <p:nvPr/>
          </p:nvSpPr>
          <p:spPr>
            <a:xfrm>
              <a:off x="2644133" y="3640568"/>
              <a:ext cx="430549" cy="246712"/>
            </a:xfrm>
            <a:prstGeom prst="rect">
              <a:avLst/>
            </a:prstGeom>
            <a:noFill/>
          </p:spPr>
          <p:txBody>
            <a:bodyPr wrap="square" rtlCol="0">
              <a:spAutoFit/>
            </a:bodyPr>
            <a:lstStyle/>
            <a:p>
              <a:r>
                <a:rPr lang="en-US" sz="1400" dirty="0"/>
                <a:t>5-6</a:t>
              </a:r>
            </a:p>
          </p:txBody>
        </p:sp>
        <p:sp>
          <p:nvSpPr>
            <p:cNvPr id="39" name="TextBox 38">
              <a:extLst>
                <a:ext uri="{FF2B5EF4-FFF2-40B4-BE49-F238E27FC236}">
                  <a16:creationId xmlns:a16="http://schemas.microsoft.com/office/drawing/2014/main" id="{87ED792F-A028-3498-DC7C-870FECD9C4C6}"/>
                </a:ext>
              </a:extLst>
            </p:cNvPr>
            <p:cNvSpPr txBox="1"/>
            <p:nvPr/>
          </p:nvSpPr>
          <p:spPr>
            <a:xfrm>
              <a:off x="2624917" y="4178591"/>
              <a:ext cx="426662" cy="246712"/>
            </a:xfrm>
            <a:prstGeom prst="rect">
              <a:avLst/>
            </a:prstGeom>
            <a:noFill/>
          </p:spPr>
          <p:txBody>
            <a:bodyPr wrap="square" rtlCol="0">
              <a:spAutoFit/>
            </a:bodyPr>
            <a:lstStyle/>
            <a:p>
              <a:r>
                <a:rPr lang="en-US" sz="1400" dirty="0"/>
                <a:t>6-7</a:t>
              </a:r>
            </a:p>
          </p:txBody>
        </p:sp>
        <p:cxnSp>
          <p:nvCxnSpPr>
            <p:cNvPr id="40" name="Connector: Elbow 39">
              <a:extLst>
                <a:ext uri="{FF2B5EF4-FFF2-40B4-BE49-F238E27FC236}">
                  <a16:creationId xmlns:a16="http://schemas.microsoft.com/office/drawing/2014/main" id="{939D841B-C148-B156-1B0B-D1A3E8C31EF4}"/>
                </a:ext>
              </a:extLst>
            </p:cNvPr>
            <p:cNvCxnSpPr>
              <a:cxnSpLocks/>
              <a:stCxn id="5" idx="1"/>
              <a:endCxn id="6" idx="1"/>
            </p:cNvCxnSpPr>
            <p:nvPr/>
          </p:nvCxnSpPr>
          <p:spPr>
            <a:xfrm rot="10800000" flipV="1">
              <a:off x="3446814" y="1123884"/>
              <a:ext cx="2" cy="388208"/>
            </a:xfrm>
            <a:prstGeom prst="bentConnector3">
              <a:avLst>
                <a:gd name="adj1" fmla="val 11430100000"/>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8C9E65E3-6C68-7371-70FF-2B5C9615F18A}"/>
                </a:ext>
              </a:extLst>
            </p:cNvPr>
            <p:cNvCxnSpPr>
              <a:cxnSpLocks/>
              <a:stCxn id="6" idx="3"/>
              <a:endCxn id="7" idx="3"/>
            </p:cNvCxnSpPr>
            <p:nvPr/>
          </p:nvCxnSpPr>
          <p:spPr>
            <a:xfrm>
              <a:off x="3769705" y="1512093"/>
              <a:ext cx="10664" cy="384464"/>
            </a:xfrm>
            <a:prstGeom prst="bentConnector3">
              <a:avLst>
                <a:gd name="adj1" fmla="val 1800000"/>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A71060CC-A888-C4AC-A5B8-C2D1F92817DC}"/>
                </a:ext>
              </a:extLst>
            </p:cNvPr>
            <p:cNvCxnSpPr>
              <a:cxnSpLocks/>
              <a:stCxn id="7" idx="1"/>
              <a:endCxn id="8" idx="1"/>
            </p:cNvCxnSpPr>
            <p:nvPr/>
          </p:nvCxnSpPr>
          <p:spPr>
            <a:xfrm rot="10800000" flipV="1">
              <a:off x="3446814" y="1896556"/>
              <a:ext cx="10664" cy="380346"/>
            </a:xfrm>
            <a:prstGeom prst="bentConnector3">
              <a:avLst>
                <a:gd name="adj1" fmla="val 1800000"/>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286AAABD-0B6F-A8D4-DBA1-A4128B48D1F2}"/>
                </a:ext>
              </a:extLst>
            </p:cNvPr>
            <p:cNvCxnSpPr>
              <a:cxnSpLocks/>
              <a:stCxn id="8" idx="3"/>
              <a:endCxn id="9" idx="3"/>
            </p:cNvCxnSpPr>
            <p:nvPr/>
          </p:nvCxnSpPr>
          <p:spPr>
            <a:xfrm flipH="1">
              <a:off x="3769705" y="2276903"/>
              <a:ext cx="1" cy="380346"/>
            </a:xfrm>
            <a:prstGeom prst="bentConnector3">
              <a:avLst>
                <a:gd name="adj1" fmla="val -22860000000"/>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00F9FAE0-8D73-F868-CE52-4B3E6B9CE1C2}"/>
                </a:ext>
              </a:extLst>
            </p:cNvPr>
            <p:cNvCxnSpPr>
              <a:cxnSpLocks/>
              <a:stCxn id="9" idx="1"/>
              <a:endCxn id="10" idx="1"/>
            </p:cNvCxnSpPr>
            <p:nvPr/>
          </p:nvCxnSpPr>
          <p:spPr>
            <a:xfrm rot="10800000" flipH="1" flipV="1">
              <a:off x="3446814" y="2657249"/>
              <a:ext cx="5510" cy="384463"/>
            </a:xfrm>
            <a:prstGeom prst="bentConnector3">
              <a:avLst>
                <a:gd name="adj1" fmla="val -3483694"/>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2C3AD594-8346-7DE5-529B-C8E543FF6806}"/>
                </a:ext>
              </a:extLst>
            </p:cNvPr>
            <p:cNvCxnSpPr>
              <a:cxnSpLocks/>
              <a:stCxn id="10" idx="3"/>
              <a:endCxn id="11" idx="3"/>
            </p:cNvCxnSpPr>
            <p:nvPr/>
          </p:nvCxnSpPr>
          <p:spPr>
            <a:xfrm flipH="1">
              <a:off x="3775214" y="3041712"/>
              <a:ext cx="1" cy="380346"/>
            </a:xfrm>
            <a:prstGeom prst="bentConnector3">
              <a:avLst>
                <a:gd name="adj1" fmla="val -22860000000"/>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CD89F998-353C-6BB4-FD0B-3C6F4D8D8B8F}"/>
                </a:ext>
              </a:extLst>
            </p:cNvPr>
            <p:cNvCxnSpPr>
              <a:cxnSpLocks/>
              <a:stCxn id="11" idx="1"/>
              <a:endCxn id="12" idx="1"/>
            </p:cNvCxnSpPr>
            <p:nvPr/>
          </p:nvCxnSpPr>
          <p:spPr>
            <a:xfrm rot="10800000" flipV="1">
              <a:off x="3446135" y="3422058"/>
              <a:ext cx="6189" cy="412182"/>
            </a:xfrm>
            <a:prstGeom prst="bentConnector3">
              <a:avLst>
                <a:gd name="adj1" fmla="val 3793650"/>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D4BB16AD-8C2D-396F-B6B7-EFFC0848EC04}"/>
                </a:ext>
              </a:extLst>
            </p:cNvPr>
            <p:cNvCxnSpPr>
              <a:cxnSpLocks/>
              <a:stCxn id="12" idx="1"/>
              <a:endCxn id="13" idx="1"/>
            </p:cNvCxnSpPr>
            <p:nvPr/>
          </p:nvCxnSpPr>
          <p:spPr>
            <a:xfrm rot="10800000" flipV="1">
              <a:off x="3446134" y="3834240"/>
              <a:ext cx="1" cy="487516"/>
            </a:xfrm>
            <a:prstGeom prst="bentConnector3">
              <a:avLst>
                <a:gd name="adj1" fmla="val 22860100000"/>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E877087-8377-CEF9-E42B-2FE7F83C9C4E}"/>
                </a:ext>
              </a:extLst>
            </p:cNvPr>
            <p:cNvCxnSpPr>
              <a:cxnSpLocks/>
              <a:stCxn id="11" idx="3"/>
              <a:endCxn id="21" idx="1"/>
            </p:cNvCxnSpPr>
            <p:nvPr/>
          </p:nvCxnSpPr>
          <p:spPr>
            <a:xfrm>
              <a:off x="3775214" y="3422058"/>
              <a:ext cx="728447" cy="4101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B6DC2A4-938B-3E19-3BCB-3115D45E5AF4}"/>
                </a:ext>
              </a:extLst>
            </p:cNvPr>
            <p:cNvCxnSpPr>
              <a:cxnSpLocks/>
              <a:stCxn id="12" idx="3"/>
              <a:endCxn id="22" idx="1"/>
            </p:cNvCxnSpPr>
            <p:nvPr/>
          </p:nvCxnSpPr>
          <p:spPr>
            <a:xfrm>
              <a:off x="3769025" y="3834240"/>
              <a:ext cx="734636" cy="4875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482A6A8B-4953-FA27-528D-461CBAF7AEB4}"/>
                </a:ext>
              </a:extLst>
            </p:cNvPr>
            <p:cNvSpPr/>
            <p:nvPr/>
          </p:nvSpPr>
          <p:spPr>
            <a:xfrm>
              <a:off x="6757016" y="4155084"/>
              <a:ext cx="322891" cy="3236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IX</a:t>
              </a:r>
            </a:p>
          </p:txBody>
        </p:sp>
        <p:sp>
          <p:nvSpPr>
            <p:cNvPr id="51" name="Rectangle 50">
              <a:extLst>
                <a:ext uri="{FF2B5EF4-FFF2-40B4-BE49-F238E27FC236}">
                  <a16:creationId xmlns:a16="http://schemas.microsoft.com/office/drawing/2014/main" id="{68E3F2A9-B57A-9355-1E7B-A198683EC4C7}"/>
                </a:ext>
              </a:extLst>
            </p:cNvPr>
            <p:cNvSpPr/>
            <p:nvPr/>
          </p:nvSpPr>
          <p:spPr>
            <a:xfrm>
              <a:off x="6757016" y="4656345"/>
              <a:ext cx="322891" cy="3236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X</a:t>
              </a:r>
            </a:p>
          </p:txBody>
        </p:sp>
        <p:sp>
          <p:nvSpPr>
            <p:cNvPr id="52" name="Rectangle 51">
              <a:extLst>
                <a:ext uri="{FF2B5EF4-FFF2-40B4-BE49-F238E27FC236}">
                  <a16:creationId xmlns:a16="http://schemas.microsoft.com/office/drawing/2014/main" id="{5EAB2576-779E-0FC6-C59D-6830828ED6EF}"/>
                </a:ext>
              </a:extLst>
            </p:cNvPr>
            <p:cNvSpPr/>
            <p:nvPr/>
          </p:nvSpPr>
          <p:spPr>
            <a:xfrm>
              <a:off x="6747102" y="5144346"/>
              <a:ext cx="322891" cy="3236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XI</a:t>
              </a:r>
            </a:p>
          </p:txBody>
        </p:sp>
        <p:sp>
          <p:nvSpPr>
            <p:cNvPr id="53" name="TextBox 52">
              <a:extLst>
                <a:ext uri="{FF2B5EF4-FFF2-40B4-BE49-F238E27FC236}">
                  <a16:creationId xmlns:a16="http://schemas.microsoft.com/office/drawing/2014/main" id="{400C37D7-EE9C-3809-84CF-B74B87ACF792}"/>
                </a:ext>
              </a:extLst>
            </p:cNvPr>
            <p:cNvSpPr txBox="1"/>
            <p:nvPr/>
          </p:nvSpPr>
          <p:spPr>
            <a:xfrm>
              <a:off x="2648020" y="4642723"/>
              <a:ext cx="426662" cy="246712"/>
            </a:xfrm>
            <a:prstGeom prst="rect">
              <a:avLst/>
            </a:prstGeom>
            <a:noFill/>
          </p:spPr>
          <p:txBody>
            <a:bodyPr wrap="square" rtlCol="0">
              <a:spAutoFit/>
            </a:bodyPr>
            <a:lstStyle/>
            <a:p>
              <a:r>
                <a:rPr lang="en-US" sz="1400" dirty="0"/>
                <a:t>7-8</a:t>
              </a:r>
            </a:p>
          </p:txBody>
        </p:sp>
        <p:sp>
          <p:nvSpPr>
            <p:cNvPr id="54" name="TextBox 53">
              <a:extLst>
                <a:ext uri="{FF2B5EF4-FFF2-40B4-BE49-F238E27FC236}">
                  <a16:creationId xmlns:a16="http://schemas.microsoft.com/office/drawing/2014/main" id="{87D51EE9-6B56-0374-098A-3A59758690A0}"/>
                </a:ext>
              </a:extLst>
            </p:cNvPr>
            <p:cNvSpPr txBox="1"/>
            <p:nvPr/>
          </p:nvSpPr>
          <p:spPr>
            <a:xfrm>
              <a:off x="2648020" y="5164414"/>
              <a:ext cx="426662" cy="246712"/>
            </a:xfrm>
            <a:prstGeom prst="rect">
              <a:avLst/>
            </a:prstGeom>
            <a:noFill/>
          </p:spPr>
          <p:txBody>
            <a:bodyPr wrap="square" rtlCol="0">
              <a:spAutoFit/>
            </a:bodyPr>
            <a:lstStyle/>
            <a:p>
              <a:r>
                <a:rPr lang="en-US" sz="1400" dirty="0"/>
                <a:t>8-9</a:t>
              </a:r>
            </a:p>
          </p:txBody>
        </p:sp>
        <p:cxnSp>
          <p:nvCxnSpPr>
            <p:cNvPr id="55" name="Straight Arrow Connector 54">
              <a:extLst>
                <a:ext uri="{FF2B5EF4-FFF2-40B4-BE49-F238E27FC236}">
                  <a16:creationId xmlns:a16="http://schemas.microsoft.com/office/drawing/2014/main" id="{6DDFF946-4936-D08D-568A-386502B7D8D2}"/>
                </a:ext>
              </a:extLst>
            </p:cNvPr>
            <p:cNvCxnSpPr>
              <a:cxnSpLocks/>
              <a:stCxn id="13" idx="3"/>
              <a:endCxn id="23" idx="1"/>
            </p:cNvCxnSpPr>
            <p:nvPr/>
          </p:nvCxnSpPr>
          <p:spPr>
            <a:xfrm>
              <a:off x="3769024" y="4321756"/>
              <a:ext cx="734636" cy="4937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A494F1E9-A9AD-A4F7-473B-22A73DEB0D50}"/>
                </a:ext>
              </a:extLst>
            </p:cNvPr>
            <p:cNvSpPr/>
            <p:nvPr/>
          </p:nvSpPr>
          <p:spPr>
            <a:xfrm>
              <a:off x="4503659" y="5144347"/>
              <a:ext cx="322891" cy="32367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XI</a:t>
              </a:r>
            </a:p>
          </p:txBody>
        </p:sp>
        <p:sp>
          <p:nvSpPr>
            <p:cNvPr id="103" name="Rectangle 102">
              <a:extLst>
                <a:ext uri="{FF2B5EF4-FFF2-40B4-BE49-F238E27FC236}">
                  <a16:creationId xmlns:a16="http://schemas.microsoft.com/office/drawing/2014/main" id="{FB5848F7-0C60-95AF-9EE3-ADAC147E290F}"/>
                </a:ext>
              </a:extLst>
            </p:cNvPr>
            <p:cNvSpPr/>
            <p:nvPr/>
          </p:nvSpPr>
          <p:spPr>
            <a:xfrm>
              <a:off x="4503658" y="5625010"/>
              <a:ext cx="322891" cy="32367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XII</a:t>
              </a:r>
            </a:p>
          </p:txBody>
        </p:sp>
        <p:sp>
          <p:nvSpPr>
            <p:cNvPr id="104" name="Rectangle 103">
              <a:extLst>
                <a:ext uri="{FF2B5EF4-FFF2-40B4-BE49-F238E27FC236}">
                  <a16:creationId xmlns:a16="http://schemas.microsoft.com/office/drawing/2014/main" id="{A0D4CE18-1FCE-CAC8-544F-06041A6418EC}"/>
                </a:ext>
              </a:extLst>
            </p:cNvPr>
            <p:cNvSpPr/>
            <p:nvPr/>
          </p:nvSpPr>
          <p:spPr>
            <a:xfrm>
              <a:off x="4503661" y="6114268"/>
              <a:ext cx="322891" cy="32367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XIII</a:t>
              </a:r>
            </a:p>
          </p:txBody>
        </p:sp>
        <p:sp>
          <p:nvSpPr>
            <p:cNvPr id="105" name="Rectangle 104">
              <a:extLst>
                <a:ext uri="{FF2B5EF4-FFF2-40B4-BE49-F238E27FC236}">
                  <a16:creationId xmlns:a16="http://schemas.microsoft.com/office/drawing/2014/main" id="{FE5336C6-04B8-038E-7C0B-D53B812703D4}"/>
                </a:ext>
              </a:extLst>
            </p:cNvPr>
            <p:cNvSpPr/>
            <p:nvPr/>
          </p:nvSpPr>
          <p:spPr>
            <a:xfrm>
              <a:off x="5617153" y="5625009"/>
              <a:ext cx="322891" cy="3236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XII</a:t>
              </a:r>
            </a:p>
          </p:txBody>
        </p:sp>
        <p:sp>
          <p:nvSpPr>
            <p:cNvPr id="106" name="Rectangle 105">
              <a:extLst>
                <a:ext uri="{FF2B5EF4-FFF2-40B4-BE49-F238E27FC236}">
                  <a16:creationId xmlns:a16="http://schemas.microsoft.com/office/drawing/2014/main" id="{15341B8B-FA60-6E8F-6532-94B43E2EB1A5}"/>
                </a:ext>
              </a:extLst>
            </p:cNvPr>
            <p:cNvSpPr/>
            <p:nvPr/>
          </p:nvSpPr>
          <p:spPr>
            <a:xfrm>
              <a:off x="5617153" y="6120349"/>
              <a:ext cx="322891" cy="3236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XIII</a:t>
              </a:r>
            </a:p>
          </p:txBody>
        </p:sp>
        <p:sp>
          <p:nvSpPr>
            <p:cNvPr id="107" name="Rectangle 106">
              <a:extLst>
                <a:ext uri="{FF2B5EF4-FFF2-40B4-BE49-F238E27FC236}">
                  <a16:creationId xmlns:a16="http://schemas.microsoft.com/office/drawing/2014/main" id="{20F47B0A-02F5-14D8-950F-768209334285}"/>
                </a:ext>
              </a:extLst>
            </p:cNvPr>
            <p:cNvSpPr/>
            <p:nvPr/>
          </p:nvSpPr>
          <p:spPr>
            <a:xfrm>
              <a:off x="5634586" y="6615689"/>
              <a:ext cx="322891" cy="3236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XIV</a:t>
              </a:r>
            </a:p>
          </p:txBody>
        </p:sp>
        <p:sp>
          <p:nvSpPr>
            <p:cNvPr id="108" name="Rectangle 107">
              <a:extLst>
                <a:ext uri="{FF2B5EF4-FFF2-40B4-BE49-F238E27FC236}">
                  <a16:creationId xmlns:a16="http://schemas.microsoft.com/office/drawing/2014/main" id="{D28DA812-5D7A-6F41-1589-119AF1628A5A}"/>
                </a:ext>
              </a:extLst>
            </p:cNvPr>
            <p:cNvSpPr/>
            <p:nvPr/>
          </p:nvSpPr>
          <p:spPr>
            <a:xfrm>
              <a:off x="6747103" y="5625008"/>
              <a:ext cx="322891" cy="3236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XII</a:t>
              </a:r>
            </a:p>
          </p:txBody>
        </p:sp>
        <p:sp>
          <p:nvSpPr>
            <p:cNvPr id="109" name="Rectangle 108">
              <a:extLst>
                <a:ext uri="{FF2B5EF4-FFF2-40B4-BE49-F238E27FC236}">
                  <a16:creationId xmlns:a16="http://schemas.microsoft.com/office/drawing/2014/main" id="{789AABCC-BADB-9853-8511-C8FD6C3B2686}"/>
                </a:ext>
              </a:extLst>
            </p:cNvPr>
            <p:cNvSpPr/>
            <p:nvPr/>
          </p:nvSpPr>
          <p:spPr>
            <a:xfrm>
              <a:off x="6752555" y="6120349"/>
              <a:ext cx="322891" cy="3236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XIII</a:t>
              </a:r>
            </a:p>
          </p:txBody>
        </p:sp>
        <p:sp>
          <p:nvSpPr>
            <p:cNvPr id="110" name="Rectangle 109">
              <a:extLst>
                <a:ext uri="{FF2B5EF4-FFF2-40B4-BE49-F238E27FC236}">
                  <a16:creationId xmlns:a16="http://schemas.microsoft.com/office/drawing/2014/main" id="{906B132A-70BD-7E99-927A-202585C01C7C}"/>
                </a:ext>
              </a:extLst>
            </p:cNvPr>
            <p:cNvSpPr/>
            <p:nvPr/>
          </p:nvSpPr>
          <p:spPr>
            <a:xfrm>
              <a:off x="6757016" y="6615690"/>
              <a:ext cx="322891" cy="3236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lIns="45720" rIns="45720" rtlCol="0" anchor="ctr"/>
            <a:lstStyle/>
            <a:p>
              <a:pPr algn="ctr"/>
              <a:r>
                <a:rPr lang="en-US" sz="1200" b="1" dirty="0">
                  <a:solidFill>
                    <a:schemeClr val="tx1">
                      <a:lumMod val="75000"/>
                      <a:lumOff val="25000"/>
                    </a:schemeClr>
                  </a:solidFill>
                </a:rPr>
                <a:t>XIV</a:t>
              </a:r>
            </a:p>
          </p:txBody>
        </p:sp>
        <p:cxnSp>
          <p:nvCxnSpPr>
            <p:cNvPr id="118" name="Straight Arrow Connector 117">
              <a:extLst>
                <a:ext uri="{FF2B5EF4-FFF2-40B4-BE49-F238E27FC236}">
                  <a16:creationId xmlns:a16="http://schemas.microsoft.com/office/drawing/2014/main" id="{63EDA7F4-8B9E-7A5E-9C39-EA28936A8F4C}"/>
                </a:ext>
              </a:extLst>
            </p:cNvPr>
            <p:cNvCxnSpPr>
              <a:cxnSpLocks/>
              <a:stCxn id="21" idx="2"/>
              <a:endCxn id="22" idx="0"/>
            </p:cNvCxnSpPr>
            <p:nvPr/>
          </p:nvCxnSpPr>
          <p:spPr>
            <a:xfrm>
              <a:off x="4665107" y="3994066"/>
              <a:ext cx="0" cy="1658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94E6FEC4-613D-0BD4-C1E7-F741BBA636E6}"/>
                </a:ext>
              </a:extLst>
            </p:cNvPr>
            <p:cNvCxnSpPr>
              <a:cxnSpLocks/>
              <a:stCxn id="22" idx="2"/>
              <a:endCxn id="23" idx="0"/>
            </p:cNvCxnSpPr>
            <p:nvPr/>
          </p:nvCxnSpPr>
          <p:spPr>
            <a:xfrm flipH="1">
              <a:off x="4665106" y="4483591"/>
              <a:ext cx="1" cy="1701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C1EB8336-1548-0F8B-3A03-C4CD094BA55D}"/>
                </a:ext>
              </a:extLst>
            </p:cNvPr>
            <p:cNvCxnSpPr>
              <a:cxnSpLocks/>
              <a:stCxn id="23" idx="2"/>
              <a:endCxn id="102" idx="0"/>
            </p:cNvCxnSpPr>
            <p:nvPr/>
          </p:nvCxnSpPr>
          <p:spPr>
            <a:xfrm flipH="1">
              <a:off x="4665105" y="4977386"/>
              <a:ext cx="1" cy="1669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80EB4741-543D-A9D4-C4D7-134FF85B595B}"/>
                </a:ext>
              </a:extLst>
            </p:cNvPr>
            <p:cNvCxnSpPr>
              <a:cxnSpLocks/>
              <a:stCxn id="102" idx="2"/>
              <a:endCxn id="103" idx="0"/>
            </p:cNvCxnSpPr>
            <p:nvPr/>
          </p:nvCxnSpPr>
          <p:spPr>
            <a:xfrm flipH="1">
              <a:off x="4665104" y="5468018"/>
              <a:ext cx="1" cy="1569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5BE58283-BC03-1DC1-1EBF-0189E57BB0B5}"/>
                </a:ext>
              </a:extLst>
            </p:cNvPr>
            <p:cNvCxnSpPr>
              <a:cxnSpLocks/>
              <a:stCxn id="103" idx="2"/>
              <a:endCxn id="104" idx="0"/>
            </p:cNvCxnSpPr>
            <p:nvPr/>
          </p:nvCxnSpPr>
          <p:spPr>
            <a:xfrm>
              <a:off x="4665104" y="5948681"/>
              <a:ext cx="3" cy="1655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A9802C6B-8BB4-689B-7D84-7D7153A673AE}"/>
                </a:ext>
              </a:extLst>
            </p:cNvPr>
            <p:cNvCxnSpPr>
              <a:cxnSpLocks/>
            </p:cNvCxnSpPr>
            <p:nvPr/>
          </p:nvCxnSpPr>
          <p:spPr>
            <a:xfrm>
              <a:off x="4817507" y="4146466"/>
              <a:ext cx="0" cy="1658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E1DBE0F4-CF60-75E3-8011-BB5DFD89A5D0}"/>
                </a:ext>
              </a:extLst>
            </p:cNvPr>
            <p:cNvCxnSpPr>
              <a:cxnSpLocks/>
              <a:stCxn id="102" idx="3"/>
              <a:endCxn id="105" idx="1"/>
            </p:cNvCxnSpPr>
            <p:nvPr/>
          </p:nvCxnSpPr>
          <p:spPr>
            <a:xfrm>
              <a:off x="4826550" y="5306183"/>
              <a:ext cx="790603" cy="4806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C4C29F29-1447-F5D0-32C3-EE8C3D6E36C1}"/>
                </a:ext>
              </a:extLst>
            </p:cNvPr>
            <p:cNvCxnSpPr>
              <a:cxnSpLocks/>
              <a:stCxn id="103" idx="3"/>
              <a:endCxn id="106" idx="1"/>
            </p:cNvCxnSpPr>
            <p:nvPr/>
          </p:nvCxnSpPr>
          <p:spPr>
            <a:xfrm>
              <a:off x="4826549" y="5786846"/>
              <a:ext cx="790604" cy="4953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602A8F38-B586-5B47-AE8F-84DB08C31440}"/>
                </a:ext>
              </a:extLst>
            </p:cNvPr>
            <p:cNvCxnSpPr>
              <a:cxnSpLocks/>
              <a:stCxn id="105" idx="3"/>
              <a:endCxn id="108" idx="1"/>
            </p:cNvCxnSpPr>
            <p:nvPr/>
          </p:nvCxnSpPr>
          <p:spPr>
            <a:xfrm flipV="1">
              <a:off x="5940044" y="5786844"/>
              <a:ext cx="807059"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C2C074BF-B51C-3C1A-9F29-5F2512927CFA}"/>
                </a:ext>
              </a:extLst>
            </p:cNvPr>
            <p:cNvCxnSpPr>
              <a:cxnSpLocks/>
              <a:stCxn id="106" idx="3"/>
              <a:endCxn id="109" idx="1"/>
            </p:cNvCxnSpPr>
            <p:nvPr/>
          </p:nvCxnSpPr>
          <p:spPr>
            <a:xfrm>
              <a:off x="5940044" y="6282185"/>
              <a:ext cx="81251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F7ED613C-3024-3E13-4E1D-8C87AB4B3AF7}"/>
                </a:ext>
              </a:extLst>
            </p:cNvPr>
            <p:cNvCxnSpPr>
              <a:cxnSpLocks/>
              <a:stCxn id="104" idx="3"/>
              <a:endCxn id="107" idx="1"/>
            </p:cNvCxnSpPr>
            <p:nvPr/>
          </p:nvCxnSpPr>
          <p:spPr>
            <a:xfrm>
              <a:off x="4826552" y="6276104"/>
              <a:ext cx="808034" cy="5014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700D4AD-FEF2-9EDB-531D-6EAA9B732C3B}"/>
                </a:ext>
              </a:extLst>
            </p:cNvPr>
            <p:cNvCxnSpPr>
              <a:cxnSpLocks/>
              <a:stCxn id="107" idx="3"/>
              <a:endCxn id="110" idx="1"/>
            </p:cNvCxnSpPr>
            <p:nvPr/>
          </p:nvCxnSpPr>
          <p:spPr>
            <a:xfrm>
              <a:off x="5957477" y="6777525"/>
              <a:ext cx="799539"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cxnSp>
        <p:nvCxnSpPr>
          <p:cNvPr id="206" name="Straight Arrow Connector 205">
            <a:extLst>
              <a:ext uri="{FF2B5EF4-FFF2-40B4-BE49-F238E27FC236}">
                <a16:creationId xmlns:a16="http://schemas.microsoft.com/office/drawing/2014/main" id="{9D28C88F-5935-EC8E-5098-E3368B9D13C9}"/>
              </a:ext>
            </a:extLst>
          </p:cNvPr>
          <p:cNvCxnSpPr>
            <a:cxnSpLocks/>
            <a:stCxn id="207" idx="2"/>
            <a:endCxn id="24" idx="0"/>
          </p:cNvCxnSpPr>
          <p:nvPr/>
        </p:nvCxnSpPr>
        <p:spPr>
          <a:xfrm flipH="1">
            <a:off x="4729567" y="2644148"/>
            <a:ext cx="636977" cy="681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7" name="TextBox 206">
            <a:extLst>
              <a:ext uri="{FF2B5EF4-FFF2-40B4-BE49-F238E27FC236}">
                <a16:creationId xmlns:a16="http://schemas.microsoft.com/office/drawing/2014/main" id="{F5ED5FA0-6ABB-E848-D495-F950138FA49F}"/>
              </a:ext>
            </a:extLst>
          </p:cNvPr>
          <p:cNvSpPr txBox="1"/>
          <p:nvPr/>
        </p:nvSpPr>
        <p:spPr>
          <a:xfrm>
            <a:off x="4484260" y="2043984"/>
            <a:ext cx="1764568" cy="600164"/>
          </a:xfrm>
          <a:prstGeom prst="rect">
            <a:avLst/>
          </a:prstGeom>
          <a:solidFill>
            <a:schemeClr val="bg1">
              <a:lumMod val="95000"/>
            </a:schemeClr>
          </a:solidFill>
        </p:spPr>
        <p:txBody>
          <a:bodyPr wrap="square" rtlCol="0">
            <a:spAutoFit/>
          </a:bodyPr>
          <a:lstStyle/>
          <a:p>
            <a:r>
              <a:rPr lang="en-US" sz="1100" dirty="0"/>
              <a:t>Adolescent crab may skip a </a:t>
            </a:r>
            <a:r>
              <a:rPr lang="en-US" sz="1100" dirty="0" err="1"/>
              <a:t>moult</a:t>
            </a:r>
            <a:r>
              <a:rPr lang="en-US" sz="1100" dirty="0"/>
              <a:t>. This implies that they mature the next year.</a:t>
            </a:r>
          </a:p>
        </p:txBody>
      </p:sp>
      <p:cxnSp>
        <p:nvCxnSpPr>
          <p:cNvPr id="211" name="Straight Arrow Connector 210">
            <a:extLst>
              <a:ext uri="{FF2B5EF4-FFF2-40B4-BE49-F238E27FC236}">
                <a16:creationId xmlns:a16="http://schemas.microsoft.com/office/drawing/2014/main" id="{A3B729A6-E2A0-7A3F-BD81-8B16A159BEF6}"/>
              </a:ext>
            </a:extLst>
          </p:cNvPr>
          <p:cNvCxnSpPr>
            <a:cxnSpLocks/>
            <a:stCxn id="212" idx="2"/>
            <a:endCxn id="28" idx="0"/>
          </p:cNvCxnSpPr>
          <p:nvPr/>
        </p:nvCxnSpPr>
        <p:spPr>
          <a:xfrm flipH="1">
            <a:off x="5923299" y="2477616"/>
            <a:ext cx="1318533" cy="127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2" name="TextBox 211">
            <a:extLst>
              <a:ext uri="{FF2B5EF4-FFF2-40B4-BE49-F238E27FC236}">
                <a16:creationId xmlns:a16="http://schemas.microsoft.com/office/drawing/2014/main" id="{9C1783D6-8120-C121-78BB-3356D89ECF81}"/>
              </a:ext>
            </a:extLst>
          </p:cNvPr>
          <p:cNvSpPr txBox="1"/>
          <p:nvPr/>
        </p:nvSpPr>
        <p:spPr>
          <a:xfrm>
            <a:off x="6359548" y="1708175"/>
            <a:ext cx="1764568" cy="769441"/>
          </a:xfrm>
          <a:prstGeom prst="rect">
            <a:avLst/>
          </a:prstGeom>
          <a:solidFill>
            <a:schemeClr val="bg1">
              <a:lumMod val="95000"/>
            </a:schemeClr>
          </a:solidFill>
        </p:spPr>
        <p:txBody>
          <a:bodyPr wrap="square" rtlCol="0">
            <a:spAutoFit/>
          </a:bodyPr>
          <a:lstStyle/>
          <a:p>
            <a:r>
              <a:rPr lang="en-US" sz="1100" dirty="0"/>
              <a:t>New-shelled refers to new mature crab, i.e. those have matured in the current year.</a:t>
            </a:r>
          </a:p>
        </p:txBody>
      </p:sp>
      <p:sp>
        <p:nvSpPr>
          <p:cNvPr id="216" name="TextBox 215">
            <a:extLst>
              <a:ext uri="{FF2B5EF4-FFF2-40B4-BE49-F238E27FC236}">
                <a16:creationId xmlns:a16="http://schemas.microsoft.com/office/drawing/2014/main" id="{AD311989-C518-D336-ACCB-7EA2180608C2}"/>
              </a:ext>
            </a:extLst>
          </p:cNvPr>
          <p:cNvSpPr txBox="1"/>
          <p:nvPr/>
        </p:nvSpPr>
        <p:spPr>
          <a:xfrm>
            <a:off x="7919093" y="2827521"/>
            <a:ext cx="1764568" cy="938719"/>
          </a:xfrm>
          <a:prstGeom prst="rect">
            <a:avLst/>
          </a:prstGeom>
          <a:solidFill>
            <a:schemeClr val="bg1">
              <a:lumMod val="95000"/>
            </a:schemeClr>
          </a:solidFill>
        </p:spPr>
        <p:txBody>
          <a:bodyPr wrap="square" rtlCol="0">
            <a:spAutoFit/>
          </a:bodyPr>
          <a:lstStyle/>
          <a:p>
            <a:r>
              <a:rPr lang="en-US" sz="1100" dirty="0"/>
              <a:t>Old-shelled refers to older mature crab, i.e. those have matured in the previous years. This is a cumulative category.</a:t>
            </a:r>
          </a:p>
        </p:txBody>
      </p:sp>
      <p:cxnSp>
        <p:nvCxnSpPr>
          <p:cNvPr id="217" name="Straight Arrow Connector 216">
            <a:extLst>
              <a:ext uri="{FF2B5EF4-FFF2-40B4-BE49-F238E27FC236}">
                <a16:creationId xmlns:a16="http://schemas.microsoft.com/office/drawing/2014/main" id="{D801D178-71A9-A292-D717-72F5F3F84BA8}"/>
              </a:ext>
            </a:extLst>
          </p:cNvPr>
          <p:cNvCxnSpPr>
            <a:cxnSpLocks/>
            <a:stCxn id="216" idx="1"/>
            <a:endCxn id="29" idx="0"/>
          </p:cNvCxnSpPr>
          <p:nvPr/>
        </p:nvCxnSpPr>
        <p:spPr>
          <a:xfrm flipH="1">
            <a:off x="7023428" y="3296881"/>
            <a:ext cx="895665" cy="457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9CC2AC25-BF27-9898-A68F-A13421E7647F}"/>
              </a:ext>
            </a:extLst>
          </p:cNvPr>
          <p:cNvCxnSpPr>
            <a:cxnSpLocks/>
          </p:cNvCxnSpPr>
          <p:nvPr/>
        </p:nvCxnSpPr>
        <p:spPr>
          <a:xfrm>
            <a:off x="1689436" y="4910739"/>
            <a:ext cx="846772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5" name="TextBox 224">
            <a:extLst>
              <a:ext uri="{FF2B5EF4-FFF2-40B4-BE49-F238E27FC236}">
                <a16:creationId xmlns:a16="http://schemas.microsoft.com/office/drawing/2014/main" id="{3512C2E9-8C1B-0997-ABDF-C11636ABB460}"/>
              </a:ext>
            </a:extLst>
          </p:cNvPr>
          <p:cNvSpPr txBox="1"/>
          <p:nvPr/>
        </p:nvSpPr>
        <p:spPr>
          <a:xfrm>
            <a:off x="10071743" y="3944868"/>
            <a:ext cx="1764568" cy="769441"/>
          </a:xfrm>
          <a:prstGeom prst="rect">
            <a:avLst/>
          </a:prstGeom>
          <a:solidFill>
            <a:schemeClr val="bg1">
              <a:lumMod val="95000"/>
            </a:schemeClr>
          </a:solidFill>
        </p:spPr>
        <p:txBody>
          <a:bodyPr wrap="square" rtlCol="0">
            <a:spAutoFit/>
          </a:bodyPr>
          <a:lstStyle/>
          <a:p>
            <a:r>
              <a:rPr lang="en-US" sz="1100" dirty="0"/>
              <a:t>The legal size limit is 95 mm carapace width, located approximately between instars X and XI.</a:t>
            </a:r>
          </a:p>
        </p:txBody>
      </p:sp>
      <p:cxnSp>
        <p:nvCxnSpPr>
          <p:cNvPr id="226" name="Straight Arrow Connector 225">
            <a:extLst>
              <a:ext uri="{FF2B5EF4-FFF2-40B4-BE49-F238E27FC236}">
                <a16:creationId xmlns:a16="http://schemas.microsoft.com/office/drawing/2014/main" id="{5522BA1B-ACED-BC96-5AF5-109937D722E5}"/>
              </a:ext>
            </a:extLst>
          </p:cNvPr>
          <p:cNvCxnSpPr>
            <a:cxnSpLocks/>
            <a:stCxn id="225" idx="1"/>
          </p:cNvCxnSpPr>
          <p:nvPr/>
        </p:nvCxnSpPr>
        <p:spPr>
          <a:xfrm flipH="1">
            <a:off x="9176078" y="4329589"/>
            <a:ext cx="895665" cy="542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9" name="TextBox 228">
            <a:extLst>
              <a:ext uri="{FF2B5EF4-FFF2-40B4-BE49-F238E27FC236}">
                <a16:creationId xmlns:a16="http://schemas.microsoft.com/office/drawing/2014/main" id="{BAE0E5C1-5AA5-D4F0-5B86-B04533C12F63}"/>
              </a:ext>
            </a:extLst>
          </p:cNvPr>
          <p:cNvSpPr txBox="1"/>
          <p:nvPr/>
        </p:nvSpPr>
        <p:spPr>
          <a:xfrm>
            <a:off x="2786841" y="5436656"/>
            <a:ext cx="508699" cy="307777"/>
          </a:xfrm>
          <a:prstGeom prst="rect">
            <a:avLst/>
          </a:prstGeom>
          <a:noFill/>
        </p:spPr>
        <p:txBody>
          <a:bodyPr wrap="square" rtlCol="0">
            <a:spAutoFit/>
          </a:bodyPr>
          <a:lstStyle/>
          <a:p>
            <a:r>
              <a:rPr lang="en-US" sz="1400" dirty="0"/>
              <a:t>9-10</a:t>
            </a:r>
          </a:p>
        </p:txBody>
      </p:sp>
      <p:sp>
        <p:nvSpPr>
          <p:cNvPr id="230" name="TextBox 229">
            <a:extLst>
              <a:ext uri="{FF2B5EF4-FFF2-40B4-BE49-F238E27FC236}">
                <a16:creationId xmlns:a16="http://schemas.microsoft.com/office/drawing/2014/main" id="{D9C3ED20-DC73-995C-9EF4-BD29BD979E4D}"/>
              </a:ext>
            </a:extLst>
          </p:cNvPr>
          <p:cNvSpPr txBox="1"/>
          <p:nvPr/>
        </p:nvSpPr>
        <p:spPr>
          <a:xfrm>
            <a:off x="2766982" y="5884625"/>
            <a:ext cx="662012" cy="307777"/>
          </a:xfrm>
          <a:prstGeom prst="rect">
            <a:avLst/>
          </a:prstGeom>
          <a:noFill/>
        </p:spPr>
        <p:txBody>
          <a:bodyPr wrap="square" rtlCol="0">
            <a:spAutoFit/>
          </a:bodyPr>
          <a:lstStyle/>
          <a:p>
            <a:r>
              <a:rPr lang="en-US" sz="1400" dirty="0"/>
              <a:t>10-11</a:t>
            </a:r>
          </a:p>
        </p:txBody>
      </p:sp>
      <p:sp>
        <p:nvSpPr>
          <p:cNvPr id="231" name="TextBox 230">
            <a:extLst>
              <a:ext uri="{FF2B5EF4-FFF2-40B4-BE49-F238E27FC236}">
                <a16:creationId xmlns:a16="http://schemas.microsoft.com/office/drawing/2014/main" id="{C0A5DBB6-B05A-C345-0E30-8D5C58D9017A}"/>
              </a:ext>
            </a:extLst>
          </p:cNvPr>
          <p:cNvSpPr txBox="1"/>
          <p:nvPr/>
        </p:nvSpPr>
        <p:spPr>
          <a:xfrm>
            <a:off x="2746384" y="6319029"/>
            <a:ext cx="662012" cy="307777"/>
          </a:xfrm>
          <a:prstGeom prst="rect">
            <a:avLst/>
          </a:prstGeom>
          <a:noFill/>
        </p:spPr>
        <p:txBody>
          <a:bodyPr wrap="square" rtlCol="0">
            <a:spAutoFit/>
          </a:bodyPr>
          <a:lstStyle/>
          <a:p>
            <a:r>
              <a:rPr lang="en-US" sz="1400" dirty="0"/>
              <a:t>11-12</a:t>
            </a:r>
          </a:p>
        </p:txBody>
      </p:sp>
    </p:spTree>
    <p:extLst>
      <p:ext uri="{BB962C8B-B14F-4D97-AF65-F5344CB8AC3E}">
        <p14:creationId xmlns:p14="http://schemas.microsoft.com/office/powerpoint/2010/main" val="577881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533</Words>
  <Application>Microsoft Office PowerPoint</Application>
  <PresentationFormat>Widescreen</PresentationFormat>
  <Paragraphs>178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Snow crab population models</vt:lpstr>
      <vt:lpstr>Maturity stage model – female snow crab:</vt:lpstr>
      <vt:lpstr>PowerPoint Presentation</vt:lpstr>
      <vt:lpstr>PowerPoint Presentation</vt:lpstr>
      <vt:lpstr>PowerPoint Presentation</vt:lpstr>
    </vt:vector>
  </TitlesOfParts>
  <Company>DFO 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 crab population models</dc:title>
  <dc:creator>Surette, Tobie</dc:creator>
  <cp:lastModifiedBy>Surette, Tobie</cp:lastModifiedBy>
  <cp:revision>8</cp:revision>
  <dcterms:created xsi:type="dcterms:W3CDTF">2023-06-14T16:06:31Z</dcterms:created>
  <dcterms:modified xsi:type="dcterms:W3CDTF">2023-06-14T17:09:45Z</dcterms:modified>
</cp:coreProperties>
</file>