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3" r:id="rId3"/>
    <p:sldId id="263" r:id="rId4"/>
    <p:sldId id="283" r:id="rId5"/>
    <p:sldId id="284" r:id="rId6"/>
    <p:sldId id="268" r:id="rId7"/>
    <p:sldId id="287" r:id="rId8"/>
    <p:sldId id="288" r:id="rId9"/>
    <p:sldId id="285" r:id="rId10"/>
    <p:sldId id="264" r:id="rId11"/>
    <p:sldId id="266" r:id="rId12"/>
    <p:sldId id="279" r:id="rId13"/>
    <p:sldId id="280" r:id="rId14"/>
    <p:sldId id="258" r:id="rId15"/>
    <p:sldId id="290" r:id="rId16"/>
    <p:sldId id="272" r:id="rId17"/>
    <p:sldId id="278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4" autoAdjust="0"/>
    <p:restoredTop sz="75943" autoAdjust="0"/>
  </p:normalViewPr>
  <p:slideViewPr>
    <p:cSldViewPr snapToGrid="0" snapToObjects="1">
      <p:cViewPr varScale="1">
        <p:scale>
          <a:sx n="100" d="100"/>
          <a:sy n="100" d="100"/>
        </p:scale>
        <p:origin x="-14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image" Target="../media/image13.png"/><Relationship Id="rId2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0833-0B4B-944C-BE1D-41D4458C9006}" type="datetimeFigureOut">
              <a:rPr lang="en-US" smtClean="0"/>
              <a:t>21-02-07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3F408-A0C8-F84C-8A5F-30CCEA86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24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696C7-E4BF-8147-9110-634F7DFB9847}" type="datetimeFigureOut">
              <a:rPr lang="en-US" smtClean="0"/>
              <a:t>21-02-07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E947A-4681-AE4E-B108-76091BED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3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947A-4681-AE4E-B108-76091BED1C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9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goal is to come up with the best way of predicting the observed survey size-frequency distributions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947A-4681-AE4E-B108-76091BED1C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56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Femelles sont plus simples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Absence de sauts de mue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Pas d’effets de pêche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Moins d’instars (plus petites tailles)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Instars bien définis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Bonne prédiction des recrues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947A-4681-AE4E-B108-76091BED1C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Relative to 2020.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Treated as global year effects.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Jean Mathieu is associated with lower levels.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Jean Mathieu shows increasing </a:t>
            </a:r>
            <a:r>
              <a:rPr lang="en-US" dirty="0" err="1" smtClean="0">
                <a:solidFill>
                  <a:schemeClr val="bg1"/>
                </a:solidFill>
              </a:rPr>
              <a:t>catchability</a:t>
            </a:r>
            <a:r>
              <a:rPr lang="en-US" dirty="0" smtClean="0">
                <a:solidFill>
                  <a:schemeClr val="bg1"/>
                </a:solidFill>
              </a:rPr>
              <a:t> trend.</a:t>
            </a:r>
          </a:p>
          <a:p>
            <a:endParaRPr lang="en-US" dirty="0" smtClean="0"/>
          </a:p>
          <a:p>
            <a:r>
              <a:rPr lang="fr-CA" dirty="0" err="1" smtClean="0"/>
              <a:t>Though</a:t>
            </a:r>
            <a:r>
              <a:rPr lang="fr-CA" dirty="0" smtClean="0"/>
              <a:t> </a:t>
            </a:r>
            <a:r>
              <a:rPr lang="fr-CA" dirty="0" err="1" smtClean="0"/>
              <a:t>decreases</a:t>
            </a:r>
            <a:r>
              <a:rPr lang="fr-CA" dirty="0" smtClean="0"/>
              <a:t> in </a:t>
            </a:r>
            <a:r>
              <a:rPr lang="fr-CA" dirty="0" err="1" smtClean="0"/>
              <a:t>year</a:t>
            </a:r>
            <a:r>
              <a:rPr lang="fr-CA" dirty="0" smtClean="0"/>
              <a:t> </a:t>
            </a:r>
            <a:r>
              <a:rPr lang="fr-CA" dirty="0" err="1" smtClean="0"/>
              <a:t>effect</a:t>
            </a:r>
            <a:r>
              <a:rPr lang="fr-CA" dirty="0" smtClean="0"/>
              <a:t> </a:t>
            </a:r>
            <a:r>
              <a:rPr lang="fr-CA" dirty="0" err="1" smtClean="0"/>
              <a:t>can</a:t>
            </a:r>
            <a:r>
              <a:rPr lang="fr-CA" dirty="0" smtClean="0"/>
              <a:t> </a:t>
            </a:r>
            <a:r>
              <a:rPr lang="fr-CA" dirty="0" err="1" smtClean="0"/>
              <a:t>be</a:t>
            </a:r>
            <a:r>
              <a:rPr lang="fr-CA" dirty="0" smtClean="0"/>
              <a:t> </a:t>
            </a:r>
            <a:r>
              <a:rPr lang="fr-CA" dirty="0" err="1" smtClean="0"/>
              <a:t>explained</a:t>
            </a:r>
            <a:r>
              <a:rPr lang="fr-CA" dirty="0" smtClean="0"/>
              <a:t> by an </a:t>
            </a:r>
            <a:r>
              <a:rPr lang="fr-CA" dirty="0" err="1" smtClean="0"/>
              <a:t>increase</a:t>
            </a:r>
            <a:r>
              <a:rPr lang="fr-CA" dirty="0" smtClean="0"/>
              <a:t> in </a:t>
            </a:r>
            <a:r>
              <a:rPr lang="fr-CA" dirty="0" err="1" smtClean="0"/>
              <a:t>mortality</a:t>
            </a:r>
            <a:r>
              <a:rPr lang="fr-CA" dirty="0" smtClean="0"/>
              <a:t> for all sizes, </a:t>
            </a:r>
          </a:p>
          <a:p>
            <a:r>
              <a:rPr lang="fr-CA" dirty="0" err="1" smtClean="0"/>
              <a:t>increases</a:t>
            </a:r>
            <a:r>
              <a:rPr lang="fr-CA" dirty="0" smtClean="0"/>
              <a:t> </a:t>
            </a:r>
            <a:r>
              <a:rPr lang="fr-CA" dirty="0" err="1" smtClean="0"/>
              <a:t>such</a:t>
            </a:r>
            <a:r>
              <a:rPr lang="fr-CA" dirty="0" smtClean="0"/>
              <a:t> as </a:t>
            </a:r>
            <a:r>
              <a:rPr lang="fr-CA" dirty="0" err="1" smtClean="0"/>
              <a:t>that</a:t>
            </a:r>
            <a:r>
              <a:rPr lang="fr-CA" dirty="0" smtClean="0"/>
              <a:t> </a:t>
            </a:r>
            <a:r>
              <a:rPr lang="fr-CA" dirty="0" err="1" smtClean="0"/>
              <a:t>observed</a:t>
            </a:r>
            <a:r>
              <a:rPr lang="fr-CA" dirty="0" smtClean="0"/>
              <a:t> in 2019 </a:t>
            </a:r>
            <a:r>
              <a:rPr lang="fr-CA" dirty="0" err="1" smtClean="0"/>
              <a:t>strongly</a:t>
            </a:r>
            <a:r>
              <a:rPr lang="fr-CA" dirty="0" smtClean="0"/>
              <a:t> signal an </a:t>
            </a:r>
            <a:r>
              <a:rPr lang="fr-CA" dirty="0" err="1" smtClean="0"/>
              <a:t>increase</a:t>
            </a:r>
            <a:r>
              <a:rPr lang="fr-CA" dirty="0" smtClean="0"/>
              <a:t> in </a:t>
            </a:r>
            <a:r>
              <a:rPr lang="fr-CA" dirty="0" err="1" smtClean="0"/>
              <a:t>catchability</a:t>
            </a:r>
            <a:r>
              <a:rPr lang="fr-CA" dirty="0" smtClean="0"/>
              <a:t>.</a:t>
            </a:r>
            <a:endParaRPr lang="en-CA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Marco Michel (2006-2012) and Avalon Voyager II (2019-2020) </a:t>
            </a:r>
            <a:r>
              <a:rPr lang="en-US" i="1" dirty="0" smtClean="0">
                <a:solidFill>
                  <a:schemeClr val="bg1"/>
                </a:solidFill>
              </a:rPr>
              <a:t>seem</a:t>
            </a:r>
            <a:r>
              <a:rPr lang="en-US" dirty="0" smtClean="0">
                <a:solidFill>
                  <a:schemeClr val="bg1"/>
                </a:solidFill>
              </a:rPr>
              <a:t> to have comparable levels, but changes across a wide time interval are probably unreliable.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947A-4681-AE4E-B108-76091BED1C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93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are very similar, and they are supposed to,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differences</a:t>
            </a:r>
            <a:r>
              <a:rPr lang="en-US" baseline="0" dirty="0" smtClean="0"/>
              <a:t> reflect the different year effects from each sex.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947A-4681-AE4E-B108-76091BED1C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8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947A-4681-AE4E-B108-76091BED1C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9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21-02-07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4E1ECE06-1F59-BD45-8BF4-D8B6A5912696}" type="datetimeFigureOut">
              <a:rPr lang="en-US" smtClean="0"/>
              <a:t>21-02-07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4E1ECE06-1F59-BD45-8BF4-D8B6A5912696}" type="datetimeFigureOut">
              <a:rPr lang="en-US" smtClean="0"/>
              <a:t>21-02-07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4E1ECE06-1F59-BD45-8BF4-D8B6A5912696}" type="datetimeFigureOut">
              <a:rPr lang="en-US" smtClean="0"/>
              <a:t>21-02-07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21-02-07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E1ECE06-1F59-BD45-8BF4-D8B6A5912696}" type="datetimeFigureOut">
              <a:rPr lang="en-US" smtClean="0"/>
              <a:t>21-02-07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oleObject" Target="../embeddings/oleObject4.bin"/><Relationship Id="rId13" Type="http://schemas.openxmlformats.org/officeDocument/2006/relationships/package" Target="../embeddings/Microsoft_Word_Document4.docx"/><Relationship Id="rId14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3.png"/><Relationship Id="rId6" Type="http://schemas.openxmlformats.org/officeDocument/2006/relationships/oleObject" Target="../embeddings/oleObject2.bin"/><Relationship Id="rId7" Type="http://schemas.openxmlformats.org/officeDocument/2006/relationships/package" Target="../embeddings/Microsoft_Word_Document2.docx"/><Relationship Id="rId8" Type="http://schemas.openxmlformats.org/officeDocument/2006/relationships/image" Target="../media/image14.png"/><Relationship Id="rId9" Type="http://schemas.openxmlformats.org/officeDocument/2006/relationships/oleObject" Target="../embeddings/oleObject3.bin"/><Relationship Id="rId10" Type="http://schemas.openxmlformats.org/officeDocument/2006/relationships/package" Target="../embeddings/Microsoft_Word_Document3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package" Target="../embeddings/Microsoft_Word_Document5.docx"/><Relationship Id="rId5" Type="http://schemas.openxmlformats.org/officeDocument/2006/relationships/image" Target="../media/image16.png"/><Relationship Id="rId6" Type="http://schemas.openxmlformats.org/officeDocument/2006/relationships/oleObject" Target="../embeddings/oleObject6.bin"/><Relationship Id="rId7" Type="http://schemas.openxmlformats.org/officeDocument/2006/relationships/package" Target="../embeddings/Microsoft_Word_Document6.docx"/><Relationship Id="rId8" Type="http://schemas.openxmlformats.org/officeDocument/2006/relationships/image" Target="../media/image17.png"/><Relationship Id="rId9" Type="http://schemas.openxmlformats.org/officeDocument/2006/relationships/oleObject" Target="../embeddings/oleObject7.bin"/><Relationship Id="rId10" Type="http://schemas.openxmlformats.org/officeDocument/2006/relationships/package" Target="../embeddings/Microsoft_Word_Document7.docx"/><Relationship Id="rId11" Type="http://schemas.openxmlformats.org/officeDocument/2006/relationships/image" Target="../media/image1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12654"/>
            <a:ext cx="7772400" cy="1720273"/>
          </a:xfrm>
        </p:spPr>
        <p:txBody>
          <a:bodyPr>
            <a:normAutofit/>
          </a:bodyPr>
          <a:lstStyle/>
          <a:p>
            <a:r>
              <a:rPr lang="en-CA" sz="3200" b="1" dirty="0" err="1" smtClean="0"/>
              <a:t>Modèle</a:t>
            </a:r>
            <a:r>
              <a:rPr lang="en-CA" sz="3200" b="1" dirty="0" smtClean="0"/>
              <a:t> de </a:t>
            </a:r>
            <a:r>
              <a:rPr lang="en-CA" sz="3200" b="1" dirty="0" err="1" smtClean="0"/>
              <a:t>dynamique</a:t>
            </a:r>
            <a:r>
              <a:rPr lang="en-CA" sz="3200" b="1" dirty="0" smtClean="0"/>
              <a:t> de population du </a:t>
            </a:r>
            <a:r>
              <a:rPr lang="en-CA" sz="3200" b="1" dirty="0" err="1" smtClean="0"/>
              <a:t>crabe</a:t>
            </a:r>
            <a:r>
              <a:rPr lang="en-CA" sz="3200" b="1" dirty="0" smtClean="0"/>
              <a:t> des </a:t>
            </a:r>
            <a:r>
              <a:rPr lang="en-CA" sz="3200" b="1" dirty="0" err="1" smtClean="0"/>
              <a:t>neiges</a:t>
            </a:r>
            <a:r>
              <a:rPr lang="en-CA" sz="3200" b="1" dirty="0" smtClean="0"/>
              <a:t> du </a:t>
            </a:r>
            <a:r>
              <a:rPr lang="en-CA" sz="3200" b="1" dirty="0" err="1" smtClean="0"/>
              <a:t>sGSL</a:t>
            </a:r>
            <a:r>
              <a:rPr lang="en-CA" sz="3200" b="1" dirty="0" smtClean="0"/>
              <a:t> </a:t>
            </a:r>
            <a:br>
              <a:rPr lang="en-CA" sz="3200" b="1" dirty="0" smtClean="0"/>
            </a:br>
            <a:r>
              <a:rPr lang="en-CA" sz="3200" b="1" dirty="0" err="1" smtClean="0"/>
              <a:t>Mise</a:t>
            </a:r>
            <a:r>
              <a:rPr lang="en-CA" sz="3200" b="1" dirty="0" smtClean="0"/>
              <a:t>-à-jour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8798" y="3704633"/>
            <a:ext cx="3089402" cy="449346"/>
          </a:xfrm>
        </p:spPr>
        <p:txBody>
          <a:bodyPr>
            <a:noAutofit/>
          </a:bodyPr>
          <a:lstStyle/>
          <a:p>
            <a:r>
              <a:rPr lang="en-US" sz="2400" dirty="0" smtClean="0"/>
              <a:t>par Tobie Surette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827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22" y="381000"/>
            <a:ext cx="7583487" cy="591273"/>
          </a:xfrm>
        </p:spPr>
        <p:txBody>
          <a:bodyPr/>
          <a:lstStyle/>
          <a:p>
            <a:r>
              <a:rPr lang="en-US" sz="3200" b="1" dirty="0" err="1" smtClean="0"/>
              <a:t>Détails</a:t>
            </a:r>
            <a:r>
              <a:rPr lang="en-US" sz="3200" b="1" dirty="0" smtClean="0"/>
              <a:t> du </a:t>
            </a:r>
            <a:r>
              <a:rPr lang="en-US" sz="3200" b="1" dirty="0" err="1" smtClean="0"/>
              <a:t>modèle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136458"/>
              </p:ext>
            </p:extLst>
          </p:nvPr>
        </p:nvGraphicFramePr>
        <p:xfrm>
          <a:off x="1659729" y="4952003"/>
          <a:ext cx="5943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" name="Document" r:id="rId4" imgW="5943600" imgH="1257300" progId="Word.Document.12">
                  <p:embed/>
                </p:oleObj>
              </mc:Choice>
              <mc:Fallback>
                <p:oleObj name="Document" r:id="rId4" imgW="5943600" imgH="1257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9729" y="4952003"/>
                        <a:ext cx="59436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1422" y="4537413"/>
            <a:ext cx="3414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FFFF"/>
                </a:solidFill>
              </a:rPr>
              <a:t>Dynamique</a:t>
            </a:r>
            <a:r>
              <a:rPr lang="en-US" sz="2000" dirty="0" smtClean="0">
                <a:solidFill>
                  <a:srgbClr val="FFFFFF"/>
                </a:solidFill>
              </a:rPr>
              <a:t> des populations:</a:t>
            </a:r>
            <a:endParaRPr lang="en-US" sz="2000" dirty="0">
              <a:solidFill>
                <a:srgbClr val="FFFFFF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950031"/>
              </p:ext>
            </p:extLst>
          </p:nvPr>
        </p:nvGraphicFramePr>
        <p:xfrm>
          <a:off x="1530748" y="1623350"/>
          <a:ext cx="5943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" name="Document" r:id="rId7" imgW="5943600" imgH="584200" progId="Word.Document.12">
                  <p:embed/>
                </p:oleObj>
              </mc:Choice>
              <mc:Fallback>
                <p:oleObj name="Document" r:id="rId7" imgW="5943600" imgH="58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0748" y="1623350"/>
                        <a:ext cx="59436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80911"/>
              </p:ext>
            </p:extLst>
          </p:nvPr>
        </p:nvGraphicFramePr>
        <p:xfrm>
          <a:off x="1530748" y="2224821"/>
          <a:ext cx="5943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" name="Document" r:id="rId10" imgW="5943600" imgH="584200" progId="Word.Document.12">
                  <p:embed/>
                </p:oleObj>
              </mc:Choice>
              <mc:Fallback>
                <p:oleObj name="Document" r:id="rId10" imgW="5943600" imgH="58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30748" y="2224821"/>
                        <a:ext cx="59436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663628"/>
              </p:ext>
            </p:extLst>
          </p:nvPr>
        </p:nvGraphicFramePr>
        <p:xfrm>
          <a:off x="1479201" y="3487556"/>
          <a:ext cx="5943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" name="Document" r:id="rId13" imgW="5943600" imgH="571500" progId="Word.Document.12">
                  <p:embed/>
                </p:oleObj>
              </mc:Choice>
              <mc:Fallback>
                <p:oleObj name="Document" r:id="rId13" imgW="5943600" imgH="571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79201" y="3487556"/>
                        <a:ext cx="59436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1422" y="1162483"/>
            <a:ext cx="2789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FFFF"/>
                </a:solidFill>
              </a:rPr>
              <a:t>Croissance</a:t>
            </a:r>
            <a:r>
              <a:rPr lang="en-US" sz="2000" dirty="0" smtClean="0">
                <a:solidFill>
                  <a:srgbClr val="FFFFFF"/>
                </a:solidFill>
              </a:rPr>
              <a:t> des instars: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422" y="3087446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FFFF"/>
                </a:solidFill>
              </a:rPr>
              <a:t>Sélectivité</a:t>
            </a:r>
            <a:r>
              <a:rPr lang="en-US" sz="2000" dirty="0" smtClean="0">
                <a:solidFill>
                  <a:srgbClr val="FFFFFF"/>
                </a:solidFill>
              </a:rPr>
              <a:t> du </a:t>
            </a:r>
            <a:r>
              <a:rPr lang="en-US" sz="2000" dirty="0" err="1" smtClean="0">
                <a:solidFill>
                  <a:srgbClr val="FFFFFF"/>
                </a:solidFill>
              </a:rPr>
              <a:t>chalut</a:t>
            </a:r>
            <a:r>
              <a:rPr lang="en-US" sz="2000" dirty="0" smtClean="0">
                <a:solidFill>
                  <a:srgbClr val="FFFFFF"/>
                </a:solidFill>
              </a:rPr>
              <a:t>: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1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22" y="381000"/>
            <a:ext cx="7583487" cy="591273"/>
          </a:xfrm>
        </p:spPr>
        <p:txBody>
          <a:bodyPr/>
          <a:lstStyle/>
          <a:p>
            <a:r>
              <a:rPr lang="en-US" sz="3200" b="1" dirty="0" err="1" smtClean="0"/>
              <a:t>Détails</a:t>
            </a:r>
            <a:r>
              <a:rPr lang="en-US" sz="3200" b="1" dirty="0" smtClean="0"/>
              <a:t> du </a:t>
            </a:r>
            <a:r>
              <a:rPr lang="en-US" sz="3200" b="1" dirty="0" err="1" smtClean="0"/>
              <a:t>modèle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178728"/>
              </p:ext>
            </p:extLst>
          </p:nvPr>
        </p:nvGraphicFramePr>
        <p:xfrm>
          <a:off x="1034668" y="1623350"/>
          <a:ext cx="5943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" name="Document" r:id="rId4" imgW="5943600" imgH="571500" progId="Word.Document.12">
                  <p:embed/>
                </p:oleObj>
              </mc:Choice>
              <mc:Fallback>
                <p:oleObj name="Document" r:id="rId4" imgW="5943600" imgH="571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4668" y="1623350"/>
                        <a:ext cx="59436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8667" y="1160491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Sélectivité</a:t>
            </a:r>
            <a:r>
              <a:rPr lang="en-US" dirty="0" smtClean="0">
                <a:solidFill>
                  <a:srgbClr val="FFFFFF"/>
                </a:solidFill>
              </a:rPr>
              <a:t> de la </a:t>
            </a:r>
            <a:r>
              <a:rPr lang="en-US" dirty="0" err="1" smtClean="0">
                <a:solidFill>
                  <a:srgbClr val="FFFFFF"/>
                </a:solidFill>
              </a:rPr>
              <a:t>pêche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373177"/>
              </p:ext>
            </p:extLst>
          </p:nvPr>
        </p:nvGraphicFramePr>
        <p:xfrm>
          <a:off x="1321542" y="3160993"/>
          <a:ext cx="59436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" name="Document" r:id="rId7" imgW="5943600" imgH="1282700" progId="Word.Document.12">
                  <p:embed/>
                </p:oleObj>
              </mc:Choice>
              <mc:Fallback>
                <p:oleObj name="Document" r:id="rId7" imgW="5943600" imgH="128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21542" y="3160993"/>
                        <a:ext cx="59436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2438" y="2712155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Abondance</a:t>
            </a:r>
            <a:r>
              <a:rPr lang="en-US" dirty="0" smtClean="0">
                <a:solidFill>
                  <a:srgbClr val="FFFFFF"/>
                </a:solidFill>
              </a:rPr>
              <a:t> du </a:t>
            </a:r>
            <a:r>
              <a:rPr lang="en-US" dirty="0" err="1" smtClean="0">
                <a:solidFill>
                  <a:srgbClr val="FFFFFF"/>
                </a:solidFill>
              </a:rPr>
              <a:t>relevé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038475"/>
              </p:ext>
            </p:extLst>
          </p:nvPr>
        </p:nvGraphicFramePr>
        <p:xfrm>
          <a:off x="932073" y="5406620"/>
          <a:ext cx="594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" name="Document" r:id="rId10" imgW="5943600" imgH="304800" progId="Word.Document.12">
                  <p:embed/>
                </p:oleObj>
              </mc:Choice>
              <mc:Fallback>
                <p:oleObj name="Document" r:id="rId10" imgW="5943600" imgH="30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32073" y="5406620"/>
                        <a:ext cx="594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8667" y="4925126"/>
            <a:ext cx="255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Probabilité</a:t>
            </a:r>
            <a:r>
              <a:rPr lang="en-US" dirty="0" smtClean="0">
                <a:solidFill>
                  <a:srgbClr val="FFFFFF"/>
                </a:solidFill>
              </a:rPr>
              <a:t> du </a:t>
            </a:r>
            <a:r>
              <a:rPr lang="en-US" dirty="0" err="1" smtClean="0">
                <a:solidFill>
                  <a:srgbClr val="FFFFFF"/>
                </a:solidFill>
              </a:rPr>
              <a:t>modèle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4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24" y="411030"/>
            <a:ext cx="8309309" cy="551589"/>
          </a:xfrm>
        </p:spPr>
        <p:txBody>
          <a:bodyPr/>
          <a:lstStyle/>
          <a:p>
            <a:r>
              <a:rPr lang="en-US" sz="3200" b="1" dirty="0" err="1" smtClean="0"/>
              <a:t>Fréquence</a:t>
            </a:r>
            <a:r>
              <a:rPr lang="en-US" sz="3200" b="1" dirty="0" smtClean="0"/>
              <a:t> des </a:t>
            </a:r>
            <a:r>
              <a:rPr lang="en-US" sz="3200" b="1" dirty="0" err="1" smtClean="0"/>
              <a:t>tailles</a:t>
            </a:r>
            <a:r>
              <a:rPr lang="en-US" sz="3200" b="1" dirty="0" smtClean="0"/>
              <a:t> (</a:t>
            </a:r>
            <a:r>
              <a:rPr lang="en-US" sz="3200" b="1" dirty="0" err="1" smtClean="0"/>
              <a:t>relevé</a:t>
            </a:r>
            <a:r>
              <a:rPr lang="en-US" sz="3200" b="1" dirty="0" smtClean="0"/>
              <a:t>): </a:t>
            </a:r>
            <a:r>
              <a:rPr lang="en-US" sz="3200" b="1" dirty="0" err="1" smtClean="0"/>
              <a:t>femelles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40983" y="2091133"/>
            <a:ext cx="274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5" name="Picture 4" descr="Macintosh HD:Users:crustacean:Desktop:gulf-population-modelling:snow crab:female.size.frequency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385" y="961636"/>
            <a:ext cx="5924241" cy="4903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91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24" y="415108"/>
            <a:ext cx="7583487" cy="551589"/>
          </a:xfrm>
        </p:spPr>
        <p:txBody>
          <a:bodyPr/>
          <a:lstStyle/>
          <a:p>
            <a:r>
              <a:rPr lang="en-US" sz="3200" b="1" dirty="0" err="1" smtClean="0"/>
              <a:t>Fréquences</a:t>
            </a:r>
            <a:r>
              <a:rPr lang="en-US" sz="3200" b="1" dirty="0" smtClean="0"/>
              <a:t> des </a:t>
            </a:r>
            <a:r>
              <a:rPr lang="en-US" sz="3200" b="1" dirty="0" err="1" smtClean="0"/>
              <a:t>tailles</a:t>
            </a:r>
            <a:r>
              <a:rPr lang="en-US" sz="3200" b="1" dirty="0" smtClean="0"/>
              <a:t> (</a:t>
            </a:r>
            <a:r>
              <a:rPr lang="en-US" sz="3200" b="1" dirty="0" err="1" smtClean="0"/>
              <a:t>relevé</a:t>
            </a:r>
            <a:r>
              <a:rPr lang="en-US" sz="3200" b="1" dirty="0" smtClean="0"/>
              <a:t>): </a:t>
            </a:r>
            <a:r>
              <a:rPr lang="en-US" sz="3200" b="1" dirty="0" err="1" smtClean="0"/>
              <a:t>mâles</a:t>
            </a:r>
            <a:endParaRPr lang="en-US" sz="32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466085" y="880188"/>
            <a:ext cx="6176319" cy="4984456"/>
            <a:chOff x="1866512" y="880187"/>
            <a:chExt cx="5569960" cy="5630265"/>
          </a:xfrm>
        </p:grpSpPr>
        <p:sp>
          <p:nvSpPr>
            <p:cNvPr id="4" name="Rectangle 3"/>
            <p:cNvSpPr/>
            <p:nvPr/>
          </p:nvSpPr>
          <p:spPr>
            <a:xfrm>
              <a:off x="2036449" y="880187"/>
              <a:ext cx="5274175" cy="563026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Macintosh HD:Users:crustacean:Desktop:gulf-population-modelling:snow crab:male_length-frequencies 2006-2020.pdf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512" y="880187"/>
              <a:ext cx="5569960" cy="555017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6038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8462" y="5205943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FFFF"/>
                </a:solidFill>
              </a:rPr>
              <a:t>Ligne</a:t>
            </a:r>
            <a:r>
              <a:rPr lang="en-US" dirty="0" smtClean="0">
                <a:solidFill>
                  <a:srgbClr val="FFFFFF"/>
                </a:solidFill>
              </a:rPr>
              <a:t> rouge = </a:t>
            </a:r>
            <a:r>
              <a:rPr lang="en-US" dirty="0" err="1" smtClean="0">
                <a:solidFill>
                  <a:srgbClr val="FFFFFF"/>
                </a:solidFill>
              </a:rPr>
              <a:t>aucune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différence</a:t>
            </a:r>
            <a:r>
              <a:rPr lang="en-US" dirty="0" smtClean="0">
                <a:solidFill>
                  <a:srgbClr val="FFFFFF"/>
                </a:solidFill>
              </a:rPr>
              <a:t> sur </a:t>
            </a:r>
            <a:r>
              <a:rPr lang="en-US" dirty="0" err="1" smtClean="0">
                <a:solidFill>
                  <a:srgbClr val="FFFFFF"/>
                </a:solidFill>
              </a:rPr>
              <a:t>l’échelle</a:t>
            </a:r>
            <a:r>
              <a:rPr lang="en-US" dirty="0" smtClean="0">
                <a:solidFill>
                  <a:srgbClr val="FFFFFF"/>
                </a:solidFill>
              </a:rPr>
              <a:t> par rapport </a:t>
            </a:r>
            <a:r>
              <a:rPr lang="en-US" dirty="0" err="1" smtClean="0">
                <a:solidFill>
                  <a:srgbClr val="FFFFFF"/>
                </a:solidFill>
              </a:rPr>
              <a:t>à</a:t>
            </a:r>
            <a:r>
              <a:rPr lang="en-US" dirty="0" smtClean="0">
                <a:solidFill>
                  <a:srgbClr val="FFFFFF"/>
                </a:solidFill>
              </a:rPr>
              <a:t> 2020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26" y="381000"/>
            <a:ext cx="7583487" cy="603005"/>
          </a:xfrm>
        </p:spPr>
        <p:txBody>
          <a:bodyPr/>
          <a:lstStyle/>
          <a:p>
            <a:r>
              <a:rPr lang="en-US" sz="3200" dirty="0" err="1" smtClean="0"/>
              <a:t>Résultats</a:t>
            </a:r>
            <a:r>
              <a:rPr lang="en-US" sz="3200" dirty="0" smtClean="0"/>
              <a:t>: </a:t>
            </a:r>
            <a:r>
              <a:rPr lang="en-US" sz="3200" dirty="0" err="1" smtClean="0"/>
              <a:t>capturabilité</a:t>
            </a:r>
            <a:endParaRPr lang="en-US" sz="3200" dirty="0"/>
          </a:p>
        </p:txBody>
      </p:sp>
      <p:pic>
        <p:nvPicPr>
          <p:cNvPr id="10" name="Picture 9" descr="Macintosh HD:Users:crustacean:Desktop:gulf-population-modelling:snow crab:female.year.effects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63" y="1823252"/>
            <a:ext cx="3658272" cy="314254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703332" y="1331249"/>
            <a:ext cx="156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Females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34139" y="1331249"/>
            <a:ext cx="156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 descr="Macintosh HD:Users:crustacean:Desktop:gulf-population-modelling:snow crab:male year effect.pd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286" y="1823252"/>
            <a:ext cx="3853851" cy="3142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37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5927" y="1700581"/>
            <a:ext cx="8681837" cy="35741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26" y="381000"/>
            <a:ext cx="7583487" cy="603005"/>
          </a:xfrm>
        </p:spPr>
        <p:txBody>
          <a:bodyPr/>
          <a:lstStyle/>
          <a:p>
            <a:r>
              <a:rPr lang="en-US" sz="3200" dirty="0" err="1" smtClean="0"/>
              <a:t>Résultats</a:t>
            </a:r>
            <a:r>
              <a:rPr lang="en-US" sz="3200" dirty="0" smtClean="0"/>
              <a:t>: </a:t>
            </a:r>
            <a:r>
              <a:rPr lang="en-US" sz="3200" dirty="0" err="1" smtClean="0"/>
              <a:t>recrutement</a:t>
            </a:r>
            <a:endParaRPr lang="en-US" sz="3200" dirty="0"/>
          </a:p>
        </p:txBody>
      </p:sp>
      <p:pic>
        <p:nvPicPr>
          <p:cNvPr id="4" name="Picture 3" descr="Macintosh HD:Users:crustacean:Desktop:gulf-population-modelling:snow crab:male_recruitment_2006-2020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232" y="1387171"/>
            <a:ext cx="4494532" cy="3887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cintosh HD:Users:crustacean:Desktop:gulf-population-modelling:snow crab:female.recruitment.2006-2020.pd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27" y="1387171"/>
            <a:ext cx="4416120" cy="38875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801970" y="1331249"/>
            <a:ext cx="156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Females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2777" y="1331249"/>
            <a:ext cx="156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26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0529" y="483977"/>
            <a:ext cx="7583487" cy="492062"/>
          </a:xfrm>
        </p:spPr>
        <p:txBody>
          <a:bodyPr/>
          <a:lstStyle/>
          <a:p>
            <a:r>
              <a:rPr lang="en-US" sz="3200" b="1" dirty="0" err="1" smtClean="0"/>
              <a:t>Limites</a:t>
            </a:r>
            <a:r>
              <a:rPr lang="en-US" sz="3200" b="1" dirty="0" smtClean="0"/>
              <a:t> du </a:t>
            </a:r>
            <a:r>
              <a:rPr lang="en-US" sz="3200" b="1" dirty="0" err="1" smtClean="0"/>
              <a:t>modèle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29" y="1405892"/>
            <a:ext cx="8262864" cy="4006136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Les </a:t>
            </a:r>
            <a:r>
              <a:rPr lang="en-US" sz="2400" dirty="0" err="1" smtClean="0"/>
              <a:t>erreurs</a:t>
            </a:r>
            <a:r>
              <a:rPr lang="en-US" sz="2400" dirty="0" smtClean="0"/>
              <a:t> </a:t>
            </a:r>
            <a:r>
              <a:rPr lang="en-US" sz="2400" dirty="0" err="1" smtClean="0"/>
              <a:t>s’accumulent</a:t>
            </a:r>
            <a:r>
              <a:rPr lang="en-US" sz="2400" dirty="0" smtClean="0"/>
              <a:t> au </a:t>
            </a:r>
            <a:r>
              <a:rPr lang="en-US" sz="2400" dirty="0" err="1" smtClean="0"/>
              <a:t>fil</a:t>
            </a:r>
            <a:r>
              <a:rPr lang="en-US" sz="2400" dirty="0" smtClean="0"/>
              <a:t> du temps; i.e. les </a:t>
            </a:r>
            <a:r>
              <a:rPr lang="en-US" sz="2400" dirty="0" err="1" smtClean="0"/>
              <a:t>tendances</a:t>
            </a:r>
            <a:r>
              <a:rPr lang="en-US" sz="2400" dirty="0" smtClean="0"/>
              <a:t> </a:t>
            </a:r>
            <a:r>
              <a:rPr lang="en-US" sz="2400" dirty="0" err="1" smtClean="0"/>
              <a:t>globales</a:t>
            </a:r>
            <a:r>
              <a:rPr lang="en-US" sz="2400" dirty="0" smtClean="0"/>
              <a:t> ne </a:t>
            </a:r>
            <a:r>
              <a:rPr lang="en-US" sz="2400" dirty="0" err="1" smtClean="0"/>
              <a:t>sont</a:t>
            </a:r>
            <a:r>
              <a:rPr lang="en-US" sz="2400" dirty="0" smtClean="0"/>
              <a:t> pas </a:t>
            </a:r>
            <a:r>
              <a:rPr lang="en-US" sz="2400" dirty="0" err="1" smtClean="0"/>
              <a:t>fiables</a:t>
            </a:r>
            <a:r>
              <a:rPr lang="en-US" sz="2400" dirty="0" smtClean="0"/>
              <a:t> pour le moment.</a:t>
            </a:r>
          </a:p>
          <a:p>
            <a:r>
              <a:rPr lang="en-US" sz="2400" dirty="0" smtClean="0"/>
              <a:t>Les instars IV à VII </a:t>
            </a:r>
            <a:r>
              <a:rPr lang="en-US" sz="2400" dirty="0" err="1" smtClean="0"/>
              <a:t>peuvent</a:t>
            </a:r>
            <a:r>
              <a:rPr lang="en-US" sz="2400" dirty="0" smtClean="0"/>
              <a:t> </a:t>
            </a:r>
            <a:r>
              <a:rPr lang="en-US" sz="2400" dirty="0" err="1" smtClean="0"/>
              <a:t>muer</a:t>
            </a:r>
            <a:r>
              <a:rPr lang="en-US" sz="2400" dirty="0" smtClean="0"/>
              <a:t> </a:t>
            </a:r>
            <a:r>
              <a:rPr lang="en-US" sz="2400" dirty="0" err="1" smtClean="0"/>
              <a:t>plusieurs</a:t>
            </a:r>
            <a:r>
              <a:rPr lang="en-US" sz="2400" dirty="0" smtClean="0"/>
              <a:t> </a:t>
            </a:r>
            <a:r>
              <a:rPr lang="en-US" sz="2400" dirty="0" err="1" smtClean="0"/>
              <a:t>fois</a:t>
            </a:r>
            <a:r>
              <a:rPr lang="en-US" sz="2400" dirty="0" smtClean="0"/>
              <a:t> </a:t>
            </a:r>
            <a:r>
              <a:rPr lang="en-US" sz="2400" dirty="0" err="1" smtClean="0"/>
              <a:t>dans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année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La </a:t>
            </a:r>
            <a:r>
              <a:rPr lang="en-US" sz="2400" dirty="0" err="1" smtClean="0"/>
              <a:t>mortalité</a:t>
            </a:r>
            <a:r>
              <a:rPr lang="en-US" sz="2400" dirty="0" smtClean="0"/>
              <a:t> </a:t>
            </a:r>
            <a:r>
              <a:rPr lang="en-US" sz="2400" dirty="0" err="1" smtClean="0"/>
              <a:t>est</a:t>
            </a:r>
            <a:r>
              <a:rPr lang="en-US" sz="2400" dirty="0" smtClean="0"/>
              <a:t> </a:t>
            </a:r>
            <a:r>
              <a:rPr lang="en-US" sz="2400" dirty="0" err="1" smtClean="0"/>
              <a:t>traitée</a:t>
            </a:r>
            <a:r>
              <a:rPr lang="en-US" sz="2400" dirty="0" smtClean="0"/>
              <a:t> </a:t>
            </a:r>
            <a:r>
              <a:rPr lang="en-US" sz="2400" dirty="0" err="1" smtClean="0"/>
              <a:t>comme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function </a:t>
            </a:r>
            <a:r>
              <a:rPr lang="en-US" sz="2400" dirty="0" err="1" smtClean="0"/>
              <a:t>constante</a:t>
            </a:r>
            <a:r>
              <a:rPr lang="en-US" sz="2400" dirty="0" smtClean="0"/>
              <a:t> avec le temps.</a:t>
            </a:r>
          </a:p>
          <a:p>
            <a:r>
              <a:rPr lang="en-US" sz="2400" dirty="0" smtClean="0"/>
              <a:t>La </a:t>
            </a:r>
            <a:r>
              <a:rPr lang="en-US" sz="2400" dirty="0" err="1" smtClean="0"/>
              <a:t>sélectivité</a:t>
            </a:r>
            <a:r>
              <a:rPr lang="en-US" sz="2400" dirty="0" smtClean="0"/>
              <a:t> des </a:t>
            </a:r>
            <a:r>
              <a:rPr lang="en-US" sz="2400" dirty="0" err="1" smtClean="0"/>
              <a:t>tailles</a:t>
            </a:r>
            <a:r>
              <a:rPr lang="en-US" sz="2400" dirty="0" smtClean="0"/>
              <a:t> par rapport au </a:t>
            </a:r>
            <a:r>
              <a:rPr lang="en-US" sz="2400" dirty="0" err="1" smtClean="0"/>
              <a:t>relevé</a:t>
            </a:r>
            <a:r>
              <a:rPr lang="en-US" sz="2400" dirty="0" smtClean="0"/>
              <a:t> </a:t>
            </a:r>
            <a:r>
              <a:rPr lang="en-US" sz="2400" dirty="0" err="1" smtClean="0"/>
              <a:t>suggère</a:t>
            </a:r>
            <a:r>
              <a:rPr lang="en-US" sz="2400" dirty="0" smtClean="0"/>
              <a:t> </a:t>
            </a:r>
            <a:r>
              <a:rPr lang="en-US" sz="2400" dirty="0" err="1" smtClean="0"/>
              <a:t>qu’un</a:t>
            </a:r>
            <a:r>
              <a:rPr lang="en-US" sz="2400" dirty="0" smtClean="0"/>
              <a:t> </a:t>
            </a:r>
            <a:r>
              <a:rPr lang="en-US" sz="2400" dirty="0" err="1" smtClean="0"/>
              <a:t>crabe</a:t>
            </a:r>
            <a:r>
              <a:rPr lang="en-US" sz="2400" dirty="0" smtClean="0"/>
              <a:t> </a:t>
            </a:r>
            <a:r>
              <a:rPr lang="en-US" sz="2400" dirty="0" err="1" smtClean="0"/>
              <a:t>d’une</a:t>
            </a:r>
            <a:r>
              <a:rPr lang="en-US" sz="2400" dirty="0" smtClean="0"/>
              <a:t> </a:t>
            </a:r>
            <a:r>
              <a:rPr lang="en-US" sz="2400" dirty="0" err="1" smtClean="0"/>
              <a:t>largeur</a:t>
            </a:r>
            <a:r>
              <a:rPr lang="en-US" sz="2400" dirty="0" smtClean="0"/>
              <a:t> de 50 mm a la </a:t>
            </a:r>
            <a:r>
              <a:rPr lang="en-US" sz="2400" dirty="0" err="1" smtClean="0"/>
              <a:t>même</a:t>
            </a:r>
            <a:r>
              <a:rPr lang="en-US" sz="2400" dirty="0" smtClean="0"/>
              <a:t> </a:t>
            </a:r>
            <a:r>
              <a:rPr lang="en-US" sz="2400" dirty="0" err="1" smtClean="0"/>
              <a:t>probabilité</a:t>
            </a:r>
            <a:r>
              <a:rPr lang="en-US" sz="2400" dirty="0" smtClean="0"/>
              <a:t> d’être </a:t>
            </a:r>
            <a:r>
              <a:rPr lang="en-US" sz="2400" dirty="0" err="1" smtClean="0"/>
              <a:t>capturé</a:t>
            </a:r>
            <a:r>
              <a:rPr lang="en-US" sz="2400" dirty="0" smtClean="0"/>
              <a:t> </a:t>
            </a:r>
            <a:r>
              <a:rPr lang="en-US" sz="2400" dirty="0" err="1" smtClean="0"/>
              <a:t>qu’un</a:t>
            </a:r>
            <a:r>
              <a:rPr lang="en-US" sz="2400" dirty="0" smtClean="0"/>
              <a:t> </a:t>
            </a:r>
            <a:r>
              <a:rPr lang="en-US" sz="2400" dirty="0" err="1" smtClean="0"/>
              <a:t>crabe</a:t>
            </a:r>
            <a:r>
              <a:rPr lang="en-US" sz="2400" dirty="0" smtClean="0"/>
              <a:t> de 100 mm, </a:t>
            </a:r>
            <a:r>
              <a:rPr lang="en-US" sz="2400" dirty="0" err="1" smtClean="0"/>
              <a:t>ce</a:t>
            </a:r>
            <a:r>
              <a:rPr lang="en-US" sz="2400" dirty="0" smtClean="0"/>
              <a:t> qui </a:t>
            </a:r>
            <a:r>
              <a:rPr lang="en-US" sz="2400" dirty="0" err="1" smtClean="0"/>
              <a:t>est</a:t>
            </a:r>
            <a:r>
              <a:rPr lang="en-US" sz="2400" dirty="0" smtClean="0"/>
              <a:t> </a:t>
            </a:r>
            <a:r>
              <a:rPr lang="en-US" sz="2400" dirty="0" err="1" smtClean="0"/>
              <a:t>douteux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775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01" y="390922"/>
            <a:ext cx="7921786" cy="541668"/>
          </a:xfrm>
        </p:spPr>
        <p:txBody>
          <a:bodyPr/>
          <a:lstStyle/>
          <a:p>
            <a:pPr marL="0" indent="0"/>
            <a:r>
              <a:rPr lang="en-US" sz="3200" b="1" dirty="0" err="1" smtClean="0"/>
              <a:t>Objectifs</a:t>
            </a:r>
            <a:r>
              <a:rPr lang="en-US" sz="3200" b="1" dirty="0" smtClean="0"/>
              <a:t> </a:t>
            </a:r>
            <a:r>
              <a:rPr lang="fr-CA" sz="3200" b="1" dirty="0" smtClean="0"/>
              <a:t>à long terme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01" y="1379359"/>
            <a:ext cx="8355870" cy="395909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Standardiser</a:t>
            </a:r>
            <a:r>
              <a:rPr lang="en-US" sz="2400" dirty="0" smtClean="0"/>
              <a:t> </a:t>
            </a:r>
            <a:r>
              <a:rPr lang="en-US" sz="2400" dirty="0" err="1" smtClean="0"/>
              <a:t>rétroactivement</a:t>
            </a:r>
            <a:r>
              <a:rPr lang="en-US" sz="2400" dirty="0" smtClean="0"/>
              <a:t> les indices </a:t>
            </a:r>
            <a:r>
              <a:rPr lang="en-US" sz="2400" dirty="0" err="1" smtClean="0"/>
              <a:t>d’abondance</a:t>
            </a:r>
            <a:r>
              <a:rPr lang="en-US" sz="2400" dirty="0" smtClean="0"/>
              <a:t> et de </a:t>
            </a:r>
            <a:r>
              <a:rPr lang="en-US" sz="2400" dirty="0" err="1" smtClean="0"/>
              <a:t>biomasse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Estimer</a:t>
            </a:r>
            <a:r>
              <a:rPr lang="en-US" sz="2400" dirty="0" smtClean="0"/>
              <a:t> la variation de </a:t>
            </a:r>
            <a:r>
              <a:rPr lang="en-US" sz="2400" dirty="0" err="1" smtClean="0"/>
              <a:t>croissance</a:t>
            </a:r>
            <a:r>
              <a:rPr lang="en-US" sz="2400" dirty="0" smtClean="0"/>
              <a:t> </a:t>
            </a:r>
            <a:r>
              <a:rPr lang="en-US" sz="2400" dirty="0" err="1" smtClean="0"/>
              <a:t>dans</a:t>
            </a:r>
            <a:r>
              <a:rPr lang="en-US" sz="2400" dirty="0" smtClean="0"/>
              <a:t> le temps.</a:t>
            </a:r>
          </a:p>
          <a:p>
            <a:r>
              <a:rPr lang="en-US" sz="2400" dirty="0" smtClean="0"/>
              <a:t>Explorer la relation entre la variation </a:t>
            </a:r>
            <a:r>
              <a:rPr lang="en-US" sz="2400" dirty="0" err="1" smtClean="0"/>
              <a:t>temporelle</a:t>
            </a:r>
            <a:r>
              <a:rPr lang="en-US" sz="2400" dirty="0" smtClean="0"/>
              <a:t> des </a:t>
            </a:r>
            <a:r>
              <a:rPr lang="en-US" sz="2400" dirty="0" err="1" smtClean="0"/>
              <a:t>processus</a:t>
            </a:r>
            <a:r>
              <a:rPr lang="en-US" sz="2400" dirty="0" smtClean="0"/>
              <a:t> </a:t>
            </a:r>
            <a:r>
              <a:rPr lang="en-US" sz="2400" dirty="0" err="1" smtClean="0"/>
              <a:t>biologique</a:t>
            </a:r>
            <a:r>
              <a:rPr lang="en-US" sz="2400" dirty="0" err="1"/>
              <a:t>s</a:t>
            </a:r>
            <a:r>
              <a:rPr lang="en-US" sz="2400" dirty="0" smtClean="0"/>
              <a:t> et les </a:t>
            </a:r>
            <a:r>
              <a:rPr lang="en-US" sz="2400" dirty="0" err="1" smtClean="0"/>
              <a:t>changements</a:t>
            </a:r>
            <a:r>
              <a:rPr lang="en-US" sz="2400" dirty="0" smtClean="0"/>
              <a:t> </a:t>
            </a:r>
            <a:r>
              <a:rPr lang="en-US" sz="2400" dirty="0" err="1" smtClean="0"/>
              <a:t>environnementaux</a:t>
            </a:r>
            <a:endParaRPr lang="en-US" sz="2400" dirty="0" smtClean="0"/>
          </a:p>
          <a:p>
            <a:r>
              <a:rPr lang="en-US" sz="2400" dirty="0" smtClean="0"/>
              <a:t>Examiner </a:t>
            </a:r>
            <a:r>
              <a:rPr lang="en-US" sz="2400" dirty="0"/>
              <a:t>la </a:t>
            </a:r>
            <a:r>
              <a:rPr lang="en-US" sz="2400" dirty="0" err="1"/>
              <a:t>façon</a:t>
            </a:r>
            <a:r>
              <a:rPr lang="en-US" sz="2400" dirty="0"/>
              <a:t> </a:t>
            </a:r>
            <a:r>
              <a:rPr lang="en-US" sz="2400" dirty="0" err="1"/>
              <a:t>dont</a:t>
            </a:r>
            <a:r>
              <a:rPr lang="en-US" sz="2400" dirty="0"/>
              <a:t> le </a:t>
            </a:r>
            <a:r>
              <a:rPr lang="en-US" sz="2400" dirty="0" err="1"/>
              <a:t>modèle</a:t>
            </a:r>
            <a:r>
              <a:rPr lang="en-US" sz="2400" dirty="0"/>
              <a:t> </a:t>
            </a:r>
            <a:r>
              <a:rPr lang="en-US" sz="2400" dirty="0" err="1"/>
              <a:t>varie</a:t>
            </a:r>
            <a:r>
              <a:rPr lang="en-US" sz="2400" dirty="0"/>
              <a:t> </a:t>
            </a:r>
            <a:r>
              <a:rPr lang="en-US" sz="2400" dirty="0" err="1"/>
              <a:t>sur</a:t>
            </a:r>
            <a:r>
              <a:rPr lang="en-US" sz="2400" dirty="0"/>
              <a:t> </a:t>
            </a:r>
            <a:r>
              <a:rPr lang="en-US" sz="2400" dirty="0" err="1"/>
              <a:t>l’échelle</a:t>
            </a:r>
            <a:r>
              <a:rPr lang="en-US" sz="2400" dirty="0"/>
              <a:t> </a:t>
            </a:r>
            <a:r>
              <a:rPr lang="en-US" sz="2400" dirty="0" smtClean="0"/>
              <a:t>locale.</a:t>
            </a:r>
          </a:p>
        </p:txBody>
      </p:sp>
    </p:spTree>
    <p:extLst>
      <p:ext uri="{BB962C8B-B14F-4D97-AF65-F5344CB8AC3E}">
        <p14:creationId xmlns:p14="http://schemas.microsoft.com/office/powerpoint/2010/main" val="323918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50" y="381000"/>
            <a:ext cx="7583487" cy="580121"/>
          </a:xfrm>
        </p:spPr>
        <p:txBody>
          <a:bodyPr/>
          <a:lstStyle/>
          <a:p>
            <a:r>
              <a:rPr lang="en-US" dirty="0" err="1" smtClean="0"/>
              <a:t>Sommaire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50" y="1297709"/>
            <a:ext cx="8282854" cy="42089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semblent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pouvoir</a:t>
            </a:r>
            <a:r>
              <a:rPr lang="en-US" dirty="0" smtClean="0"/>
              <a:t> </a:t>
            </a:r>
            <a:r>
              <a:rPr lang="en-US" dirty="0" err="1" smtClean="0"/>
              <a:t>ajuster</a:t>
            </a:r>
            <a:r>
              <a:rPr lang="en-US" dirty="0" smtClean="0"/>
              <a:t> les </a:t>
            </a:r>
            <a:r>
              <a:rPr lang="en-US" dirty="0" err="1" smtClean="0"/>
              <a:t>tailles-fréquences</a:t>
            </a:r>
            <a:r>
              <a:rPr lang="en-US" dirty="0" smtClean="0"/>
              <a:t> </a:t>
            </a:r>
            <a:r>
              <a:rPr lang="en-US" dirty="0" err="1" smtClean="0"/>
              <a:t>observées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relevé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Les variations </a:t>
            </a:r>
            <a:r>
              <a:rPr lang="en-US" dirty="0" err="1" smtClean="0"/>
              <a:t>apparentes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capturabilité</a:t>
            </a:r>
            <a:r>
              <a:rPr lang="en-US" dirty="0" smtClean="0"/>
              <a:t> </a:t>
            </a:r>
            <a:r>
              <a:rPr lang="en-US" dirty="0" err="1" smtClean="0"/>
              <a:t>réflètent</a:t>
            </a:r>
            <a:r>
              <a:rPr lang="en-US" dirty="0" smtClean="0"/>
              <a:t> les patrons </a:t>
            </a:r>
            <a:r>
              <a:rPr lang="en-US" dirty="0" err="1" smtClean="0"/>
              <a:t>observés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dirty="0" smtClean="0"/>
              <a:t>es </a:t>
            </a:r>
            <a:r>
              <a:rPr lang="en-US" dirty="0" err="1" smtClean="0"/>
              <a:t>comparaisons</a:t>
            </a:r>
            <a:r>
              <a:rPr lang="en-US" dirty="0" smtClean="0"/>
              <a:t> des </a:t>
            </a:r>
            <a:r>
              <a:rPr lang="en-US" dirty="0" err="1" smtClean="0"/>
              <a:t>tailles-fréquences</a:t>
            </a:r>
            <a:r>
              <a:rPr lang="en-US" dirty="0" smtClean="0"/>
              <a:t> du </a:t>
            </a:r>
            <a:r>
              <a:rPr lang="en-US" dirty="0" err="1" smtClean="0"/>
              <a:t>relevé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Les </a:t>
            </a:r>
            <a:r>
              <a:rPr lang="en-US" dirty="0" err="1" smtClean="0"/>
              <a:t>modèles</a:t>
            </a:r>
            <a:r>
              <a:rPr lang="en-US" dirty="0" smtClean="0"/>
              <a:t> ne </a:t>
            </a:r>
            <a:r>
              <a:rPr lang="en-US" dirty="0" err="1" smtClean="0"/>
              <a:t>permettent</a:t>
            </a:r>
            <a:r>
              <a:rPr lang="en-US" dirty="0" smtClean="0"/>
              <a:t> pas la </a:t>
            </a:r>
            <a:r>
              <a:rPr lang="en-US" dirty="0" err="1" smtClean="0"/>
              <a:t>comparaison</a:t>
            </a:r>
            <a:r>
              <a:rPr lang="en-US" dirty="0" smtClean="0"/>
              <a:t> entre </a:t>
            </a:r>
            <a:r>
              <a:rPr lang="en-US" dirty="0" err="1" smtClean="0"/>
              <a:t>années</a:t>
            </a:r>
            <a:r>
              <a:rPr lang="en-US" dirty="0" smtClean="0"/>
              <a:t> trop </a:t>
            </a:r>
            <a:r>
              <a:rPr lang="en-US" dirty="0" err="1" smtClean="0"/>
              <a:t>séparées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temps.</a:t>
            </a:r>
          </a:p>
          <a:p>
            <a:r>
              <a:rPr lang="en-US" dirty="0" err="1" smtClean="0"/>
              <a:t>L’approche</a:t>
            </a:r>
            <a:r>
              <a:rPr lang="en-US" dirty="0" smtClean="0"/>
              <a:t> </a:t>
            </a:r>
            <a:r>
              <a:rPr lang="en-US" dirty="0" err="1" smtClean="0"/>
              <a:t>utilisée</a:t>
            </a:r>
            <a:r>
              <a:rPr lang="en-US" dirty="0" smtClean="0"/>
              <a:t> </a:t>
            </a:r>
            <a:r>
              <a:rPr lang="en-US" dirty="0" err="1" smtClean="0"/>
              <a:t>semble</a:t>
            </a:r>
            <a:r>
              <a:rPr lang="en-US" dirty="0" smtClean="0"/>
              <a:t> un </a:t>
            </a:r>
            <a:r>
              <a:rPr lang="en-US" dirty="0" err="1" smtClean="0"/>
              <a:t>très</a:t>
            </a:r>
            <a:r>
              <a:rPr lang="en-US" dirty="0" smtClean="0"/>
              <a:t> bon point de </a:t>
            </a:r>
            <a:r>
              <a:rPr lang="en-US" dirty="0" err="1" smtClean="0"/>
              <a:t>départ</a:t>
            </a:r>
            <a:r>
              <a:rPr lang="en-US" dirty="0" smtClean="0"/>
              <a:t> pour le </a:t>
            </a:r>
            <a:r>
              <a:rPr lang="en-US" dirty="0" err="1" smtClean="0"/>
              <a:t>incorporer</a:t>
            </a:r>
            <a:r>
              <a:rPr lang="en-US" dirty="0" smtClean="0"/>
              <a:t> et </a:t>
            </a:r>
            <a:r>
              <a:rPr lang="en-US" dirty="0" err="1" smtClean="0"/>
              <a:t>possiblement</a:t>
            </a:r>
            <a:r>
              <a:rPr lang="en-US" dirty="0" smtClean="0"/>
              <a:t> </a:t>
            </a:r>
            <a:r>
              <a:rPr lang="en-US" dirty="0" err="1" smtClean="0"/>
              <a:t>résoudre</a:t>
            </a:r>
            <a:r>
              <a:rPr lang="en-US" dirty="0" smtClean="0"/>
              <a:t> les </a:t>
            </a:r>
            <a:r>
              <a:rPr lang="en-US" dirty="0" err="1" smtClean="0"/>
              <a:t>différents</a:t>
            </a:r>
            <a:r>
              <a:rPr lang="en-US" dirty="0" smtClean="0"/>
              <a:t> </a:t>
            </a:r>
            <a:r>
              <a:rPr lang="en-US" dirty="0" err="1" smtClean="0"/>
              <a:t>processus</a:t>
            </a:r>
            <a:r>
              <a:rPr lang="en-US" dirty="0" smtClean="0"/>
              <a:t> </a:t>
            </a:r>
            <a:r>
              <a:rPr lang="en-US" dirty="0" err="1" smtClean="0"/>
              <a:t>agissant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la population de </a:t>
            </a:r>
            <a:r>
              <a:rPr lang="en-US" dirty="0" err="1" smtClean="0"/>
              <a:t>crabe</a:t>
            </a:r>
            <a:r>
              <a:rPr lang="en-US" dirty="0" smtClean="0"/>
              <a:t> des </a:t>
            </a:r>
            <a:r>
              <a:rPr lang="en-US" dirty="0" err="1" smtClean="0"/>
              <a:t>neiges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sGSL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7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8" y="494947"/>
            <a:ext cx="7583487" cy="493889"/>
          </a:xfrm>
        </p:spPr>
        <p:txBody>
          <a:bodyPr/>
          <a:lstStyle/>
          <a:p>
            <a:r>
              <a:rPr lang="en-US" sz="3200" b="1" dirty="0" err="1" smtClean="0"/>
              <a:t>Pourquoi</a:t>
            </a:r>
            <a:r>
              <a:rPr lang="en-US" sz="3200" b="1" dirty="0" smtClean="0"/>
              <a:t> un </a:t>
            </a:r>
            <a:r>
              <a:rPr lang="en-US" sz="3200" b="1" dirty="0" err="1" smtClean="0"/>
              <a:t>modèle</a:t>
            </a:r>
            <a:r>
              <a:rPr lang="en-US" sz="3200" b="1" dirty="0" smtClean="0"/>
              <a:t> de population?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78" y="1591028"/>
            <a:ext cx="8308092" cy="400755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 smtClean="0"/>
              <a:t>Modèle</a:t>
            </a:r>
            <a:r>
              <a:rPr lang="en-US" sz="2400" dirty="0" smtClean="0"/>
              <a:t> </a:t>
            </a:r>
            <a:r>
              <a:rPr lang="en-US" sz="2400" dirty="0" err="1" smtClean="0"/>
              <a:t>mathématique</a:t>
            </a:r>
            <a:r>
              <a:rPr lang="en-US" sz="2400" dirty="0" smtClean="0"/>
              <a:t> qui </a:t>
            </a:r>
            <a:r>
              <a:rPr lang="en-US" sz="2400" dirty="0" err="1" smtClean="0"/>
              <a:t>étudie</a:t>
            </a:r>
            <a:r>
              <a:rPr lang="en-US" sz="2400" dirty="0" smtClean="0"/>
              <a:t> les </a:t>
            </a:r>
            <a:r>
              <a:rPr lang="en-US" sz="2400" dirty="0" err="1" smtClean="0"/>
              <a:t>dynamiques</a:t>
            </a:r>
            <a:r>
              <a:rPr lang="en-US" sz="2400" dirty="0" smtClean="0"/>
              <a:t> (</a:t>
            </a:r>
            <a:r>
              <a:rPr lang="en-US" sz="2400" dirty="0" err="1" smtClean="0"/>
              <a:t>changements</a:t>
            </a:r>
            <a:r>
              <a:rPr lang="en-US" sz="2400" dirty="0" smtClean="0"/>
              <a:t>) </a:t>
            </a:r>
            <a:r>
              <a:rPr lang="en-US" sz="2400" dirty="0" err="1" smtClean="0"/>
              <a:t>d’une</a:t>
            </a:r>
            <a:r>
              <a:rPr lang="en-US" sz="2400" dirty="0" smtClean="0"/>
              <a:t> population.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Tient</a:t>
            </a:r>
            <a:r>
              <a:rPr lang="en-US" sz="2400" dirty="0" smtClean="0"/>
              <a:t> </a:t>
            </a:r>
            <a:r>
              <a:rPr lang="en-US" sz="2400" dirty="0" err="1" smtClean="0"/>
              <a:t>compte</a:t>
            </a:r>
            <a:r>
              <a:rPr lang="en-US" sz="2400" dirty="0"/>
              <a:t> </a:t>
            </a:r>
            <a:r>
              <a:rPr lang="en-US" sz="2400" dirty="0" smtClean="0"/>
              <a:t>des </a:t>
            </a:r>
            <a:r>
              <a:rPr lang="en-US" sz="2400" dirty="0" err="1" smtClean="0"/>
              <a:t>processus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biologiques</a:t>
            </a:r>
            <a:r>
              <a:rPr lang="en-US" sz="2400" b="1" dirty="0" smtClean="0"/>
              <a:t>, </a:t>
            </a:r>
            <a:r>
              <a:rPr lang="en-US" sz="2400" dirty="0" err="1" smtClean="0"/>
              <a:t>d’</a:t>
            </a:r>
            <a:r>
              <a:rPr lang="en-US" sz="2400" b="1" dirty="0" err="1" smtClean="0"/>
              <a:t>échantillonages</a:t>
            </a:r>
            <a:r>
              <a:rPr lang="en-US" sz="2400" b="1" dirty="0" smtClean="0"/>
              <a:t>, </a:t>
            </a:r>
            <a:r>
              <a:rPr lang="en-US" sz="2400" dirty="0" smtClean="0"/>
              <a:t>et de la </a:t>
            </a:r>
            <a:r>
              <a:rPr lang="en-US" sz="2400" b="1" dirty="0" err="1" smtClean="0"/>
              <a:t>pêche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Les </a:t>
            </a:r>
            <a:r>
              <a:rPr lang="en-US" sz="2400" dirty="0" err="1" smtClean="0"/>
              <a:t>modèles</a:t>
            </a:r>
            <a:r>
              <a:rPr lang="en-US" sz="2400" dirty="0" smtClean="0"/>
              <a:t> de population </a:t>
            </a:r>
            <a:r>
              <a:rPr lang="en-US" sz="2400" dirty="0" err="1" smtClean="0"/>
              <a:t>sont</a:t>
            </a:r>
            <a:r>
              <a:rPr lang="en-US" sz="2400" dirty="0" smtClean="0"/>
              <a:t> des approximations de la </a:t>
            </a:r>
            <a:r>
              <a:rPr lang="en-US" sz="2400" dirty="0" err="1" smtClean="0"/>
              <a:t>réalité</a:t>
            </a:r>
            <a:r>
              <a:rPr lang="en-US" sz="2400" dirty="0" smtClean="0"/>
              <a:t> </a:t>
            </a:r>
            <a:r>
              <a:rPr lang="en-US" sz="2400" dirty="0" err="1" smtClean="0"/>
              <a:t>pouvant</a:t>
            </a:r>
            <a:r>
              <a:rPr lang="en-US" sz="2400" dirty="0" smtClean="0"/>
              <a:t> </a:t>
            </a:r>
            <a:r>
              <a:rPr lang="en-US" sz="2400" dirty="0" err="1" smtClean="0"/>
              <a:t>être</a:t>
            </a:r>
            <a:r>
              <a:rPr lang="en-US" sz="2400" dirty="0" smtClean="0"/>
              <a:t> </a:t>
            </a:r>
            <a:r>
              <a:rPr lang="en-US" sz="2400" dirty="0" err="1" smtClean="0"/>
              <a:t>utilisés</a:t>
            </a:r>
            <a:r>
              <a:rPr lang="en-US" sz="2400" dirty="0" smtClean="0"/>
              <a:t> pour explorer le </a:t>
            </a:r>
            <a:r>
              <a:rPr lang="en-US" sz="2400" dirty="0" err="1" smtClean="0"/>
              <a:t>fonctionnement</a:t>
            </a:r>
            <a:r>
              <a:rPr lang="en-US" sz="2400" dirty="0" smtClean="0"/>
              <a:t> et interaction de </a:t>
            </a:r>
            <a:r>
              <a:rPr lang="en-US" sz="2400" dirty="0" err="1" smtClean="0"/>
              <a:t>ces</a:t>
            </a:r>
            <a:r>
              <a:rPr lang="en-US" sz="2400" dirty="0" smtClean="0"/>
              <a:t> </a:t>
            </a:r>
            <a:r>
              <a:rPr lang="en-US" sz="2400" dirty="0" err="1" smtClean="0"/>
              <a:t>différents</a:t>
            </a:r>
            <a:r>
              <a:rPr lang="en-US" sz="2400" dirty="0" smtClean="0"/>
              <a:t> </a:t>
            </a:r>
            <a:r>
              <a:rPr lang="en-US" sz="2400" dirty="0" err="1" smtClean="0"/>
              <a:t>processus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024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01" y="371080"/>
            <a:ext cx="7921786" cy="541668"/>
          </a:xfrm>
        </p:spPr>
        <p:txBody>
          <a:bodyPr/>
          <a:lstStyle/>
          <a:p>
            <a:r>
              <a:rPr lang="en-US" sz="3200" b="1" dirty="0" err="1" smtClean="0"/>
              <a:t>Objectifs</a:t>
            </a:r>
            <a:r>
              <a:rPr lang="en-US" sz="3200" b="1" dirty="0" smtClean="0"/>
              <a:t> </a:t>
            </a:r>
            <a:r>
              <a:rPr lang="fr-CA" sz="3200" b="1" dirty="0" smtClean="0"/>
              <a:t>à court terme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01" y="1215871"/>
            <a:ext cx="8172048" cy="506574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err="1" smtClean="0"/>
              <a:t>Remplacer</a:t>
            </a:r>
            <a:r>
              <a:rPr lang="en-US" sz="2600" dirty="0" smtClean="0"/>
              <a:t> le </a:t>
            </a:r>
            <a:r>
              <a:rPr lang="en-US" sz="2600" dirty="0" err="1" smtClean="0"/>
              <a:t>modèle</a:t>
            </a:r>
            <a:r>
              <a:rPr lang="en-US" sz="2600" dirty="0" smtClean="0"/>
              <a:t> de </a:t>
            </a:r>
            <a:r>
              <a:rPr lang="en-US" sz="2600" b="1" dirty="0" err="1" smtClean="0"/>
              <a:t>prédiction</a:t>
            </a:r>
            <a:r>
              <a:rPr lang="en-US" sz="2600" dirty="0" smtClean="0"/>
              <a:t>:</a:t>
            </a:r>
          </a:p>
          <a:p>
            <a:pPr lvl="1"/>
            <a:r>
              <a:rPr lang="en-US" dirty="0" err="1" smtClean="0"/>
              <a:t>Inclus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dirty="0" smtClean="0"/>
              <a:t>es </a:t>
            </a:r>
            <a:r>
              <a:rPr lang="en-US" dirty="0" err="1" smtClean="0"/>
              <a:t>sauts</a:t>
            </a:r>
            <a:r>
              <a:rPr lang="en-US" dirty="0" smtClean="0"/>
              <a:t> de </a:t>
            </a:r>
            <a:r>
              <a:rPr lang="en-US" dirty="0" err="1" smtClean="0"/>
              <a:t>mue</a:t>
            </a:r>
            <a:endParaRPr lang="en-US" dirty="0" smtClean="0"/>
          </a:p>
          <a:p>
            <a:pPr lvl="1"/>
            <a:r>
              <a:rPr lang="en-US" dirty="0" err="1" smtClean="0"/>
              <a:t>Améliore</a:t>
            </a:r>
            <a:r>
              <a:rPr lang="en-US" dirty="0" smtClean="0"/>
              <a:t> la </a:t>
            </a:r>
            <a:r>
              <a:rPr lang="en-US" dirty="0" err="1" smtClean="0"/>
              <a:t>caractérisation</a:t>
            </a:r>
            <a:r>
              <a:rPr lang="en-US" dirty="0" smtClean="0"/>
              <a:t> des </a:t>
            </a:r>
            <a:r>
              <a:rPr lang="en-US" dirty="0" err="1" smtClean="0"/>
              <a:t>recrues</a:t>
            </a:r>
            <a:r>
              <a:rPr lang="en-US" dirty="0" smtClean="0"/>
              <a:t> à la </a:t>
            </a:r>
            <a:r>
              <a:rPr lang="en-US" dirty="0" err="1" smtClean="0"/>
              <a:t>pêche</a:t>
            </a:r>
            <a:endParaRPr lang="en-US" dirty="0" smtClean="0"/>
          </a:p>
          <a:p>
            <a:pPr lvl="1"/>
            <a:r>
              <a:rPr lang="en-US" dirty="0" err="1" smtClean="0"/>
              <a:t>Réduire</a:t>
            </a:r>
            <a:r>
              <a:rPr lang="en-US" dirty="0" smtClean="0"/>
              <a:t> la </a:t>
            </a:r>
            <a:r>
              <a:rPr lang="en-US" dirty="0" err="1" smtClean="0"/>
              <a:t>dépendance</a:t>
            </a:r>
            <a:r>
              <a:rPr lang="en-US" dirty="0" smtClean="0"/>
              <a:t> de la condition de carapace pour </a:t>
            </a:r>
            <a:r>
              <a:rPr lang="en-US" dirty="0" err="1" smtClean="0"/>
              <a:t>l’identification</a:t>
            </a:r>
            <a:r>
              <a:rPr lang="en-US" dirty="0" smtClean="0"/>
              <a:t> des </a:t>
            </a:r>
            <a:r>
              <a:rPr lang="en-US" dirty="0" err="1" smtClean="0"/>
              <a:t>recrues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inclure</a:t>
            </a:r>
            <a:r>
              <a:rPr lang="en-US" dirty="0" smtClean="0"/>
              <a:t> la </a:t>
            </a:r>
            <a:r>
              <a:rPr lang="en-US" dirty="0" err="1" smtClean="0"/>
              <a:t>capturabilité</a:t>
            </a:r>
            <a:r>
              <a:rPr lang="en-US" dirty="0" smtClean="0"/>
              <a:t> du </a:t>
            </a:r>
            <a:r>
              <a:rPr lang="en-US" dirty="0" err="1" smtClean="0"/>
              <a:t>relevé</a:t>
            </a:r>
            <a:endParaRPr lang="en-US" dirty="0" smtClean="0"/>
          </a:p>
          <a:p>
            <a:pPr marL="739775" lvl="1" indent="-45720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err="1" smtClean="0"/>
              <a:t>Améliorer</a:t>
            </a:r>
            <a:r>
              <a:rPr lang="en-US" sz="2600" dirty="0" smtClean="0"/>
              <a:t> </a:t>
            </a:r>
            <a:r>
              <a:rPr lang="en-US" sz="2600" dirty="0" err="1" smtClean="0"/>
              <a:t>l’estimation</a:t>
            </a:r>
            <a:r>
              <a:rPr lang="en-US" sz="2600" dirty="0" smtClean="0"/>
              <a:t> de </a:t>
            </a:r>
            <a:r>
              <a:rPr lang="en-US" sz="2600" b="1" dirty="0" err="1" smtClean="0"/>
              <a:t>mortalité</a:t>
            </a:r>
            <a:r>
              <a:rPr lang="en-US" sz="2600" dirty="0" smtClean="0"/>
              <a:t>:</a:t>
            </a:r>
          </a:p>
          <a:p>
            <a:pPr lvl="1"/>
            <a:r>
              <a:rPr lang="en-US" dirty="0" err="1" smtClean="0"/>
              <a:t>Réduire</a:t>
            </a:r>
            <a:r>
              <a:rPr lang="en-US" dirty="0" smtClean="0"/>
              <a:t> la </a:t>
            </a:r>
            <a:r>
              <a:rPr lang="en-US" dirty="0" err="1" smtClean="0"/>
              <a:t>dépendance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/>
              <a:t>la condition de carapace</a:t>
            </a:r>
          </a:p>
          <a:p>
            <a:pPr lvl="1"/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tenir</a:t>
            </a:r>
            <a:r>
              <a:rPr lang="en-US" dirty="0" smtClean="0"/>
              <a:t> </a:t>
            </a:r>
            <a:r>
              <a:rPr lang="en-US" dirty="0" err="1" smtClean="0"/>
              <a:t>compte</a:t>
            </a:r>
            <a:r>
              <a:rPr lang="en-US" dirty="0" smtClean="0"/>
              <a:t> de la </a:t>
            </a:r>
            <a:r>
              <a:rPr lang="en-US" dirty="0" err="1" smtClean="0"/>
              <a:t>capturabilité</a:t>
            </a:r>
            <a:r>
              <a:rPr lang="en-US" dirty="0" smtClean="0"/>
              <a:t> du </a:t>
            </a:r>
            <a:r>
              <a:rPr lang="en-US" dirty="0" err="1" smtClean="0"/>
              <a:t>relevé</a:t>
            </a:r>
            <a:endParaRPr lang="en-US" dirty="0" smtClean="0"/>
          </a:p>
          <a:p>
            <a:pPr lvl="1"/>
            <a:r>
              <a:rPr lang="en-US" dirty="0" err="1" smtClean="0"/>
              <a:t>Produire</a:t>
            </a:r>
            <a:r>
              <a:rPr lang="en-US" dirty="0" smtClean="0"/>
              <a:t> des </a:t>
            </a:r>
            <a:r>
              <a:rPr lang="en-US" dirty="0" err="1" smtClean="0"/>
              <a:t>estimés</a:t>
            </a:r>
            <a:r>
              <a:rPr lang="en-US" dirty="0" smtClean="0"/>
              <a:t> de </a:t>
            </a:r>
            <a:r>
              <a:rPr lang="en-US" dirty="0" err="1"/>
              <a:t>m</a:t>
            </a:r>
            <a:r>
              <a:rPr lang="en-US" dirty="0" err="1" smtClean="0"/>
              <a:t>ortalité</a:t>
            </a:r>
            <a:r>
              <a:rPr lang="en-US" dirty="0" smtClean="0"/>
              <a:t> </a:t>
            </a:r>
            <a:r>
              <a:rPr lang="en-US" dirty="0" err="1" smtClean="0"/>
              <a:t>naturelle</a:t>
            </a:r>
            <a:r>
              <a:rPr lang="en-US" dirty="0" smtClean="0"/>
              <a:t>, </a:t>
            </a:r>
            <a:r>
              <a:rPr lang="en-US" dirty="0" err="1" smtClean="0"/>
              <a:t>mortalité</a:t>
            </a:r>
            <a:r>
              <a:rPr lang="en-US" dirty="0" smtClean="0"/>
              <a:t> due aux </a:t>
            </a:r>
            <a:r>
              <a:rPr lang="en-US" dirty="0" err="1" smtClean="0"/>
              <a:t>prises</a:t>
            </a:r>
            <a:r>
              <a:rPr lang="en-US" dirty="0" smtClean="0"/>
              <a:t> </a:t>
            </a:r>
            <a:r>
              <a:rPr lang="en-US" dirty="0" err="1" smtClean="0"/>
              <a:t>accidentelles</a:t>
            </a:r>
            <a:r>
              <a:rPr lang="en-US" dirty="0" smtClean="0"/>
              <a:t> et </a:t>
            </a:r>
            <a:r>
              <a:rPr lang="en-US" dirty="0" err="1" smtClean="0"/>
              <a:t>mortalité</a:t>
            </a:r>
            <a:r>
              <a:rPr lang="en-US" dirty="0" smtClean="0"/>
              <a:t> de </a:t>
            </a:r>
            <a:r>
              <a:rPr lang="en-US" dirty="0" err="1" smtClean="0"/>
              <a:t>pêche</a:t>
            </a:r>
            <a:r>
              <a:rPr lang="en-US" dirty="0" smtClean="0"/>
              <a:t> pour les </a:t>
            </a:r>
            <a:r>
              <a:rPr lang="en-US" dirty="0" err="1" smtClean="0"/>
              <a:t>crabes</a:t>
            </a:r>
            <a:r>
              <a:rPr lang="en-US" dirty="0" smtClean="0"/>
              <a:t> </a:t>
            </a:r>
            <a:r>
              <a:rPr lang="en-US" dirty="0" err="1" smtClean="0"/>
              <a:t>commerciaux</a:t>
            </a:r>
            <a:r>
              <a:rPr lang="en-US" dirty="0" smtClean="0"/>
              <a:t>.</a:t>
            </a:r>
          </a:p>
          <a:p>
            <a:pPr marL="282575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Explorer les </a:t>
            </a:r>
            <a:r>
              <a:rPr lang="en-US" sz="2600" dirty="0" err="1" smtClean="0"/>
              <a:t>changements</a:t>
            </a:r>
            <a:r>
              <a:rPr lang="en-US" sz="2600" dirty="0" smtClean="0"/>
              <a:t> de </a:t>
            </a:r>
            <a:r>
              <a:rPr lang="en-US" sz="2600" b="1" dirty="0" err="1" smtClean="0"/>
              <a:t>capturabilité</a:t>
            </a:r>
            <a:r>
              <a:rPr lang="en-US" sz="2600" dirty="0"/>
              <a:t> </a:t>
            </a:r>
            <a:r>
              <a:rPr lang="en-US" sz="2600" dirty="0" smtClean="0"/>
              <a:t>du </a:t>
            </a:r>
            <a:r>
              <a:rPr lang="en-US" sz="2600" dirty="0" err="1" smtClean="0"/>
              <a:t>relevé</a:t>
            </a: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6921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50432" y="1073894"/>
            <a:ext cx="6040703" cy="55035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cintosh HD:Users:crustacean:Desktop:gulf-population-modelling:snow crab:size-frequnecy.2019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98" y="847702"/>
            <a:ext cx="5937250" cy="33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Macintosh HD:Users:crustacean:Desktop:gulf-population-modelling:snow crab:size-frequnecy.2020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98" y="3330598"/>
            <a:ext cx="5937250" cy="33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531423" y="349227"/>
            <a:ext cx="7583487" cy="511904"/>
          </a:xfrm>
        </p:spPr>
        <p:txBody>
          <a:bodyPr/>
          <a:lstStyle/>
          <a:p>
            <a:r>
              <a:rPr lang="en-US" sz="3200" b="1" dirty="0" err="1" smtClean="0"/>
              <a:t>Principes</a:t>
            </a:r>
            <a:r>
              <a:rPr lang="en-US" sz="3200" b="1" dirty="0" smtClean="0"/>
              <a:t> de base: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1237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50432" y="1073894"/>
            <a:ext cx="6040703" cy="55035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cintosh HD:Users:crustacean:Desktop:gulf-population-modelling:snow crab:size-frequnecy.2019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98" y="847702"/>
            <a:ext cx="5937250" cy="33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Macintosh HD:Users:crustacean:Desktop:gulf-population-modelling:snow crab:size-frequnecy.2020.pd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98" y="3330598"/>
            <a:ext cx="5937250" cy="3397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roup 34"/>
          <p:cNvGrpSpPr/>
          <p:nvPr/>
        </p:nvGrpSpPr>
        <p:grpSpPr>
          <a:xfrm>
            <a:off x="3172753" y="1674176"/>
            <a:ext cx="3382783" cy="3772177"/>
            <a:chOff x="2806650" y="1548315"/>
            <a:chExt cx="3382783" cy="3772177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3272048" y="1994549"/>
              <a:ext cx="388984" cy="25822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1032" y="1994549"/>
              <a:ext cx="469070" cy="25822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50016" y="1994549"/>
              <a:ext cx="480511" cy="25822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530527" y="1994549"/>
              <a:ext cx="480511" cy="27346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453127" y="2146949"/>
              <a:ext cx="736306" cy="31735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011038" y="2261368"/>
              <a:ext cx="442089" cy="23153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035464" y="1548315"/>
              <a:ext cx="316669" cy="27881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806650" y="2261368"/>
              <a:ext cx="228814" cy="19835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1423" y="349227"/>
            <a:ext cx="7583487" cy="511904"/>
          </a:xfrm>
        </p:spPr>
        <p:txBody>
          <a:bodyPr/>
          <a:lstStyle/>
          <a:p>
            <a:r>
              <a:rPr lang="en-US" sz="3200" b="1" dirty="0" err="1" smtClean="0"/>
              <a:t>Principes</a:t>
            </a:r>
            <a:r>
              <a:rPr lang="en-US" sz="3200" b="1" dirty="0" smtClean="0"/>
              <a:t> de base: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4605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8" y="381000"/>
            <a:ext cx="7583487" cy="581352"/>
          </a:xfrm>
        </p:spPr>
        <p:txBody>
          <a:bodyPr/>
          <a:lstStyle/>
          <a:p>
            <a:r>
              <a:rPr lang="en-US" sz="3200" b="1" dirty="0" err="1" smtClean="0"/>
              <a:t>Croissance</a:t>
            </a:r>
            <a:r>
              <a:rPr lang="en-US" sz="3200" b="1" dirty="0" smtClean="0"/>
              <a:t> et </a:t>
            </a:r>
            <a:r>
              <a:rPr lang="en-US" sz="3200" b="1" dirty="0" err="1" smtClean="0"/>
              <a:t>mue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556440" y="1535531"/>
            <a:ext cx="1339417" cy="446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Instar VIII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6578" y="1535531"/>
            <a:ext cx="2183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FFFF"/>
                </a:solidFill>
              </a:rPr>
              <a:t>Année</a:t>
            </a:r>
            <a:r>
              <a:rPr lang="en-US" sz="2000" dirty="0" smtClean="0">
                <a:solidFill>
                  <a:srgbClr val="FFFFFF"/>
                </a:solidFill>
              </a:rPr>
              <a:t> de </a:t>
            </a:r>
            <a:r>
              <a:rPr lang="en-US" sz="2000" dirty="0" err="1" smtClean="0">
                <a:solidFill>
                  <a:srgbClr val="FFFFFF"/>
                </a:solidFill>
              </a:rPr>
              <a:t>départ</a:t>
            </a:r>
            <a:r>
              <a:rPr lang="en-US" sz="2000" dirty="0" smtClean="0">
                <a:solidFill>
                  <a:srgbClr val="FFFFFF"/>
                </a:solidFill>
              </a:rPr>
              <a:t>: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56440" y="3493581"/>
            <a:ext cx="1339417" cy="446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Instar VIII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90380" y="3493581"/>
            <a:ext cx="1339417" cy="446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Instar IX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6578" y="3559360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FFFF"/>
                </a:solidFill>
              </a:rPr>
              <a:t>Année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suivante</a:t>
            </a:r>
            <a:r>
              <a:rPr lang="en-US" sz="2000" dirty="0" smtClean="0">
                <a:solidFill>
                  <a:srgbClr val="FFFFFF"/>
                </a:solidFill>
              </a:rPr>
              <a:t>: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4226149" y="1981983"/>
            <a:ext cx="0" cy="151159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>
            <a:off x="4226149" y="1981983"/>
            <a:ext cx="1433940" cy="151159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615870" y="3493581"/>
            <a:ext cx="1339417" cy="446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Instar IX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16" idx="0"/>
          </p:cNvCxnSpPr>
          <p:nvPr/>
        </p:nvCxnSpPr>
        <p:spPr>
          <a:xfrm>
            <a:off x="4226149" y="1981983"/>
            <a:ext cx="3059430" cy="151159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97046" y="4383311"/>
            <a:ext cx="118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Immature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74450" y="3931026"/>
            <a:ext cx="90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Mature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Left Brace 31"/>
          <p:cNvSpPr/>
          <p:nvPr/>
        </p:nvSpPr>
        <p:spPr>
          <a:xfrm rot="16200000">
            <a:off x="4815706" y="3252846"/>
            <a:ext cx="306444" cy="194731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3311484" y="2550184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Saut</a:t>
            </a:r>
            <a:r>
              <a:rPr lang="en-US" dirty="0" smtClean="0">
                <a:solidFill>
                  <a:srgbClr val="FFFFFF"/>
                </a:solidFill>
              </a:rPr>
              <a:t> de </a:t>
            </a:r>
            <a:r>
              <a:rPr lang="en-US" dirty="0" err="1" smtClean="0">
                <a:solidFill>
                  <a:srgbClr val="FFFFFF"/>
                </a:solidFill>
              </a:rPr>
              <a:t>mue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540559">
            <a:off x="5491099" y="2434520"/>
            <a:ext cx="90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Mature</a:t>
            </a:r>
          </a:p>
        </p:txBody>
      </p:sp>
      <p:sp>
        <p:nvSpPr>
          <p:cNvPr id="35" name="TextBox 34"/>
          <p:cNvSpPr txBox="1"/>
          <p:nvPr/>
        </p:nvSpPr>
        <p:spPr>
          <a:xfrm rot="2725322">
            <a:off x="4212343" y="2649444"/>
            <a:ext cx="118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Immature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67420" y="5493062"/>
            <a:ext cx="7848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Mues</a:t>
            </a:r>
            <a:r>
              <a:rPr lang="en-US" dirty="0" smtClean="0">
                <a:solidFill>
                  <a:srgbClr val="FFFFFF"/>
                </a:solidFill>
              </a:rPr>
              <a:t> des immatures 	: </a:t>
            </a:r>
            <a:r>
              <a:rPr lang="en-US" dirty="0">
                <a:solidFill>
                  <a:srgbClr val="FFFFFF"/>
                </a:solidFill>
              </a:rPr>
              <a:t>instars I </a:t>
            </a:r>
            <a:r>
              <a:rPr lang="en-US" dirty="0" smtClean="0">
                <a:solidFill>
                  <a:srgbClr val="FFFFFF"/>
                </a:solidFill>
              </a:rPr>
              <a:t>et plus grands (</a:t>
            </a:r>
            <a:r>
              <a:rPr lang="en-US" dirty="0" err="1" smtClean="0">
                <a:solidFill>
                  <a:srgbClr val="FFFFFF"/>
                </a:solidFill>
              </a:rPr>
              <a:t>mâles</a:t>
            </a:r>
            <a:r>
              <a:rPr lang="en-US" dirty="0" smtClean="0">
                <a:solidFill>
                  <a:srgbClr val="FFFFFF"/>
                </a:solidFill>
              </a:rPr>
              <a:t> et </a:t>
            </a:r>
            <a:r>
              <a:rPr lang="en-US" dirty="0" err="1" smtClean="0">
                <a:solidFill>
                  <a:srgbClr val="FFFFFF"/>
                </a:solidFill>
              </a:rPr>
              <a:t>femelles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Saut</a:t>
            </a:r>
            <a:r>
              <a:rPr lang="en-US" dirty="0" smtClean="0">
                <a:solidFill>
                  <a:srgbClr val="FFFFFF"/>
                </a:solidFill>
              </a:rPr>
              <a:t> de </a:t>
            </a:r>
            <a:r>
              <a:rPr lang="en-US" dirty="0" err="1" smtClean="0">
                <a:solidFill>
                  <a:srgbClr val="FFFFFF"/>
                </a:solidFill>
              </a:rPr>
              <a:t>mue</a:t>
            </a:r>
            <a:r>
              <a:rPr lang="en-US" dirty="0" smtClean="0">
                <a:solidFill>
                  <a:srgbClr val="FFFFFF"/>
                </a:solidFill>
              </a:rPr>
              <a:t>     		: </a:t>
            </a:r>
            <a:r>
              <a:rPr lang="en-US" dirty="0" err="1" smtClean="0">
                <a:solidFill>
                  <a:srgbClr val="FFFFFF"/>
                </a:solidFill>
              </a:rPr>
              <a:t>mâles</a:t>
            </a:r>
            <a:r>
              <a:rPr lang="en-US" dirty="0" smtClean="0">
                <a:solidFill>
                  <a:srgbClr val="FFFFFF"/>
                </a:solidFill>
              </a:rPr>
              <a:t>, instars IX à XII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Mue</a:t>
            </a:r>
            <a:r>
              <a:rPr lang="en-US" dirty="0" smtClean="0">
                <a:solidFill>
                  <a:srgbClr val="FFFFFF"/>
                </a:solidFill>
              </a:rPr>
              <a:t> à </a:t>
            </a:r>
            <a:r>
              <a:rPr lang="en-US" dirty="0" err="1" smtClean="0">
                <a:solidFill>
                  <a:srgbClr val="FFFFFF"/>
                </a:solidFill>
              </a:rPr>
              <a:t>maturité</a:t>
            </a: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	: </a:t>
            </a:r>
            <a:r>
              <a:rPr lang="en-US" dirty="0" err="1" smtClean="0">
                <a:solidFill>
                  <a:srgbClr val="FFFFFF"/>
                </a:solidFill>
              </a:rPr>
              <a:t>femelles</a:t>
            </a:r>
            <a:r>
              <a:rPr lang="en-US" dirty="0" smtClean="0">
                <a:solidFill>
                  <a:srgbClr val="FFFFFF"/>
                </a:solidFill>
              </a:rPr>
              <a:t> instars VIII et IX et </a:t>
            </a:r>
            <a:r>
              <a:rPr lang="en-US" dirty="0" err="1" smtClean="0">
                <a:solidFill>
                  <a:srgbClr val="FFFFFF"/>
                </a:solidFill>
              </a:rPr>
              <a:t>mâles</a:t>
            </a:r>
            <a:r>
              <a:rPr lang="en-US" dirty="0" smtClean="0">
                <a:solidFill>
                  <a:srgbClr val="FFFFFF"/>
                </a:solidFill>
              </a:rPr>
              <a:t> instars VIII à XII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49719" y="4383311"/>
            <a:ext cx="143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Mue</a:t>
            </a:r>
            <a:endParaRPr lang="en-US" i="1" dirty="0" smtClean="0">
              <a:solidFill>
                <a:schemeClr val="bg1"/>
              </a:solidFill>
            </a:endParaRPr>
          </a:p>
          <a:p>
            <a:pPr algn="ctr"/>
            <a:r>
              <a:rPr lang="en-US" i="1" dirty="0" err="1" smtClean="0">
                <a:solidFill>
                  <a:schemeClr val="bg1"/>
                </a:solidFill>
              </a:rPr>
              <a:t>terminale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41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554" y="504825"/>
            <a:ext cx="7583487" cy="466725"/>
          </a:xfrm>
        </p:spPr>
        <p:txBody>
          <a:bodyPr/>
          <a:lstStyle/>
          <a:p>
            <a:r>
              <a:rPr lang="fr-CA" sz="3200" b="1" dirty="0" smtClean="0"/>
              <a:t>Sélectivité du chalut:</a:t>
            </a:r>
            <a:endParaRPr lang="en-CA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554" y="1618836"/>
            <a:ext cx="3546016" cy="4208930"/>
          </a:xfrm>
        </p:spPr>
        <p:txBody>
          <a:bodyPr>
            <a:normAutofit/>
          </a:bodyPr>
          <a:lstStyle/>
          <a:p>
            <a:r>
              <a:rPr lang="fr-CA" sz="2000" dirty="0" smtClean="0"/>
              <a:t>Fonction logistique sur la taille des crabes.</a:t>
            </a:r>
          </a:p>
          <a:p>
            <a:r>
              <a:rPr lang="fr-CA" sz="2000" dirty="0" smtClean="0"/>
              <a:t>Proportion de crabes capturés ou retenus par le chalut </a:t>
            </a:r>
          </a:p>
          <a:p>
            <a:pPr marL="0" indent="0">
              <a:buNone/>
            </a:pPr>
            <a:endParaRPr lang="fr-CA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938570" y="1618836"/>
            <a:ext cx="4862088" cy="43250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cintosh HD:Users:crustacean:Desktop:gulf-population-modelling:snow crab:female_trawl_selectivity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938" y="1264121"/>
            <a:ext cx="4744720" cy="4773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22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554" y="504825"/>
            <a:ext cx="7583487" cy="466725"/>
          </a:xfrm>
        </p:spPr>
        <p:txBody>
          <a:bodyPr/>
          <a:lstStyle/>
          <a:p>
            <a:r>
              <a:rPr lang="fr-CA" sz="3200" b="1" dirty="0" smtClean="0"/>
              <a:t>Sélectivité de la pêche:</a:t>
            </a:r>
            <a:endParaRPr lang="en-CA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80" y="1964047"/>
            <a:ext cx="3546016" cy="2979877"/>
          </a:xfrm>
        </p:spPr>
        <p:txBody>
          <a:bodyPr>
            <a:normAutofit/>
          </a:bodyPr>
          <a:lstStyle/>
          <a:p>
            <a:r>
              <a:rPr lang="fr-CA" sz="2000" dirty="0" smtClean="0"/>
              <a:t>Mâles seulement</a:t>
            </a:r>
          </a:p>
          <a:p>
            <a:r>
              <a:rPr lang="fr-CA" sz="2000" dirty="0" smtClean="0"/>
              <a:t>Fonction logistique avec plateau minimal.</a:t>
            </a:r>
          </a:p>
          <a:p>
            <a:r>
              <a:rPr lang="fr-CA" sz="2000" dirty="0" smtClean="0"/>
              <a:t>Proportion de crabes de taille légale qui sont affectés par la pêche.</a:t>
            </a:r>
          </a:p>
        </p:txBody>
      </p:sp>
      <p:pic>
        <p:nvPicPr>
          <p:cNvPr id="9" name="Picture 8" descr="Macintosh HD:Users:crustacean:Desktop:gulf-population-modelling:snow crab:fishing_selectivity_example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96" y="1237583"/>
            <a:ext cx="4882229" cy="4735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633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23" y="469602"/>
            <a:ext cx="7583487" cy="511904"/>
          </a:xfrm>
        </p:spPr>
        <p:txBody>
          <a:bodyPr/>
          <a:lstStyle/>
          <a:p>
            <a:r>
              <a:rPr lang="en-US" sz="3200" b="1" dirty="0" smtClean="0"/>
              <a:t>Résumé du </a:t>
            </a:r>
            <a:r>
              <a:rPr lang="en-US" sz="3200" b="1" dirty="0" err="1" smtClean="0"/>
              <a:t>modèle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23" y="1437913"/>
            <a:ext cx="8090452" cy="4699322"/>
          </a:xfrm>
        </p:spPr>
        <p:txBody>
          <a:bodyPr/>
          <a:lstStyle/>
          <a:p>
            <a:r>
              <a:rPr lang="en-US" dirty="0" err="1" smtClean="0"/>
              <a:t>Modèle</a:t>
            </a:r>
            <a:r>
              <a:rPr lang="en-US" dirty="0" smtClean="0"/>
              <a:t> </a:t>
            </a:r>
            <a:r>
              <a:rPr lang="en-US" dirty="0" err="1" smtClean="0"/>
              <a:t>basé</a:t>
            </a:r>
            <a:r>
              <a:rPr lang="en-US" dirty="0" smtClean="0"/>
              <a:t> sur les </a:t>
            </a:r>
            <a:r>
              <a:rPr lang="en-US" dirty="0" err="1" smtClean="0"/>
              <a:t>tailles-fréquences</a:t>
            </a:r>
            <a:r>
              <a:rPr lang="en-US" dirty="0" smtClean="0"/>
              <a:t>,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smtClean="0"/>
              <a:t>instars </a:t>
            </a:r>
          </a:p>
          <a:p>
            <a:r>
              <a:rPr lang="en-US" smtClean="0"/>
              <a:t>Processus</a:t>
            </a:r>
            <a:r>
              <a:rPr lang="en-US" dirty="0" smtClean="0"/>
              <a:t> </a:t>
            </a:r>
            <a:r>
              <a:rPr lang="en-US" dirty="0" err="1" smtClean="0"/>
              <a:t>fondés</a:t>
            </a:r>
            <a:r>
              <a:rPr lang="en-US" dirty="0" smtClean="0"/>
              <a:t> sur les instars:</a:t>
            </a:r>
          </a:p>
          <a:p>
            <a:pPr lvl="1"/>
            <a:r>
              <a:rPr lang="en-US" dirty="0" err="1" smtClean="0"/>
              <a:t>Recrutement</a:t>
            </a:r>
            <a:endParaRPr lang="en-US" dirty="0" smtClean="0"/>
          </a:p>
          <a:p>
            <a:pPr lvl="1"/>
            <a:r>
              <a:rPr lang="en-US" dirty="0" err="1" smtClean="0"/>
              <a:t>Croissance</a:t>
            </a:r>
            <a:endParaRPr lang="en-US" dirty="0" smtClean="0"/>
          </a:p>
          <a:p>
            <a:pPr lvl="1"/>
            <a:r>
              <a:rPr lang="en-US" dirty="0" err="1" smtClean="0"/>
              <a:t>Probabilité</a:t>
            </a:r>
            <a:r>
              <a:rPr lang="en-US" dirty="0" smtClean="0"/>
              <a:t> de </a:t>
            </a:r>
            <a:r>
              <a:rPr lang="en-US" dirty="0" err="1" smtClean="0"/>
              <a:t>mue</a:t>
            </a:r>
            <a:r>
              <a:rPr lang="en-US" dirty="0" smtClean="0"/>
              <a:t> (</a:t>
            </a:r>
            <a:r>
              <a:rPr lang="en-US" dirty="0" err="1" smtClean="0"/>
              <a:t>saut</a:t>
            </a:r>
            <a:r>
              <a:rPr lang="en-US" dirty="0" smtClean="0"/>
              <a:t> de </a:t>
            </a:r>
            <a:r>
              <a:rPr lang="en-US" dirty="0" err="1" smtClean="0"/>
              <a:t>mue</a:t>
            </a:r>
            <a:r>
              <a:rPr lang="en-US" dirty="0" smtClean="0"/>
              <a:t>, </a:t>
            </a:r>
            <a:r>
              <a:rPr lang="en-US" dirty="0" err="1" smtClean="0"/>
              <a:t>mue</a:t>
            </a:r>
            <a:r>
              <a:rPr lang="en-US" dirty="0" smtClean="0"/>
              <a:t> </a:t>
            </a:r>
            <a:r>
              <a:rPr lang="en-US" dirty="0" err="1" smtClean="0"/>
              <a:t>terminale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Mortalit</a:t>
            </a:r>
            <a:r>
              <a:rPr lang="en-US" dirty="0" err="1"/>
              <a:t>é</a:t>
            </a:r>
            <a:endParaRPr lang="en-US" dirty="0" smtClean="0"/>
          </a:p>
          <a:p>
            <a:r>
              <a:rPr lang="en-US" dirty="0" err="1" smtClean="0"/>
              <a:t>Processus</a:t>
            </a:r>
            <a:r>
              <a:rPr lang="en-US" dirty="0" smtClean="0"/>
              <a:t> </a:t>
            </a:r>
            <a:r>
              <a:rPr lang="en-US" dirty="0" err="1" smtClean="0"/>
              <a:t>fondés</a:t>
            </a:r>
            <a:r>
              <a:rPr lang="en-US" dirty="0" smtClean="0"/>
              <a:t> sur la </a:t>
            </a:r>
            <a:r>
              <a:rPr lang="en-US" dirty="0" err="1" smtClean="0"/>
              <a:t>taille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Sélectivité</a:t>
            </a:r>
            <a:r>
              <a:rPr lang="en-US" dirty="0" smtClean="0"/>
              <a:t> du </a:t>
            </a:r>
            <a:r>
              <a:rPr lang="en-US" dirty="0" err="1" smtClean="0"/>
              <a:t>chalut</a:t>
            </a:r>
            <a:endParaRPr lang="en-US" dirty="0" smtClean="0"/>
          </a:p>
          <a:p>
            <a:pPr lvl="1"/>
            <a:r>
              <a:rPr lang="en-US" dirty="0" err="1" smtClean="0"/>
              <a:t>Prélèvements</a:t>
            </a:r>
            <a:r>
              <a:rPr lang="en-US" dirty="0" smtClean="0"/>
              <a:t> de la </a:t>
            </a:r>
            <a:r>
              <a:rPr lang="en-US" dirty="0" err="1" smtClean="0"/>
              <a:t>pêche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97229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8631</TotalTime>
  <Words>743</Words>
  <Application>Microsoft Macintosh PowerPoint</Application>
  <PresentationFormat>On-screen Show (4:3)</PresentationFormat>
  <Paragraphs>113</Paragraphs>
  <Slides>18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Revolution</vt:lpstr>
      <vt:lpstr>Document</vt:lpstr>
      <vt:lpstr>Modèle de dynamique de population du crabe des neiges du sGSL  Mise-à-jour</vt:lpstr>
      <vt:lpstr>Pourquoi un modèle de population?</vt:lpstr>
      <vt:lpstr>Objectifs à court terme:</vt:lpstr>
      <vt:lpstr>Principes de base:</vt:lpstr>
      <vt:lpstr>Principes de base:</vt:lpstr>
      <vt:lpstr>Croissance et mue:</vt:lpstr>
      <vt:lpstr>Sélectivité du chalut:</vt:lpstr>
      <vt:lpstr>Sélectivité de la pêche:</vt:lpstr>
      <vt:lpstr>Résumé du modèle:</vt:lpstr>
      <vt:lpstr>Détails du modèle:</vt:lpstr>
      <vt:lpstr>Détails du modèle:</vt:lpstr>
      <vt:lpstr>Fréquence des tailles (relevé): femelles</vt:lpstr>
      <vt:lpstr>Fréquences des tailles (relevé): mâles</vt:lpstr>
      <vt:lpstr>Résultats: capturabilité</vt:lpstr>
      <vt:lpstr>Résultats: recrutement</vt:lpstr>
      <vt:lpstr>Limites du modèle:</vt:lpstr>
      <vt:lpstr>Objectifs à long terme:</vt:lpstr>
      <vt:lpstr>Sommaire:</vt:lpstr>
    </vt:vector>
  </TitlesOfParts>
  <Company>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sGSL Snow Crab Population Model:  Progress Report</dc:title>
  <dc:creator>Crustacean Crusty</dc:creator>
  <cp:lastModifiedBy>Crustacean Crusty</cp:lastModifiedBy>
  <cp:revision>144</cp:revision>
  <dcterms:created xsi:type="dcterms:W3CDTF">2021-01-31T14:20:17Z</dcterms:created>
  <dcterms:modified xsi:type="dcterms:W3CDTF">2021-02-07T12:06:05Z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2021-02-03T16:02:26Z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98868345-a720-4495-bceb-0000e610661d</vt:lpwstr>
  </property>
</Properties>
</file>