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CF56-37EA-4B31-853B-BDA03E2E2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EA106-A7D7-4124-B237-8BB7161EE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B033-89A8-443C-ADAE-CE3CE5B6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122C-8EE0-4E2B-AC55-40C05BB75A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79480-E504-45B2-B60C-2341A64E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E03B1-72B1-4B4C-999E-A1A30EEF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F457-D6F1-40CE-A7CE-C58C0C13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EBCD-0C24-4337-B2D1-DC519BBB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A042E-2AE3-4806-B981-B29F5986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54957-F646-4B48-9124-136C7B3C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122C-8EE0-4E2B-AC55-40C05BB75A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55F0-79F8-4A34-9DB5-758A03A9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1E25-3757-486F-AC02-99470F5B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F457-D6F1-40CE-A7CE-C58C0C13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6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BBC41-1013-4A17-B5A2-4BA2BE22F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F29B0-FBD2-4F54-A069-3E7715FF3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BCF2-2B07-4992-B11B-E6856D08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122C-8EE0-4E2B-AC55-40C05BB75A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60F2A-120E-4B91-BEE7-4CD3910E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3853-BE80-4CFC-BB83-4F035DA7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F457-D6F1-40CE-A7CE-C58C0C13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1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1F72-D573-4629-A034-AEA3C007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268A-946D-47E4-A96E-741BB154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4264B-C3D3-4304-A3CC-CDFA2711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122C-8EE0-4E2B-AC55-40C05BB75A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B74E-7A49-4CEA-A496-D566BF3F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CB4AA-FDFC-4C13-989C-5634FAD0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F457-D6F1-40CE-A7CE-C58C0C13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9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509E-EC4C-4A73-AEB8-1A966EE0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C42AF-0E94-4015-9DC6-3C7C95274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9223B-14DA-4430-ACC6-514C7545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122C-8EE0-4E2B-AC55-40C05BB75A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1FB3-4437-4CBE-9529-AC396DEE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8801-12E3-4707-9424-4614BBF6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F457-D6F1-40CE-A7CE-C58C0C13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0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C625-7022-4013-ACB9-B5F799FF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1CBC-752A-4EB0-A749-652225F27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9AE87-68CD-46DA-8614-DA3BA61B6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807BC-0D6B-4766-9094-44EF02CA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122C-8EE0-4E2B-AC55-40C05BB75A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C1715-D263-4177-9E52-E2321BEB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AFD15-EACA-4DA0-9C74-6931EF82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F457-D6F1-40CE-A7CE-C58C0C13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4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9DFB-E9F2-42D4-A630-B16CF74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3CE01-39A1-4370-A512-E3AF40869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E8796-42EC-43DA-828A-E6A858017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6D20C-69FC-4A5A-91D8-09E372225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067BA-621F-430B-B6C1-4DE87DF5F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1D646-7C1D-4C8D-81F7-1190AB67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122C-8EE0-4E2B-AC55-40C05BB75A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01F65-9B0E-4CFC-8F49-48DC287C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9AE85-1942-4009-82F4-9A6E8626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F457-D6F1-40CE-A7CE-C58C0C13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EF19-6E65-401A-99D2-AD6AC86D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BE4AC-E3D7-48D3-8B64-67F72BEE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122C-8EE0-4E2B-AC55-40C05BB75A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127FF-42C8-4135-8BB0-515599E2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3737A-9E85-45F4-9A5F-67726687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F457-D6F1-40CE-A7CE-C58C0C13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3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F2EDA-BC8E-4BA9-93DA-0E489DDD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122C-8EE0-4E2B-AC55-40C05BB75A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AB1E7-FA30-4EAC-B5D4-9BA70A76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40B7F-2EF3-41D4-BB0B-717E7532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F457-D6F1-40CE-A7CE-C58C0C13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2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7315-CBB8-4A4E-8A20-EF937C6C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0FE7F-8D00-42AF-8520-8BEB44A4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D00E4-A344-4E31-AE32-5EC2203E8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7153B-D6F7-4189-852A-212FF0A5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122C-8EE0-4E2B-AC55-40C05BB75A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9BBE2-692A-4096-84B5-ABBC782A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0398-7A7E-4E83-9A72-23272E39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F457-D6F1-40CE-A7CE-C58C0C13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4C88-8DFA-44CA-9384-2C9922CF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9CAD1-6390-40D4-ABD0-B3576873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33CB0-A87E-4FC5-B10A-EFFDF78A7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E5A12-00B1-4954-A88B-329FE932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122C-8EE0-4E2B-AC55-40C05BB75A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06360-784D-44B2-A676-4E2476CF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9F358-38B2-4F79-8BB5-09D3E937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F457-D6F1-40CE-A7CE-C58C0C13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5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DD851-2BA5-4D28-AB73-75537CC5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35EEC-BB85-4411-B126-FEBCB8A77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FB464-5358-4831-BFBA-429DE1D0F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3122C-8EE0-4E2B-AC55-40C05BB75A5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BAD89-641B-44E9-8D42-C96BD0C79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18944-ABDC-4424-9121-FE0D08EF8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2F457-D6F1-40CE-A7CE-C58C0C13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7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0271D20-8F02-4C6E-BF34-8A2EEAC0853C}"/>
              </a:ext>
            </a:extLst>
          </p:cNvPr>
          <p:cNvSpPr/>
          <p:nvPr/>
        </p:nvSpPr>
        <p:spPr>
          <a:xfrm>
            <a:off x="2687217" y="479514"/>
            <a:ext cx="3795130" cy="3318045"/>
          </a:xfrm>
          <a:prstGeom prst="roundRect">
            <a:avLst>
              <a:gd name="adj" fmla="val 560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Immature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18C0D82-CCE7-4D5B-8A0C-E7D1A7BC0282}"/>
              </a:ext>
            </a:extLst>
          </p:cNvPr>
          <p:cNvSpPr/>
          <p:nvPr/>
        </p:nvSpPr>
        <p:spPr>
          <a:xfrm>
            <a:off x="6531429" y="479514"/>
            <a:ext cx="2407298" cy="3318045"/>
          </a:xfrm>
          <a:prstGeom prst="roundRect">
            <a:avLst>
              <a:gd name="adj" fmla="val 85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0CA8EA-3575-47CC-9676-F48297B6E90B}"/>
              </a:ext>
            </a:extLst>
          </p:cNvPr>
          <p:cNvSpPr/>
          <p:nvPr/>
        </p:nvSpPr>
        <p:spPr>
          <a:xfrm>
            <a:off x="4380491" y="991614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6ECD2F-5DE3-4893-B489-7A015D539451}"/>
              </a:ext>
            </a:extLst>
          </p:cNvPr>
          <p:cNvSpPr/>
          <p:nvPr/>
        </p:nvSpPr>
        <p:spPr>
          <a:xfrm>
            <a:off x="5540597" y="991614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0247CB-5E86-4B85-BBF7-2D04299F65CE}"/>
              </a:ext>
            </a:extLst>
          </p:cNvPr>
          <p:cNvSpPr/>
          <p:nvPr/>
        </p:nvSpPr>
        <p:spPr>
          <a:xfrm>
            <a:off x="6700703" y="991614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5C8F67-DC6E-4FB1-B2FE-844C19C6233D}"/>
              </a:ext>
            </a:extLst>
          </p:cNvPr>
          <p:cNvSpPr/>
          <p:nvPr/>
        </p:nvSpPr>
        <p:spPr>
          <a:xfrm>
            <a:off x="7860809" y="991614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Old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87BDD0-9061-4798-9EE1-56C82764CBB9}"/>
              </a:ext>
            </a:extLst>
          </p:cNvPr>
          <p:cNvSpPr/>
          <p:nvPr/>
        </p:nvSpPr>
        <p:spPr>
          <a:xfrm>
            <a:off x="4380491" y="2021091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4F7AA2-63EB-4E45-9ECE-65C2636303BC}"/>
              </a:ext>
            </a:extLst>
          </p:cNvPr>
          <p:cNvSpPr/>
          <p:nvPr/>
        </p:nvSpPr>
        <p:spPr>
          <a:xfrm>
            <a:off x="5540597" y="2021091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A1AEE1-3500-4291-ADEC-7F4094E14873}"/>
              </a:ext>
            </a:extLst>
          </p:cNvPr>
          <p:cNvSpPr/>
          <p:nvPr/>
        </p:nvSpPr>
        <p:spPr>
          <a:xfrm>
            <a:off x="6700703" y="2021091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6F7327-17C4-4C64-87C1-C88AE6282E2F}"/>
              </a:ext>
            </a:extLst>
          </p:cNvPr>
          <p:cNvSpPr/>
          <p:nvPr/>
        </p:nvSpPr>
        <p:spPr>
          <a:xfrm>
            <a:off x="7860809" y="2021091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4F949C-BD52-4F03-8A08-74127E3EFB3B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823353" y="1483568"/>
            <a:ext cx="0" cy="53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B2366A-B1A5-4FBD-856E-318E47C5681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823353" y="1483568"/>
            <a:ext cx="1160106" cy="53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9E282B-AA69-4D2F-93F0-8D7388AEEC5E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823353" y="1483568"/>
            <a:ext cx="2320212" cy="53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8ECDAF-FA87-4361-9FA2-640C7896DFC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983459" y="1483568"/>
            <a:ext cx="1160106" cy="53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758883-A2B5-4B47-9736-2550F218BE1F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7143565" y="1483568"/>
            <a:ext cx="1160106" cy="53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837DFF-433C-4606-8D01-2973E36B26EE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303671" y="1483568"/>
            <a:ext cx="0" cy="53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EA439FD-1CAB-47AD-9C3A-5EE3E712940C}"/>
              </a:ext>
            </a:extLst>
          </p:cNvPr>
          <p:cNvSpPr/>
          <p:nvPr/>
        </p:nvSpPr>
        <p:spPr>
          <a:xfrm>
            <a:off x="2920935" y="991614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4ED99-54E8-4FEE-AC2B-786128306F5F}"/>
              </a:ext>
            </a:extLst>
          </p:cNvPr>
          <p:cNvCxnSpPr>
            <a:cxnSpLocks/>
            <a:stCxn id="30" idx="3"/>
            <a:endCxn id="4" idx="1"/>
          </p:cNvCxnSpPr>
          <p:nvPr/>
        </p:nvCxnSpPr>
        <p:spPr>
          <a:xfrm>
            <a:off x="3806658" y="1237591"/>
            <a:ext cx="573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AA273F3-45EB-4FA8-81E3-9F8B55E69481}"/>
              </a:ext>
            </a:extLst>
          </p:cNvPr>
          <p:cNvSpPr/>
          <p:nvPr/>
        </p:nvSpPr>
        <p:spPr>
          <a:xfrm>
            <a:off x="2938290" y="2021091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55D61A-1C2A-4911-B190-F6CC05CBB82E}"/>
              </a:ext>
            </a:extLst>
          </p:cNvPr>
          <p:cNvCxnSpPr>
            <a:cxnSpLocks/>
            <a:stCxn id="34" idx="3"/>
            <a:endCxn id="8" idx="1"/>
          </p:cNvCxnSpPr>
          <p:nvPr/>
        </p:nvCxnSpPr>
        <p:spPr>
          <a:xfrm>
            <a:off x="3824013" y="2267068"/>
            <a:ext cx="556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17F5871-36F7-466E-9BF1-3E1B5D21E12B}"/>
              </a:ext>
            </a:extLst>
          </p:cNvPr>
          <p:cNvSpPr txBox="1"/>
          <p:nvPr/>
        </p:nvSpPr>
        <p:spPr>
          <a:xfrm>
            <a:off x="9108001" y="1052925"/>
            <a:ext cx="74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Year 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457714-5B35-44B3-9381-6A90AF468C4D}"/>
              </a:ext>
            </a:extLst>
          </p:cNvPr>
          <p:cNvSpPr txBox="1"/>
          <p:nvPr/>
        </p:nvSpPr>
        <p:spPr>
          <a:xfrm>
            <a:off x="9108001" y="2082402"/>
            <a:ext cx="9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Year y+1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316677B-FAE4-48BB-9794-5C812128CD6A}"/>
              </a:ext>
            </a:extLst>
          </p:cNvPr>
          <p:cNvSpPr/>
          <p:nvPr/>
        </p:nvSpPr>
        <p:spPr>
          <a:xfrm>
            <a:off x="4389296" y="3056786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C22A4C6-07E3-4CBE-9CB4-8E63D092D7DE}"/>
              </a:ext>
            </a:extLst>
          </p:cNvPr>
          <p:cNvSpPr/>
          <p:nvPr/>
        </p:nvSpPr>
        <p:spPr>
          <a:xfrm>
            <a:off x="5549402" y="3056786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A07C1D-C3A4-4681-9E38-127425311781}"/>
              </a:ext>
            </a:extLst>
          </p:cNvPr>
          <p:cNvSpPr/>
          <p:nvPr/>
        </p:nvSpPr>
        <p:spPr>
          <a:xfrm>
            <a:off x="6709508" y="3056786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F17F98F-3B19-4C00-8A02-0575FBE7DFB8}"/>
              </a:ext>
            </a:extLst>
          </p:cNvPr>
          <p:cNvSpPr/>
          <p:nvPr/>
        </p:nvSpPr>
        <p:spPr>
          <a:xfrm>
            <a:off x="7869614" y="3056786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Old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FD9B0BF-8573-4962-9DFC-6973C195A02B}"/>
              </a:ext>
            </a:extLst>
          </p:cNvPr>
          <p:cNvSpPr/>
          <p:nvPr/>
        </p:nvSpPr>
        <p:spPr>
          <a:xfrm>
            <a:off x="2947095" y="3056786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7387BD-2D77-4612-8D7B-9E8A0B72C48F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3832818" y="3302763"/>
            <a:ext cx="556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B3D23B2-C169-490B-939D-6EB948514945}"/>
              </a:ext>
            </a:extLst>
          </p:cNvPr>
          <p:cNvSpPr txBox="1"/>
          <p:nvPr/>
        </p:nvSpPr>
        <p:spPr>
          <a:xfrm>
            <a:off x="9116806" y="3118097"/>
            <a:ext cx="9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Year y+2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496D83-473E-4E9F-BDE6-262536F2FBB9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4823353" y="2513045"/>
            <a:ext cx="8805" cy="54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8779A8-AB96-4346-80DF-6DF59A5EFFF0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4823353" y="2513045"/>
            <a:ext cx="1168911" cy="54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884F59-7C3D-439C-8240-F18EAB3F00A1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>
            <a:off x="4823353" y="2513045"/>
            <a:ext cx="2329017" cy="54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623552-1723-4BDA-9C3B-DE2349F26158}"/>
              </a:ext>
            </a:extLst>
          </p:cNvPr>
          <p:cNvCxnSpPr>
            <a:cxnSpLocks/>
            <a:stCxn id="9" idx="2"/>
            <a:endCxn id="43" idx="0"/>
          </p:cNvCxnSpPr>
          <p:nvPr/>
        </p:nvCxnSpPr>
        <p:spPr>
          <a:xfrm>
            <a:off x="5983459" y="2513045"/>
            <a:ext cx="1168911" cy="54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82F28-04FD-48DB-B074-403D5E9C8C81}"/>
              </a:ext>
            </a:extLst>
          </p:cNvPr>
          <p:cNvCxnSpPr>
            <a:cxnSpLocks/>
            <a:stCxn id="10" idx="2"/>
            <a:endCxn id="44" idx="0"/>
          </p:cNvCxnSpPr>
          <p:nvPr/>
        </p:nvCxnSpPr>
        <p:spPr>
          <a:xfrm>
            <a:off x="7143565" y="2513045"/>
            <a:ext cx="1168911" cy="54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7963A8-52D5-4CB5-A1A9-8D8DF92B95CA}"/>
              </a:ext>
            </a:extLst>
          </p:cNvPr>
          <p:cNvCxnSpPr>
            <a:cxnSpLocks/>
            <a:stCxn id="11" idx="2"/>
            <a:endCxn id="44" idx="0"/>
          </p:cNvCxnSpPr>
          <p:nvPr/>
        </p:nvCxnSpPr>
        <p:spPr>
          <a:xfrm>
            <a:off x="8303671" y="2513045"/>
            <a:ext cx="8805" cy="54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9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156AFE-0A5B-42F5-99F1-7F1C11C81C20}"/>
              </a:ext>
            </a:extLst>
          </p:cNvPr>
          <p:cNvSpPr/>
          <p:nvPr/>
        </p:nvSpPr>
        <p:spPr>
          <a:xfrm>
            <a:off x="5154932" y="830782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42FA8F-475C-4C71-9940-3B0FD5B58007}"/>
              </a:ext>
            </a:extLst>
          </p:cNvPr>
          <p:cNvSpPr/>
          <p:nvPr/>
        </p:nvSpPr>
        <p:spPr>
          <a:xfrm>
            <a:off x="6315038" y="830782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779DD3-1213-4A2E-B33D-D6A98CB7BE9F}"/>
              </a:ext>
            </a:extLst>
          </p:cNvPr>
          <p:cNvSpPr/>
          <p:nvPr/>
        </p:nvSpPr>
        <p:spPr>
          <a:xfrm>
            <a:off x="7475144" y="830782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19F12C-AADE-4F95-B1F3-689EC3FA2F4F}"/>
              </a:ext>
            </a:extLst>
          </p:cNvPr>
          <p:cNvSpPr/>
          <p:nvPr/>
        </p:nvSpPr>
        <p:spPr>
          <a:xfrm>
            <a:off x="8635250" y="830782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Old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4FFBBE-0C58-4A0D-85B5-E05C71F896A4}"/>
              </a:ext>
            </a:extLst>
          </p:cNvPr>
          <p:cNvSpPr/>
          <p:nvPr/>
        </p:nvSpPr>
        <p:spPr>
          <a:xfrm>
            <a:off x="5222044" y="3429000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22A78B-D8EB-4E3C-87C3-5DE64C177DCF}"/>
              </a:ext>
            </a:extLst>
          </p:cNvPr>
          <p:cNvSpPr/>
          <p:nvPr/>
        </p:nvSpPr>
        <p:spPr>
          <a:xfrm>
            <a:off x="6382150" y="3429000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7016B8-06E0-4975-908A-4E6A0A472F22}"/>
              </a:ext>
            </a:extLst>
          </p:cNvPr>
          <p:cNvSpPr/>
          <p:nvPr/>
        </p:nvSpPr>
        <p:spPr>
          <a:xfrm>
            <a:off x="7542256" y="3429000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9F54DE-6E6E-45C4-9331-168113A61DD2}"/>
              </a:ext>
            </a:extLst>
          </p:cNvPr>
          <p:cNvSpPr/>
          <p:nvPr/>
        </p:nvSpPr>
        <p:spPr>
          <a:xfrm>
            <a:off x="8702362" y="3429000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3717C4-D048-4F6C-8D38-39B83DD1EE2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597794" y="1322736"/>
            <a:ext cx="67112" cy="21062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6A44AE-E146-4A4A-83E3-24BA99DCA98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597794" y="1322736"/>
            <a:ext cx="1227218" cy="210626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D582F1-E9B8-4D2B-B4BB-99D055806D4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597794" y="1322736"/>
            <a:ext cx="2387324" cy="21062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96E2ED-67EE-45A9-B9AF-1A552EDC5FB3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6757900" y="1322736"/>
            <a:ext cx="1227218" cy="21062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F9E74D-E343-40FB-9E96-1E23A847156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7918006" y="1322736"/>
            <a:ext cx="1227218" cy="210626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9932AF-B045-4CB2-A929-B1E81EE3616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078112" y="1322736"/>
            <a:ext cx="67112" cy="210626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9864F6-4F53-4AEE-9E1B-2B9B25C1002A}"/>
              </a:ext>
            </a:extLst>
          </p:cNvPr>
          <p:cNvSpPr/>
          <p:nvPr/>
        </p:nvSpPr>
        <p:spPr>
          <a:xfrm>
            <a:off x="3695376" y="830782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EFA1E6-F3C7-4073-AB44-ACB9633D4D2E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4581099" y="1076759"/>
            <a:ext cx="573833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ED08D0-DEC5-4900-8391-5611E2C1B42F}"/>
              </a:ext>
            </a:extLst>
          </p:cNvPr>
          <p:cNvSpPr/>
          <p:nvPr/>
        </p:nvSpPr>
        <p:spPr>
          <a:xfrm>
            <a:off x="3779843" y="3429000"/>
            <a:ext cx="885723" cy="49195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A2E090-40CB-4E8D-BA97-BA8B1A795B91}"/>
              </a:ext>
            </a:extLst>
          </p:cNvPr>
          <p:cNvCxnSpPr>
            <a:cxnSpLocks/>
            <a:stCxn id="20" idx="3"/>
            <a:endCxn id="8" idx="1"/>
          </p:cNvCxnSpPr>
          <p:nvPr/>
        </p:nvCxnSpPr>
        <p:spPr>
          <a:xfrm>
            <a:off x="4665566" y="3674977"/>
            <a:ext cx="556478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687609-D11D-4B55-96B8-ED6E13ACCEB4}"/>
              </a:ext>
            </a:extLst>
          </p:cNvPr>
          <p:cNvSpPr txBox="1"/>
          <p:nvPr/>
        </p:nvSpPr>
        <p:spPr>
          <a:xfrm>
            <a:off x="2243021" y="892093"/>
            <a:ext cx="74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Year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84C0DA-D1AE-45D3-A0C1-793D58384B48}"/>
              </a:ext>
            </a:extLst>
          </p:cNvPr>
          <p:cNvSpPr txBox="1"/>
          <p:nvPr/>
        </p:nvSpPr>
        <p:spPr>
          <a:xfrm>
            <a:off x="2360946" y="3490311"/>
            <a:ext cx="9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Year y+1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D47E37-1A3B-4E23-8273-4BAE4A673312}"/>
              </a:ext>
            </a:extLst>
          </p:cNvPr>
          <p:cNvSpPr txBox="1"/>
          <p:nvPr/>
        </p:nvSpPr>
        <p:spPr>
          <a:xfrm>
            <a:off x="2480810" y="4588795"/>
            <a:ext cx="76727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Thick lines indicates growth while thin dashed lines indicate no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p</a:t>
            </a:r>
            <a:r>
              <a:rPr lang="en-CA" baseline="-25000" dirty="0" err="1"/>
              <a:t>mat</a:t>
            </a:r>
            <a:r>
              <a:rPr lang="en-CA" dirty="0"/>
              <a:t> indicates the probability of an immature crab moulting to maturity.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p</a:t>
            </a:r>
            <a:r>
              <a:rPr lang="en-CA" baseline="-25000" dirty="0" err="1"/>
              <a:t>skp</a:t>
            </a:r>
            <a:r>
              <a:rPr lang="en-CA" dirty="0"/>
              <a:t> indicates the probability of an immature crab skipping a moult.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M</a:t>
            </a:r>
            <a:r>
              <a:rPr lang="en-CA" baseline="-25000" dirty="0" err="1"/>
              <a:t>imm</a:t>
            </a:r>
            <a:r>
              <a:rPr lang="en-CA" dirty="0"/>
              <a:t> indicates the annual fraction of immature crab lost to natural mortality.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M</a:t>
            </a:r>
            <a:r>
              <a:rPr lang="en-CA" baseline="-25000" dirty="0" err="1"/>
              <a:t>mat</a:t>
            </a:r>
            <a:r>
              <a:rPr lang="en-CA" dirty="0"/>
              <a:t> indicates the annual fraction of mature crab lost to natural mortality.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 indicates the annual exploitation rate.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24A493-C1FA-40A4-8992-3A3C6C9F2DC4}"/>
              </a:ext>
            </a:extLst>
          </p:cNvPr>
          <p:cNvSpPr txBox="1"/>
          <p:nvPr/>
        </p:nvSpPr>
        <p:spPr>
          <a:xfrm>
            <a:off x="3214520" y="2164793"/>
            <a:ext cx="281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(1-p</a:t>
            </a:r>
            <a:r>
              <a:rPr lang="en-CA" baseline="-25000" dirty="0"/>
              <a:t>mat</a:t>
            </a:r>
            <a:r>
              <a:rPr lang="en-CA" dirty="0"/>
              <a:t>) x (1-p</a:t>
            </a:r>
            <a:r>
              <a:rPr lang="en-CA" baseline="-25000" dirty="0"/>
              <a:t>skp</a:t>
            </a:r>
            <a:r>
              <a:rPr lang="en-CA" dirty="0"/>
              <a:t>) x (1-M</a:t>
            </a:r>
            <a:r>
              <a:rPr lang="en-CA" baseline="-25000" dirty="0"/>
              <a:t>imm</a:t>
            </a:r>
            <a:r>
              <a:rPr lang="en-CA" dirty="0"/>
              <a:t> 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612580-B2BA-4218-AA4C-0E9D2EDE149E}"/>
              </a:ext>
            </a:extLst>
          </p:cNvPr>
          <p:cNvSpPr txBox="1"/>
          <p:nvPr/>
        </p:nvSpPr>
        <p:spPr>
          <a:xfrm rot="3502484">
            <a:off x="5613692" y="2343774"/>
            <a:ext cx="1675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(1-p</a:t>
            </a:r>
            <a:r>
              <a:rPr lang="en-CA" sz="1400" baseline="-25000" dirty="0"/>
              <a:t>mat</a:t>
            </a:r>
            <a:r>
              <a:rPr lang="en-CA" sz="1400" dirty="0"/>
              <a:t>) x </a:t>
            </a:r>
            <a:r>
              <a:rPr lang="en-CA" sz="1400" dirty="0" err="1"/>
              <a:t>p</a:t>
            </a:r>
            <a:r>
              <a:rPr lang="en-CA" sz="1400" baseline="-25000" dirty="0" err="1"/>
              <a:t>skp</a:t>
            </a:r>
            <a:r>
              <a:rPr lang="en-CA" sz="1400" dirty="0"/>
              <a:t> x </a:t>
            </a:r>
            <a:r>
              <a:rPr lang="en-CA" sz="1400" dirty="0" err="1"/>
              <a:t>M</a:t>
            </a:r>
            <a:r>
              <a:rPr lang="en-CA" sz="1400" baseline="-25000" dirty="0" err="1"/>
              <a:t>imm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A87689-8113-40DE-9C32-846CCAA33569}"/>
              </a:ext>
            </a:extLst>
          </p:cNvPr>
          <p:cNvSpPr txBox="1"/>
          <p:nvPr/>
        </p:nvSpPr>
        <p:spPr>
          <a:xfrm rot="2584880">
            <a:off x="6203433" y="1995517"/>
            <a:ext cx="125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</a:t>
            </a:r>
            <a:r>
              <a:rPr lang="en-CA" baseline="-25000" dirty="0" err="1"/>
              <a:t>mat</a:t>
            </a:r>
            <a:r>
              <a:rPr lang="en-CA" dirty="0"/>
              <a:t> x </a:t>
            </a:r>
            <a:r>
              <a:rPr lang="en-CA" dirty="0" err="1"/>
              <a:t>M</a:t>
            </a:r>
            <a:r>
              <a:rPr lang="en-CA" baseline="-25000" dirty="0" err="1"/>
              <a:t>mat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465DB5-D3F0-4CB9-842F-E3D1EA9EEA23}"/>
              </a:ext>
            </a:extLst>
          </p:cNvPr>
          <p:cNvSpPr txBox="1"/>
          <p:nvPr/>
        </p:nvSpPr>
        <p:spPr>
          <a:xfrm rot="3729672">
            <a:off x="7076084" y="1985169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1-M</a:t>
            </a:r>
            <a:r>
              <a:rPr lang="en-CA" baseline="-25000" dirty="0"/>
              <a:t>mat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6EC3E0-3CE0-47E3-810F-93C10C1B3708}"/>
              </a:ext>
            </a:extLst>
          </p:cNvPr>
          <p:cNvSpPr txBox="1"/>
          <p:nvPr/>
        </p:nvSpPr>
        <p:spPr>
          <a:xfrm rot="3686248">
            <a:off x="8101126" y="1776611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1-M</a:t>
            </a:r>
            <a:r>
              <a:rPr lang="en-CA" baseline="-25000" dirty="0"/>
              <a:t>mat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C676D6-CC78-4659-A689-8EF6498169C7}"/>
              </a:ext>
            </a:extLst>
          </p:cNvPr>
          <p:cNvSpPr txBox="1"/>
          <p:nvPr/>
        </p:nvSpPr>
        <p:spPr>
          <a:xfrm>
            <a:off x="9110691" y="2064323"/>
            <a:ext cx="157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(1-F) x (1-M</a:t>
            </a:r>
            <a:r>
              <a:rPr lang="en-CA" baseline="-25000" dirty="0"/>
              <a:t>mat)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3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5267-4809-46CD-8041-093B41A0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53" y="463875"/>
            <a:ext cx="10515600" cy="53994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Mâles</a:t>
            </a:r>
            <a:r>
              <a:rPr lang="en-US" b="1" dirty="0"/>
              <a:t>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873875-1CF6-4978-B3F0-1B603C8D4A7C}"/>
              </a:ext>
            </a:extLst>
          </p:cNvPr>
          <p:cNvSpPr/>
          <p:nvPr/>
        </p:nvSpPr>
        <p:spPr>
          <a:xfrm>
            <a:off x="3136992" y="2503779"/>
            <a:ext cx="1279424" cy="70440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687875-1F08-44C6-AEE5-2E3220B13457}"/>
              </a:ext>
            </a:extLst>
          </p:cNvPr>
          <p:cNvSpPr/>
          <p:nvPr/>
        </p:nvSpPr>
        <p:spPr>
          <a:xfrm>
            <a:off x="6944300" y="2505177"/>
            <a:ext cx="1279424" cy="70440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E9C44-5FBC-48BF-8628-2D611C983E6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76704" y="3208183"/>
            <a:ext cx="0" cy="149996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E03F50-B505-4AD4-B68D-16091594F136}"/>
              </a:ext>
            </a:extLst>
          </p:cNvPr>
          <p:cNvSpPr/>
          <p:nvPr/>
        </p:nvSpPr>
        <p:spPr>
          <a:xfrm>
            <a:off x="3136992" y="4708143"/>
            <a:ext cx="1279424" cy="70440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18AFAF-9EB9-4BE6-8DF7-FEEB946DD1FA}"/>
              </a:ext>
            </a:extLst>
          </p:cNvPr>
          <p:cNvSpPr/>
          <p:nvPr/>
        </p:nvSpPr>
        <p:spPr>
          <a:xfrm>
            <a:off x="6944300" y="4709541"/>
            <a:ext cx="1279424" cy="704404"/>
          </a:xfrm>
          <a:prstGeom prst="roundRect">
            <a:avLst>
              <a:gd name="adj" fmla="val 142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41786B-B082-419C-9CC5-761BA888181B}"/>
              </a:ext>
            </a:extLst>
          </p:cNvPr>
          <p:cNvCxnSpPr>
            <a:stCxn id="4" idx="3"/>
            <a:endCxn id="9" idx="0"/>
          </p:cNvCxnSpPr>
          <p:nvPr/>
        </p:nvCxnSpPr>
        <p:spPr>
          <a:xfrm>
            <a:off x="4416416" y="2855981"/>
            <a:ext cx="3167596" cy="185356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17120F-4D0F-48DB-9BFE-3C9BC3E9304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584012" y="3209581"/>
            <a:ext cx="0" cy="149996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4E4D1C-0F43-4D5A-AF33-F557270C3996}"/>
              </a:ext>
            </a:extLst>
          </p:cNvPr>
          <p:cNvSpPr txBox="1"/>
          <p:nvPr/>
        </p:nvSpPr>
        <p:spPr>
          <a:xfrm>
            <a:off x="8863436" y="2953817"/>
            <a:ext cx="3136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Mortalit</a:t>
            </a:r>
            <a:r>
              <a:rPr lang="fr-CA" dirty="0"/>
              <a:t>é naturelle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Prédation (basse)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Cannibalisme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Mortalité pêche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Débarquements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Rejets/triage en mer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DE00A-5636-462A-8C22-2A4991393C22}"/>
              </a:ext>
            </a:extLst>
          </p:cNvPr>
          <p:cNvSpPr txBox="1"/>
          <p:nvPr/>
        </p:nvSpPr>
        <p:spPr>
          <a:xfrm>
            <a:off x="191573" y="3831794"/>
            <a:ext cx="20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Recrutement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2B51D-5D28-4399-A5D0-554A0EF93E7F}"/>
              </a:ext>
            </a:extLst>
          </p:cNvPr>
          <p:cNvSpPr txBox="1"/>
          <p:nvPr/>
        </p:nvSpPr>
        <p:spPr>
          <a:xfrm>
            <a:off x="427653" y="5724765"/>
            <a:ext cx="20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Selectivité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79DE28-B31D-4DF3-8A22-AA669B469E80}"/>
              </a:ext>
            </a:extLst>
          </p:cNvPr>
          <p:cNvSpPr txBox="1"/>
          <p:nvPr/>
        </p:nvSpPr>
        <p:spPr>
          <a:xfrm>
            <a:off x="3051954" y="1569133"/>
            <a:ext cx="144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/>
              <a:t>Immature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412FC3-02C5-4CB1-8B01-8560A531820E}"/>
              </a:ext>
            </a:extLst>
          </p:cNvPr>
          <p:cNvSpPr txBox="1"/>
          <p:nvPr/>
        </p:nvSpPr>
        <p:spPr>
          <a:xfrm>
            <a:off x="7015555" y="1522966"/>
            <a:ext cx="1136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/>
              <a:t>Mature</a:t>
            </a:r>
            <a:endParaRPr 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F562D8-EC50-46E2-A743-5816BE86EA2F}"/>
              </a:ext>
            </a:extLst>
          </p:cNvPr>
          <p:cNvSpPr txBox="1"/>
          <p:nvPr/>
        </p:nvSpPr>
        <p:spPr>
          <a:xfrm>
            <a:off x="427653" y="1168660"/>
            <a:ext cx="1678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Pas de tailles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Pas d’instars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6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B2C7-8F98-4EFC-8626-1232DF30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9B01-092C-46AD-A0E6-0C5A657B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16163</TotalTime>
  <Words>173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Mâles: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Surette, Tobie</dc:creator>
  <cp:lastModifiedBy>Surette, Tobie</cp:lastModifiedBy>
  <cp:revision>16</cp:revision>
  <cp:lastPrinted>2023-01-31T16:47:40Z</cp:lastPrinted>
  <dcterms:created xsi:type="dcterms:W3CDTF">2022-11-23T14:29:36Z</dcterms:created>
  <dcterms:modified xsi:type="dcterms:W3CDTF">2023-02-10T15:20:30Z</dcterms:modified>
</cp:coreProperties>
</file>