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20" autoAdjust="0"/>
  </p:normalViewPr>
  <p:slideViewPr>
    <p:cSldViewPr>
      <p:cViewPr varScale="1">
        <p:scale>
          <a:sx n="105" d="100"/>
          <a:sy n="105" d="100"/>
        </p:scale>
        <p:origin x="-189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2661B99F-47CB-455F-9E2A-4CEC55AD34BF}" type="datetimeFigureOut">
              <a:rPr lang="en-CA" smtClean="0"/>
              <a:t>11/01/2019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334502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61B99F-47CB-455F-9E2A-4CEC55AD34BF}" type="datetimeFigureOut">
              <a:rPr lang="en-CA" smtClean="0"/>
              <a:t>11/01/2019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962298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61B99F-47CB-455F-9E2A-4CEC55AD34BF}" type="datetimeFigureOut">
              <a:rPr lang="en-CA" smtClean="0"/>
              <a:t>11/01/2019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3292975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2661B99F-47CB-455F-9E2A-4CEC55AD34BF}" type="datetimeFigureOut">
              <a:rPr lang="en-CA" smtClean="0"/>
              <a:t>11/01/2019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726785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61B99F-47CB-455F-9E2A-4CEC55AD34BF}" type="datetimeFigureOut">
              <a:rPr lang="en-CA" smtClean="0"/>
              <a:t>11/01/2019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18751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2661B99F-47CB-455F-9E2A-4CEC55AD34BF}" type="datetimeFigureOut">
              <a:rPr lang="en-CA" smtClean="0"/>
              <a:t>11/01/2019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9693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2661B99F-47CB-455F-9E2A-4CEC55AD34BF}" type="datetimeFigureOut">
              <a:rPr lang="en-CA" smtClean="0"/>
              <a:t>11/01/2019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00718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661B99F-47CB-455F-9E2A-4CEC55AD34BF}" type="datetimeFigureOut">
              <a:rPr lang="en-CA" smtClean="0"/>
              <a:t>11/01/2019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91243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1B99F-47CB-455F-9E2A-4CEC55AD34BF}" type="datetimeFigureOut">
              <a:rPr lang="en-CA" smtClean="0"/>
              <a:t>11/01/2019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66683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1B99F-47CB-455F-9E2A-4CEC55AD34BF}" type="datetimeFigureOut">
              <a:rPr lang="en-CA" smtClean="0"/>
              <a:t>11/01/2019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2337901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61B99F-47CB-455F-9E2A-4CEC55AD34BF}" type="datetimeFigureOut">
              <a:rPr lang="en-CA" smtClean="0"/>
              <a:t>11/01/2019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9FBC995-4A1B-4EA3-932E-47A8435A63A3}" type="slidenum">
              <a:rPr lang="en-CA" smtClean="0"/>
              <a:t>‹#›</a:t>
            </a:fld>
            <a:endParaRPr lang="en-CA"/>
          </a:p>
        </p:txBody>
      </p:sp>
    </p:spTree>
    <p:extLst>
      <p:ext uri="{BB962C8B-B14F-4D97-AF65-F5344CB8AC3E}">
        <p14:creationId xmlns:p14="http://schemas.microsoft.com/office/powerpoint/2010/main" val="146654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1B99F-47CB-455F-9E2A-4CEC55AD34BF}" type="datetimeFigureOut">
              <a:rPr lang="en-CA" smtClean="0"/>
              <a:t>11/01/2019</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FBC995-4A1B-4EA3-932E-47A8435A63A3}" type="slidenum">
              <a:rPr lang="en-CA" smtClean="0"/>
              <a:t>‹#›</a:t>
            </a:fld>
            <a:endParaRPr lang="en-CA"/>
          </a:p>
        </p:txBody>
      </p:sp>
    </p:spTree>
    <p:extLst>
      <p:ext uri="{BB962C8B-B14F-4D97-AF65-F5344CB8AC3E}">
        <p14:creationId xmlns:p14="http://schemas.microsoft.com/office/powerpoint/2010/main" val="1755911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6669" y="1047445"/>
            <a:ext cx="1440160" cy="783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sp>
        <p:nvSpPr>
          <p:cNvPr id="7" name="TextBox 6"/>
          <p:cNvSpPr txBox="1"/>
          <p:nvPr/>
        </p:nvSpPr>
        <p:spPr>
          <a:xfrm>
            <a:off x="468677" y="1159551"/>
            <a:ext cx="1296144" cy="553998"/>
          </a:xfrm>
          <a:prstGeom prst="rect">
            <a:avLst/>
          </a:prstGeom>
          <a:solidFill>
            <a:schemeClr val="bg2"/>
          </a:solidFill>
          <a:ln>
            <a:solidFill>
              <a:schemeClr val="tx1">
                <a:lumMod val="50000"/>
                <a:lumOff val="50000"/>
              </a:schemeClr>
            </a:solidFill>
          </a:ln>
        </p:spPr>
        <p:txBody>
          <a:bodyPr wrap="square" rtlCol="0">
            <a:spAutoFit/>
          </a:bodyPr>
          <a:lstStyle/>
          <a:p>
            <a:r>
              <a:rPr lang="en-CA" sz="1000" b="1" dirty="0" smtClean="0"/>
              <a:t>Fishing in areas with high abundance of soft crab .</a:t>
            </a:r>
            <a:endParaRPr lang="en-CA" sz="1000" b="1" dirty="0"/>
          </a:p>
        </p:txBody>
      </p:sp>
      <p:sp>
        <p:nvSpPr>
          <p:cNvPr id="12" name="Oval 11"/>
          <p:cNvSpPr/>
          <p:nvPr/>
        </p:nvSpPr>
        <p:spPr>
          <a:xfrm>
            <a:off x="3649941" y="3589607"/>
            <a:ext cx="1226798" cy="11926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p:cNvSpPr txBox="1"/>
          <p:nvPr/>
        </p:nvSpPr>
        <p:spPr>
          <a:xfrm>
            <a:off x="3848182" y="3872508"/>
            <a:ext cx="830311" cy="600164"/>
          </a:xfrm>
          <a:prstGeom prst="rect">
            <a:avLst/>
          </a:prstGeom>
          <a:solidFill>
            <a:schemeClr val="bg2"/>
          </a:solidFill>
          <a:ln>
            <a:solidFill>
              <a:schemeClr val="tx1">
                <a:lumMod val="50000"/>
                <a:lumOff val="50000"/>
              </a:schemeClr>
            </a:solidFill>
          </a:ln>
        </p:spPr>
        <p:txBody>
          <a:bodyPr wrap="square" rtlCol="0">
            <a:spAutoFit/>
          </a:bodyPr>
          <a:lstStyle/>
          <a:p>
            <a:pPr algn="ctr"/>
            <a:r>
              <a:rPr lang="fr-CA" sz="1100" b="1" dirty="0" smtClean="0"/>
              <a:t>Excessive soft </a:t>
            </a:r>
            <a:r>
              <a:rPr lang="fr-CA" sz="1100" b="1" dirty="0" err="1" smtClean="0"/>
              <a:t>crab</a:t>
            </a:r>
            <a:r>
              <a:rPr lang="fr-CA" sz="1100" b="1" dirty="0" smtClean="0"/>
              <a:t> catches</a:t>
            </a:r>
            <a:endParaRPr lang="en-CA" sz="1100" b="1" dirty="0"/>
          </a:p>
        </p:txBody>
      </p:sp>
      <p:sp>
        <p:nvSpPr>
          <p:cNvPr id="14" name="Rectangle 13"/>
          <p:cNvSpPr/>
          <p:nvPr/>
        </p:nvSpPr>
        <p:spPr>
          <a:xfrm>
            <a:off x="3545276" y="2324869"/>
            <a:ext cx="1440160" cy="600075"/>
          </a:xfrm>
          <a:prstGeom prst="rect">
            <a:avLst/>
          </a:prstGeom>
          <a:pattFill prst="wdDnDiag">
            <a:fgClr>
              <a:schemeClr val="tx1"/>
            </a:fgClr>
            <a:bgClr>
              <a:srgbClr val="FFFF00"/>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p:cNvSpPr txBox="1"/>
          <p:nvPr/>
        </p:nvSpPr>
        <p:spPr>
          <a:xfrm>
            <a:off x="3617284" y="2436975"/>
            <a:ext cx="1296144" cy="261610"/>
          </a:xfrm>
          <a:prstGeom prst="rect">
            <a:avLst/>
          </a:prstGeom>
          <a:solidFill>
            <a:schemeClr val="bg2"/>
          </a:solidFill>
          <a:ln>
            <a:solidFill>
              <a:schemeClr val="tx1">
                <a:lumMod val="50000"/>
                <a:lumOff val="50000"/>
              </a:schemeClr>
            </a:solidFill>
          </a:ln>
        </p:spPr>
        <p:txBody>
          <a:bodyPr wrap="square" rtlCol="0">
            <a:spAutoFit/>
          </a:bodyPr>
          <a:lstStyle/>
          <a:p>
            <a:pPr algn="ctr"/>
            <a:r>
              <a:rPr lang="fr-CA" sz="1100" b="1" dirty="0" smtClean="0"/>
              <a:t>Snow </a:t>
            </a:r>
            <a:r>
              <a:rPr lang="fr-CA" sz="1100" b="1" dirty="0" err="1" smtClean="0"/>
              <a:t>crab</a:t>
            </a:r>
            <a:r>
              <a:rPr lang="fr-CA" sz="1100" b="1" dirty="0" smtClean="0"/>
              <a:t> </a:t>
            </a:r>
            <a:r>
              <a:rPr lang="fr-CA" sz="1100" b="1" dirty="0" err="1" smtClean="0"/>
              <a:t>fishery</a:t>
            </a:r>
            <a:endParaRPr lang="en-CA" sz="1100" b="1" dirty="0"/>
          </a:p>
        </p:txBody>
      </p:sp>
      <p:cxnSp>
        <p:nvCxnSpPr>
          <p:cNvPr id="17" name="Straight Arrow Connector 16"/>
          <p:cNvCxnSpPr>
            <a:stCxn id="14" idx="2"/>
            <a:endCxn id="12" idx="0"/>
          </p:cNvCxnSpPr>
          <p:nvPr/>
        </p:nvCxnSpPr>
        <p:spPr>
          <a:xfrm flipH="1">
            <a:off x="4263340" y="2924944"/>
            <a:ext cx="2016" cy="6646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6" idx="3"/>
            <a:endCxn id="12" idx="2"/>
          </p:cNvCxnSpPr>
          <p:nvPr/>
        </p:nvCxnSpPr>
        <p:spPr>
          <a:xfrm>
            <a:off x="1836829" y="1439261"/>
            <a:ext cx="1813112" cy="2746675"/>
          </a:xfrm>
          <a:prstGeom prst="bentConnector3">
            <a:avLst>
              <a:gd name="adj1" fmla="val 7646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435308" y="1234914"/>
            <a:ext cx="144016" cy="415499"/>
          </a:xfrm>
          <a:prstGeom prst="rect">
            <a:avLst/>
          </a:prstGeom>
          <a:gradFill flip="none" rotWithShape="1">
            <a:gsLst>
              <a:gs pos="0">
                <a:schemeClr val="tx1"/>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800"/>
          </a:p>
        </p:txBody>
      </p:sp>
      <p:graphicFrame>
        <p:nvGraphicFramePr>
          <p:cNvPr id="25" name="Table 24"/>
          <p:cNvGraphicFramePr>
            <a:graphicFrameLocks noGrp="1"/>
          </p:cNvGraphicFramePr>
          <p:nvPr>
            <p:extLst>
              <p:ext uri="{D42A27DB-BD31-4B8C-83A1-F6EECF244321}">
                <p14:modId xmlns:p14="http://schemas.microsoft.com/office/powerpoint/2010/main" val="4263160131"/>
              </p:ext>
            </p:extLst>
          </p:nvPr>
        </p:nvGraphicFramePr>
        <p:xfrm>
          <a:off x="1960862" y="1662149"/>
          <a:ext cx="1092907" cy="1198223"/>
        </p:xfrm>
        <a:graphic>
          <a:graphicData uri="http://schemas.openxmlformats.org/drawingml/2006/table">
            <a:tbl>
              <a:tblPr firstRow="1" bandRow="1">
                <a:tableStyleId>{5C22544A-7EE6-4342-B048-85BDC9FD1C3A}</a:tableStyleId>
              </a:tblPr>
              <a:tblGrid>
                <a:gridCol w="208280"/>
                <a:gridCol w="884627"/>
              </a:tblGrid>
              <a:tr h="512423">
                <a:tc gridSpan="2">
                  <a:txBody>
                    <a:bodyPr/>
                    <a:lstStyle/>
                    <a:p>
                      <a:pPr algn="ctr"/>
                      <a:r>
                        <a:rPr lang="fr-CA" sz="900" dirty="0" smtClean="0">
                          <a:solidFill>
                            <a:schemeClr val="tx1"/>
                          </a:solidFill>
                        </a:rPr>
                        <a:t>Soft </a:t>
                      </a:r>
                      <a:r>
                        <a:rPr lang="fr-CA" sz="900" dirty="0" err="1" smtClean="0">
                          <a:solidFill>
                            <a:schemeClr val="tx1"/>
                          </a:solidFill>
                        </a:rPr>
                        <a:t>crab</a:t>
                      </a:r>
                      <a:r>
                        <a:rPr lang="fr-CA" sz="900" dirty="0" smtClean="0">
                          <a:solidFill>
                            <a:schemeClr val="tx1"/>
                          </a:solidFill>
                        </a:rPr>
                        <a:t> </a:t>
                      </a:r>
                      <a:r>
                        <a:rPr lang="fr-CA" sz="900" dirty="0" err="1" smtClean="0">
                          <a:solidFill>
                            <a:schemeClr val="tx1"/>
                          </a:solidFill>
                        </a:rPr>
                        <a:t>protocol</a:t>
                      </a:r>
                      <a:endParaRPr lang="fr-CA" sz="900" dirty="0" smtClean="0">
                        <a:solidFill>
                          <a:schemeClr val="tx1"/>
                        </a:solidFill>
                      </a:endParaRPr>
                    </a:p>
                    <a:p>
                      <a:pPr algn="ctr"/>
                      <a:r>
                        <a:rPr lang="fr-CA" sz="900" dirty="0" smtClean="0">
                          <a:solidFill>
                            <a:schemeClr val="tx1"/>
                          </a:solidFill>
                        </a:rPr>
                        <a:t>(</a:t>
                      </a:r>
                      <a:r>
                        <a:rPr lang="en-CA" sz="900" dirty="0" smtClean="0">
                          <a:solidFill>
                            <a:schemeClr val="tx1"/>
                          </a:solidFill>
                        </a:rPr>
                        <a:t>&gt;</a:t>
                      </a:r>
                      <a:r>
                        <a:rPr lang="en-CA" sz="900" baseline="0" dirty="0" smtClean="0">
                          <a:solidFill>
                            <a:schemeClr val="tx1"/>
                          </a:solidFill>
                        </a:rPr>
                        <a:t> 20% leads to grid closures)</a:t>
                      </a:r>
                      <a:endParaRPr lang="en-CA"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CA" dirty="0"/>
                    </a:p>
                  </a:txBody>
                  <a:tcPr/>
                </a:tc>
              </a:tr>
              <a:tr h="210778">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r>
                        <a:rPr lang="fr-CA" sz="900" b="1" dirty="0" err="1" smtClean="0">
                          <a:solidFill>
                            <a:schemeClr val="tx2">
                              <a:lumMod val="60000"/>
                              <a:lumOff val="40000"/>
                            </a:schemeClr>
                          </a:solidFill>
                        </a:rPr>
                        <a:t>Conformity</a:t>
                      </a:r>
                      <a:endParaRPr lang="en-CA" sz="900" b="1" dirty="0">
                        <a:solidFill>
                          <a:schemeClr val="tx2">
                            <a:lumMod val="60000"/>
                            <a:lumOff val="4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778">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fr-CA" sz="900" b="1" dirty="0" err="1" smtClean="0">
                          <a:solidFill>
                            <a:schemeClr val="tx2">
                              <a:lumMod val="60000"/>
                              <a:lumOff val="40000"/>
                            </a:schemeClr>
                          </a:solidFill>
                        </a:rPr>
                        <a:t>Effectiveness</a:t>
                      </a:r>
                      <a:endParaRPr lang="en-CA" sz="900" b="1" dirty="0">
                        <a:solidFill>
                          <a:schemeClr val="tx2">
                            <a:lumMod val="60000"/>
                            <a:lumOff val="4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0778">
                <a:tc>
                  <a:txBody>
                    <a:bodyPr/>
                    <a:lstStyle/>
                    <a:p>
                      <a:endParaRPr lang="en-CA"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fr-CA" sz="900" b="1" dirty="0" smtClean="0">
                          <a:solidFill>
                            <a:schemeClr val="tx2">
                              <a:lumMod val="60000"/>
                              <a:lumOff val="40000"/>
                            </a:schemeClr>
                          </a:solidFill>
                        </a:rPr>
                        <a:t>Compliance</a:t>
                      </a:r>
                      <a:endParaRPr lang="en-CA" sz="900" b="1" dirty="0">
                        <a:solidFill>
                          <a:schemeClr val="tx2">
                            <a:lumMod val="60000"/>
                            <a:lumOff val="4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5" name="Straight Arrow Connector 34"/>
          <p:cNvCxnSpPr>
            <a:stCxn id="61" idx="3"/>
            <a:endCxn id="82" idx="2"/>
          </p:cNvCxnSpPr>
          <p:nvPr/>
        </p:nvCxnSpPr>
        <p:spPr>
          <a:xfrm>
            <a:off x="7259562" y="4185290"/>
            <a:ext cx="480790" cy="9063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61" idx="3"/>
            <a:endCxn id="80" idx="2"/>
          </p:cNvCxnSpPr>
          <p:nvPr/>
        </p:nvCxnSpPr>
        <p:spPr>
          <a:xfrm flipV="1">
            <a:off x="7259562" y="3419164"/>
            <a:ext cx="513023" cy="7661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55736" y="5936311"/>
            <a:ext cx="8316302" cy="584775"/>
          </a:xfrm>
          <a:prstGeom prst="rect">
            <a:avLst/>
          </a:prstGeom>
          <a:noFill/>
        </p:spPr>
        <p:txBody>
          <a:bodyPr wrap="square" rtlCol="0">
            <a:spAutoFit/>
          </a:bodyPr>
          <a:lstStyle/>
          <a:p>
            <a:r>
              <a:rPr lang="en-CA" sz="1600" b="1" dirty="0" smtClean="0"/>
              <a:t>Figure</a:t>
            </a:r>
            <a:r>
              <a:rPr lang="en-CA" sz="1600" dirty="0" smtClean="0"/>
              <a:t> : Schematic bow-tie representation of soft-crab mortality in the southern Gulf of Saint Lawrence snow crab fishery.</a:t>
            </a:r>
            <a:endParaRPr lang="en-CA" sz="1600" dirty="0"/>
          </a:p>
        </p:txBody>
      </p:sp>
      <p:sp>
        <p:nvSpPr>
          <p:cNvPr id="51" name="TextBox 50"/>
          <p:cNvSpPr txBox="1"/>
          <p:nvPr/>
        </p:nvSpPr>
        <p:spPr>
          <a:xfrm>
            <a:off x="3822286" y="2044018"/>
            <a:ext cx="900631" cy="276999"/>
          </a:xfrm>
          <a:prstGeom prst="rect">
            <a:avLst/>
          </a:prstGeom>
          <a:noFill/>
        </p:spPr>
        <p:txBody>
          <a:bodyPr wrap="none" rtlCol="0">
            <a:spAutoFit/>
          </a:bodyPr>
          <a:lstStyle/>
          <a:p>
            <a:r>
              <a:rPr lang="en-CA" sz="1200" b="1" dirty="0" smtClean="0"/>
              <a:t>Risk source</a:t>
            </a:r>
            <a:endParaRPr lang="en-CA" sz="1200" b="1" dirty="0"/>
          </a:p>
        </p:txBody>
      </p:sp>
      <p:sp>
        <p:nvSpPr>
          <p:cNvPr id="52" name="TextBox 51"/>
          <p:cNvSpPr txBox="1"/>
          <p:nvPr/>
        </p:nvSpPr>
        <p:spPr>
          <a:xfrm>
            <a:off x="2048152" y="773249"/>
            <a:ext cx="918328" cy="461665"/>
          </a:xfrm>
          <a:prstGeom prst="rect">
            <a:avLst/>
          </a:prstGeom>
          <a:noFill/>
        </p:spPr>
        <p:txBody>
          <a:bodyPr wrap="none" rtlCol="0">
            <a:spAutoFit/>
          </a:bodyPr>
          <a:lstStyle/>
          <a:p>
            <a:pPr algn="ctr"/>
            <a:r>
              <a:rPr lang="en-CA" sz="1200" b="1" dirty="0" smtClean="0"/>
              <a:t>Prevention </a:t>
            </a:r>
          </a:p>
          <a:p>
            <a:pPr algn="ctr"/>
            <a:r>
              <a:rPr lang="en-CA" sz="1200" b="1" dirty="0" smtClean="0"/>
              <a:t>control</a:t>
            </a:r>
            <a:endParaRPr lang="en-CA" sz="1200" b="1" dirty="0"/>
          </a:p>
        </p:txBody>
      </p:sp>
      <p:sp>
        <p:nvSpPr>
          <p:cNvPr id="53" name="TextBox 52"/>
          <p:cNvSpPr txBox="1"/>
          <p:nvPr/>
        </p:nvSpPr>
        <p:spPr>
          <a:xfrm>
            <a:off x="554928" y="759446"/>
            <a:ext cx="1123641" cy="276999"/>
          </a:xfrm>
          <a:prstGeom prst="rect">
            <a:avLst/>
          </a:prstGeom>
          <a:noFill/>
        </p:spPr>
        <p:txBody>
          <a:bodyPr wrap="none" rtlCol="0">
            <a:spAutoFit/>
          </a:bodyPr>
          <a:lstStyle/>
          <a:p>
            <a:r>
              <a:rPr lang="en-CA" sz="1200" b="1" dirty="0" smtClean="0"/>
              <a:t>Cause of event</a:t>
            </a:r>
            <a:endParaRPr lang="en-CA" sz="1200" b="1" dirty="0"/>
          </a:p>
        </p:txBody>
      </p:sp>
      <p:sp>
        <p:nvSpPr>
          <p:cNvPr id="54" name="TextBox 53"/>
          <p:cNvSpPr txBox="1"/>
          <p:nvPr/>
        </p:nvSpPr>
        <p:spPr>
          <a:xfrm>
            <a:off x="4036627" y="4814669"/>
            <a:ext cx="538545" cy="276999"/>
          </a:xfrm>
          <a:prstGeom prst="rect">
            <a:avLst/>
          </a:prstGeom>
          <a:noFill/>
        </p:spPr>
        <p:txBody>
          <a:bodyPr wrap="none" rtlCol="0">
            <a:spAutoFit/>
          </a:bodyPr>
          <a:lstStyle/>
          <a:p>
            <a:r>
              <a:rPr lang="en-CA" sz="1200" b="1" dirty="0" smtClean="0"/>
              <a:t>Event</a:t>
            </a:r>
            <a:endParaRPr lang="en-CA" sz="1200" b="1" dirty="0"/>
          </a:p>
        </p:txBody>
      </p:sp>
      <p:sp>
        <p:nvSpPr>
          <p:cNvPr id="55" name="TextBox 54"/>
          <p:cNvSpPr txBox="1"/>
          <p:nvPr/>
        </p:nvSpPr>
        <p:spPr>
          <a:xfrm>
            <a:off x="6190119" y="3543439"/>
            <a:ext cx="1099981" cy="276999"/>
          </a:xfrm>
          <a:prstGeom prst="rect">
            <a:avLst/>
          </a:prstGeom>
          <a:noFill/>
        </p:spPr>
        <p:txBody>
          <a:bodyPr wrap="none" rtlCol="0">
            <a:spAutoFit/>
          </a:bodyPr>
          <a:lstStyle/>
          <a:p>
            <a:r>
              <a:rPr lang="en-CA" sz="1200" b="1" dirty="0" smtClean="0"/>
              <a:t>Consequences</a:t>
            </a:r>
            <a:endParaRPr lang="en-CA" sz="1200" b="1" dirty="0"/>
          </a:p>
        </p:txBody>
      </p:sp>
      <p:sp>
        <p:nvSpPr>
          <p:cNvPr id="56" name="TextBox 55"/>
          <p:cNvSpPr txBox="1"/>
          <p:nvPr/>
        </p:nvSpPr>
        <p:spPr>
          <a:xfrm>
            <a:off x="7987371" y="2518144"/>
            <a:ext cx="846835" cy="276999"/>
          </a:xfrm>
          <a:prstGeom prst="rect">
            <a:avLst/>
          </a:prstGeom>
          <a:noFill/>
        </p:spPr>
        <p:txBody>
          <a:bodyPr wrap="none" rtlCol="0">
            <a:spAutoFit/>
          </a:bodyPr>
          <a:lstStyle/>
          <a:p>
            <a:r>
              <a:rPr lang="en-CA" sz="1200" b="1" dirty="0" smtClean="0"/>
              <a:t>Ecosystem</a:t>
            </a:r>
            <a:endParaRPr lang="en-CA" sz="1200" b="1" dirty="0"/>
          </a:p>
        </p:txBody>
      </p:sp>
      <p:sp>
        <p:nvSpPr>
          <p:cNvPr id="58" name="TextBox 57"/>
          <p:cNvSpPr txBox="1"/>
          <p:nvPr/>
        </p:nvSpPr>
        <p:spPr>
          <a:xfrm>
            <a:off x="7972845" y="4218802"/>
            <a:ext cx="799193" cy="276999"/>
          </a:xfrm>
          <a:prstGeom prst="rect">
            <a:avLst/>
          </a:prstGeom>
          <a:noFill/>
        </p:spPr>
        <p:txBody>
          <a:bodyPr wrap="none" rtlCol="0">
            <a:spAutoFit/>
          </a:bodyPr>
          <a:lstStyle/>
          <a:p>
            <a:r>
              <a:rPr lang="en-CA" sz="1200" b="1" dirty="0" smtClean="0"/>
              <a:t>Economic</a:t>
            </a:r>
            <a:endParaRPr lang="en-CA" sz="1200" b="1" dirty="0"/>
          </a:p>
        </p:txBody>
      </p:sp>
      <p:sp>
        <p:nvSpPr>
          <p:cNvPr id="60" name="Rectangle 59"/>
          <p:cNvSpPr/>
          <p:nvPr/>
        </p:nvSpPr>
        <p:spPr>
          <a:xfrm>
            <a:off x="233118" y="3203959"/>
            <a:ext cx="1603711" cy="622334"/>
          </a:xfrm>
          <a:prstGeom prst="rect">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800" dirty="0" smtClean="0">
                <a:solidFill>
                  <a:schemeClr val="tx1"/>
                </a:solidFill>
              </a:rPr>
              <a:t>Conformity of At-Sea Observers to this protocol is in doubt, possibly undermining the effectiveness of the protocol</a:t>
            </a:r>
            <a:endParaRPr lang="en-CA" sz="800" dirty="0">
              <a:solidFill>
                <a:schemeClr val="tx1"/>
              </a:solidFill>
            </a:endParaRPr>
          </a:p>
        </p:txBody>
      </p:sp>
      <p:cxnSp>
        <p:nvCxnSpPr>
          <p:cNvPr id="62" name="Elbow Connector 61"/>
          <p:cNvCxnSpPr>
            <a:stCxn id="60" idx="0"/>
          </p:cNvCxnSpPr>
          <p:nvPr/>
        </p:nvCxnSpPr>
        <p:spPr>
          <a:xfrm rot="5400000" flipH="1" flipV="1">
            <a:off x="1059744" y="2293757"/>
            <a:ext cx="885432" cy="934972"/>
          </a:xfrm>
          <a:prstGeom prst="bentConnector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4511555" y="278004"/>
            <a:ext cx="4322651" cy="769441"/>
          </a:xfrm>
          <a:prstGeom prst="rect">
            <a:avLst/>
          </a:prstGeom>
          <a:noFill/>
        </p:spPr>
        <p:txBody>
          <a:bodyPr wrap="square" rtlCol="0">
            <a:spAutoFit/>
          </a:bodyPr>
          <a:lstStyle/>
          <a:p>
            <a:r>
              <a:rPr lang="en-CA" sz="1100" i="1" dirty="0" smtClean="0"/>
              <a:t>“The development of management measures requires science to provide advice regarding the technical design and effectiveness of the proposed measures and to assess the efficacy of the suite of management measures.” (Cormier et al. 2017)</a:t>
            </a:r>
          </a:p>
        </p:txBody>
      </p:sp>
      <p:cxnSp>
        <p:nvCxnSpPr>
          <p:cNvPr id="36" name="Straight Arrow Connector 35"/>
          <p:cNvCxnSpPr>
            <a:stCxn id="12" idx="6"/>
            <a:endCxn id="61" idx="1"/>
          </p:cNvCxnSpPr>
          <p:nvPr/>
        </p:nvCxnSpPr>
        <p:spPr>
          <a:xfrm flipV="1">
            <a:off x="4876739" y="4185290"/>
            <a:ext cx="1360767" cy="6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237506" y="3843174"/>
            <a:ext cx="1022056" cy="68423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TextBox 62"/>
          <p:cNvSpPr txBox="1"/>
          <p:nvPr/>
        </p:nvSpPr>
        <p:spPr>
          <a:xfrm>
            <a:off x="6349497" y="3932638"/>
            <a:ext cx="781223" cy="400110"/>
          </a:xfrm>
          <a:prstGeom prst="rect">
            <a:avLst/>
          </a:prstGeom>
          <a:solidFill>
            <a:schemeClr val="bg2"/>
          </a:solidFill>
          <a:ln>
            <a:solidFill>
              <a:schemeClr val="tx1">
                <a:lumMod val="50000"/>
                <a:lumOff val="50000"/>
              </a:schemeClr>
            </a:solidFill>
          </a:ln>
        </p:spPr>
        <p:txBody>
          <a:bodyPr wrap="square" rtlCol="0">
            <a:spAutoFit/>
          </a:bodyPr>
          <a:lstStyle/>
          <a:p>
            <a:pPr algn="ctr"/>
            <a:r>
              <a:rPr lang="fr-CA" sz="1000" b="1" dirty="0" smtClean="0"/>
              <a:t>Soft </a:t>
            </a:r>
            <a:r>
              <a:rPr lang="fr-CA" sz="1000" b="1" dirty="0" err="1" smtClean="0"/>
              <a:t>crab</a:t>
            </a:r>
            <a:r>
              <a:rPr lang="fr-CA" sz="1000" b="1" dirty="0" smtClean="0"/>
              <a:t> </a:t>
            </a:r>
            <a:r>
              <a:rPr lang="fr-CA" sz="1000" b="1" dirty="0" err="1" smtClean="0"/>
              <a:t>mortality</a:t>
            </a:r>
            <a:endParaRPr lang="en-CA" sz="1000" b="1" dirty="0"/>
          </a:p>
        </p:txBody>
      </p:sp>
      <p:sp>
        <p:nvSpPr>
          <p:cNvPr id="80" name="Oval 79"/>
          <p:cNvSpPr/>
          <p:nvPr/>
        </p:nvSpPr>
        <p:spPr>
          <a:xfrm>
            <a:off x="7772585" y="2822835"/>
            <a:ext cx="1226798" cy="11926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TextBox 80"/>
          <p:cNvSpPr txBox="1"/>
          <p:nvPr/>
        </p:nvSpPr>
        <p:spPr>
          <a:xfrm>
            <a:off x="7972845" y="3099919"/>
            <a:ext cx="808380" cy="646331"/>
          </a:xfrm>
          <a:prstGeom prst="rect">
            <a:avLst/>
          </a:prstGeom>
          <a:solidFill>
            <a:schemeClr val="bg2"/>
          </a:solidFill>
          <a:ln>
            <a:solidFill>
              <a:schemeClr val="tx1">
                <a:lumMod val="50000"/>
                <a:lumOff val="50000"/>
              </a:schemeClr>
            </a:solidFill>
          </a:ln>
        </p:spPr>
        <p:txBody>
          <a:bodyPr wrap="square" rtlCol="0">
            <a:spAutoFit/>
          </a:bodyPr>
          <a:lstStyle/>
          <a:p>
            <a:r>
              <a:rPr lang="fr-CA" sz="900" b="1" dirty="0" err="1" smtClean="0"/>
              <a:t>Decrease</a:t>
            </a:r>
            <a:r>
              <a:rPr lang="fr-CA" sz="900" b="1" dirty="0" smtClean="0"/>
              <a:t> </a:t>
            </a:r>
            <a:r>
              <a:rPr lang="fr-CA" sz="900" b="1" dirty="0"/>
              <a:t>of  large male reproductive </a:t>
            </a:r>
            <a:r>
              <a:rPr lang="fr-CA" sz="900" b="1" dirty="0" err="1"/>
              <a:t>potential</a:t>
            </a:r>
            <a:endParaRPr lang="en-CA" sz="900" b="1" dirty="0"/>
          </a:p>
        </p:txBody>
      </p:sp>
      <p:sp>
        <p:nvSpPr>
          <p:cNvPr id="82" name="Oval 81"/>
          <p:cNvSpPr/>
          <p:nvPr/>
        </p:nvSpPr>
        <p:spPr>
          <a:xfrm>
            <a:off x="7740352" y="4495339"/>
            <a:ext cx="1226798" cy="1192657"/>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TextBox 82"/>
          <p:cNvSpPr txBox="1"/>
          <p:nvPr/>
        </p:nvSpPr>
        <p:spPr>
          <a:xfrm>
            <a:off x="7814965" y="4837752"/>
            <a:ext cx="1077569" cy="507831"/>
          </a:xfrm>
          <a:prstGeom prst="rect">
            <a:avLst/>
          </a:prstGeom>
          <a:solidFill>
            <a:schemeClr val="bg2"/>
          </a:solidFill>
          <a:ln>
            <a:solidFill>
              <a:schemeClr val="tx1">
                <a:lumMod val="50000"/>
                <a:lumOff val="50000"/>
              </a:schemeClr>
            </a:solidFill>
          </a:ln>
        </p:spPr>
        <p:txBody>
          <a:bodyPr wrap="square" rtlCol="0">
            <a:spAutoFit/>
          </a:bodyPr>
          <a:lstStyle/>
          <a:p>
            <a:r>
              <a:rPr lang="fr-CA" sz="900" b="1" dirty="0" err="1"/>
              <a:t>Decrease</a:t>
            </a:r>
            <a:r>
              <a:rPr lang="fr-CA" sz="900" b="1" dirty="0"/>
              <a:t> in </a:t>
            </a:r>
            <a:r>
              <a:rPr lang="fr-CA" sz="900" b="1" dirty="0" err="1"/>
              <a:t>fishing</a:t>
            </a:r>
            <a:r>
              <a:rPr lang="fr-CA" sz="900" b="1" dirty="0"/>
              <a:t> </a:t>
            </a:r>
            <a:r>
              <a:rPr lang="fr-CA" sz="900" b="1" dirty="0" err="1"/>
              <a:t>recruitment</a:t>
            </a:r>
            <a:r>
              <a:rPr lang="fr-CA" sz="900" b="1" dirty="0"/>
              <a:t> in the </a:t>
            </a:r>
            <a:r>
              <a:rPr lang="fr-CA" sz="900" b="1" dirty="0" err="1"/>
              <a:t>following</a:t>
            </a:r>
            <a:r>
              <a:rPr lang="fr-CA" sz="900" b="1" dirty="0"/>
              <a:t> </a:t>
            </a:r>
            <a:r>
              <a:rPr lang="fr-CA" sz="900" b="1" dirty="0" err="1"/>
              <a:t>year</a:t>
            </a:r>
            <a:endParaRPr lang="en-CA" sz="900" b="1" dirty="0"/>
          </a:p>
        </p:txBody>
      </p:sp>
      <p:graphicFrame>
        <p:nvGraphicFramePr>
          <p:cNvPr id="65" name="Table 64"/>
          <p:cNvGraphicFramePr>
            <a:graphicFrameLocks noGrp="1"/>
          </p:cNvGraphicFramePr>
          <p:nvPr>
            <p:extLst>
              <p:ext uri="{D42A27DB-BD31-4B8C-83A1-F6EECF244321}">
                <p14:modId xmlns:p14="http://schemas.microsoft.com/office/powerpoint/2010/main" val="4045623706"/>
              </p:ext>
            </p:extLst>
          </p:nvPr>
        </p:nvGraphicFramePr>
        <p:xfrm>
          <a:off x="5132677" y="4357301"/>
          <a:ext cx="687715" cy="521023"/>
        </p:xfrm>
        <a:graphic>
          <a:graphicData uri="http://schemas.openxmlformats.org/drawingml/2006/table">
            <a:tbl>
              <a:tblPr firstRow="1" bandRow="1">
                <a:tableStyleId>{5C22544A-7EE6-4342-B048-85BDC9FD1C3A}</a:tableStyleId>
              </a:tblPr>
              <a:tblGrid>
                <a:gridCol w="687715"/>
              </a:tblGrid>
              <a:tr h="521023">
                <a:tc>
                  <a:txBody>
                    <a:bodyPr/>
                    <a:lstStyle/>
                    <a:p>
                      <a:pPr algn="ctr"/>
                      <a:r>
                        <a:rPr lang="en-CA" sz="900" dirty="0" smtClean="0">
                          <a:solidFill>
                            <a:schemeClr val="tx1"/>
                          </a:solidFill>
                        </a:rPr>
                        <a:t>On-board handling</a:t>
                      </a:r>
                    </a:p>
                    <a:p>
                      <a:pPr algn="ctr"/>
                      <a:r>
                        <a:rPr lang="en-CA" sz="900" dirty="0" smtClean="0">
                          <a:solidFill>
                            <a:schemeClr val="tx1"/>
                          </a:solidFill>
                        </a:rPr>
                        <a:t>protocol</a:t>
                      </a:r>
                      <a:endParaRPr lang="en-CA"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64" name="Rectangle 63"/>
          <p:cNvSpPr/>
          <p:nvPr/>
        </p:nvSpPr>
        <p:spPr>
          <a:xfrm>
            <a:off x="5404527" y="3932638"/>
            <a:ext cx="144016" cy="415499"/>
          </a:xfrm>
          <a:prstGeom prst="rect">
            <a:avLst/>
          </a:prstGeom>
          <a:gradFill flip="none" rotWithShape="1">
            <a:gsLst>
              <a:gs pos="0">
                <a:schemeClr val="tx1"/>
              </a:gs>
              <a:gs pos="50000">
                <a:schemeClr val="accent1">
                  <a:tint val="44500"/>
                  <a:satMod val="160000"/>
                </a:schemeClr>
              </a:gs>
              <a:gs pos="100000">
                <a:schemeClr val="accent1">
                  <a:tint val="23500"/>
                  <a:satMod val="16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TextBox 33"/>
          <p:cNvSpPr txBox="1"/>
          <p:nvPr/>
        </p:nvSpPr>
        <p:spPr>
          <a:xfrm>
            <a:off x="5033981" y="3451107"/>
            <a:ext cx="887551" cy="461665"/>
          </a:xfrm>
          <a:prstGeom prst="rect">
            <a:avLst/>
          </a:prstGeom>
          <a:noFill/>
        </p:spPr>
        <p:txBody>
          <a:bodyPr wrap="none" rtlCol="0">
            <a:spAutoFit/>
          </a:bodyPr>
          <a:lstStyle/>
          <a:p>
            <a:pPr algn="ctr"/>
            <a:r>
              <a:rPr lang="en-CA" sz="1200" b="1" dirty="0" smtClean="0"/>
              <a:t>Mitigation </a:t>
            </a:r>
          </a:p>
          <a:p>
            <a:pPr algn="ctr"/>
            <a:r>
              <a:rPr lang="en-CA" sz="1200" b="1" dirty="0" smtClean="0"/>
              <a:t>control</a:t>
            </a:r>
            <a:endParaRPr lang="en-CA" sz="1200" b="1" dirty="0"/>
          </a:p>
        </p:txBody>
      </p:sp>
    </p:spTree>
    <p:extLst>
      <p:ext uri="{BB962C8B-B14F-4D97-AF65-F5344CB8AC3E}">
        <p14:creationId xmlns:p14="http://schemas.microsoft.com/office/powerpoint/2010/main" val="2844119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4123</TotalTime>
  <Words>142</Words>
  <Application>Microsoft Office PowerPoint</Application>
  <PresentationFormat>On-screen Show (4:3)</PresentationFormat>
  <Paragraphs>26</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DFO-MPO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DFO-MPO</dc:creator>
  <cp:lastModifiedBy>DFO-MPO</cp:lastModifiedBy>
  <cp:revision>19</cp:revision>
  <dcterms:created xsi:type="dcterms:W3CDTF">2018-12-03T16:42:01Z</dcterms:created>
  <dcterms:modified xsi:type="dcterms:W3CDTF">2019-01-14T12:17:47Z</dcterms:modified>
</cp:coreProperties>
</file>