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2" r:id="rId2"/>
    <p:sldId id="263" r:id="rId3"/>
    <p:sldId id="264" r:id="rId4"/>
    <p:sldId id="265" r:id="rId5"/>
    <p:sldId id="257" r:id="rId6"/>
    <p:sldId id="258" r:id="rId7"/>
    <p:sldId id="259" r:id="rId8"/>
    <p:sldId id="260" r:id="rId9"/>
    <p:sldId id="261" r:id="rId10"/>
    <p:sldId id="266" r:id="rId11"/>
    <p:sldId id="268" r:id="rId12"/>
    <p:sldId id="267" r:id="rId13"/>
  </p:sldIdLst>
  <p:sldSz cx="9144000" cy="6858000" type="screen4x3"/>
  <p:notesSz cx="6858000" cy="91535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717" autoAdjust="0"/>
  </p:normalViewPr>
  <p:slideViewPr>
    <p:cSldViewPr>
      <p:cViewPr>
        <p:scale>
          <a:sx n="75" d="100"/>
          <a:sy n="75" d="100"/>
        </p:scale>
        <p:origin x="-2664" y="-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8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78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32ECD-260C-46F8-8816-A48E6C07C14E}" type="datetimeFigureOut">
              <a:rPr lang="en-CA" smtClean="0"/>
              <a:t>22/01/2019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39825" y="685800"/>
            <a:ext cx="4578350" cy="3433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8633"/>
            <a:ext cx="5486400" cy="411892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94119"/>
            <a:ext cx="2971800" cy="4578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94119"/>
            <a:ext cx="2971800" cy="4578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7303D-99F9-48D6-8B87-A80F7C27BC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3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Precise measurements of carapace</a:t>
            </a:r>
            <a:r>
              <a:rPr lang="en-CA" baseline="0" dirty="0" smtClean="0"/>
              <a:t> colour were made using a c</a:t>
            </a:r>
            <a:r>
              <a:rPr lang="en-CA" dirty="0" smtClean="0"/>
              <a:t>olorimeter. These were made on the underside of about 1000-1200 male</a:t>
            </a:r>
            <a:r>
              <a:rPr lang="en-CA" baseline="0" dirty="0" smtClean="0"/>
              <a:t> chelae (CW &gt; 90 mm) during the 2017 and 2018 surveys, for a variety of carapace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aseline="0" dirty="0" smtClean="0"/>
              <a:t>One of the measured values is strongly associated with the yellowing of the carapace as it 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aseline="0" dirty="0" smtClean="0"/>
              <a:t>Here we see two frequency histograms of these yellowness values on  for samples measured during the month of August for the 2017 (top panel) and 2018 (bottom panel).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aseline="0" dirty="0" smtClean="0"/>
              <a:t>We see that the sample distributions between these two years are very similar, each with two peaks, or modes: </a:t>
            </a:r>
            <a:r>
              <a:rPr lang="en-CA" dirty="0" smtClean="0"/>
              <a:t>a</a:t>
            </a:r>
            <a:r>
              <a:rPr lang="en-CA" baseline="0" dirty="0" smtClean="0"/>
              <a:t> narrow one on the left-hand side which </a:t>
            </a:r>
            <a:r>
              <a:rPr lang="en-CA" dirty="0" smtClean="0"/>
              <a:t>corresponds to new-shelled</a:t>
            </a:r>
            <a:r>
              <a:rPr lang="en-CA" baseline="0" dirty="0" smtClean="0"/>
              <a:t> crab and another, and another, more diffuse peak, corresponding to a wider range of yellowness values for old-shelled crab.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aseline="0" dirty="0" smtClean="0"/>
              <a:t>Our interpretation of these peaks as new and old-shelled crab is supported by the fact that the narrow peak for new-shelled crab gradually shifts towards to the yellower end of the spectrum as the survey progresses.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aseline="0" dirty="0" smtClean="0"/>
              <a:t>Traditionally,  carapace condition observations are used to identify new and old-shelled crab, with CC1 &amp; 2 as new-shelled and CC3, 4 &amp; 5 as old-shelled.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aseline="0" dirty="0" smtClean="0"/>
              <a:t>If we superimpose these classifications over the colorimeter observations, we get the following graph: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7303D-99F9-48D6-8B87-A80F7C27BC5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7145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smtClean="0"/>
              <a:t>So this is the same plot as before, only now in black we have the </a:t>
            </a:r>
            <a:r>
              <a:rPr lang="en-CA" baseline="0" dirty="0" smtClean="0"/>
              <a:t>colorimeter observations which were identified as new-shelled using carapace condition, and in grey we have colorimeter observations which were identified as old-shelled (carapace condition 3, 4 &amp; 5).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smtClean="0"/>
              <a:t>So in 2017 (the top panel),</a:t>
            </a:r>
            <a:r>
              <a:rPr lang="en-CA" baseline="0" dirty="0" smtClean="0"/>
              <a:t> there are only a few carapace condition observations (CC2 specifically) which are within the yellower domain of old-shelled crab. We feel that these were CC2 misclassifications because these were not present in the July and September samples.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The problem in 2018 was that a large proportion of CC2 were squarely in the yellower end of the scale.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Since the new-shelled and old-shelled classifications are used to distinguish between fishery recruitment and residual biomass, this resulted in inflated levels of recruitment and a depleted residual biomass.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So how can we remedy this?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7303D-99F9-48D6-8B87-A80F7C27BC5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135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 smtClean="0"/>
              <a:t>We can perform what is called</a:t>
            </a:r>
            <a:r>
              <a:rPr lang="en-CA" baseline="0" dirty="0" smtClean="0"/>
              <a:t> a clustering analysis, which fits curves around the new and old-shelled groups, and can yield as a by-product, the proportion of each group in a sample, which is proportional to the area under each of the two distribution curves (red lines).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 smtClean="0"/>
              <a:t>Keep in mind, that this clustering is done independently of the observed carapace conditions.</a:t>
            </a:r>
            <a:r>
              <a:rPr lang="en-CA" baseline="0" dirty="0" smtClean="0"/>
              <a:t> They are purely based on colorimeter observations.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 smtClean="0"/>
              <a:t>We</a:t>
            </a:r>
            <a:r>
              <a:rPr lang="en-CA" baseline="0" dirty="0" smtClean="0"/>
              <a:t> can then compare the colorimeter-based proportions of new and old shells against those given by the observed carapace conditions.</a:t>
            </a:r>
          </a:p>
          <a:p>
            <a:pPr marL="171450" indent="-171450">
              <a:buFontTx/>
              <a:buChar char="-"/>
            </a:pPr>
            <a:endParaRPr lang="en-CA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These analyses were performed for each shell condition (e.g. what proportion of shell condition 1s were identified as new-shelled by the colorimeter, SC2 …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We added some more complexity to t</a:t>
            </a:r>
            <a:r>
              <a:rPr lang="en-CA" dirty="0" smtClean="0"/>
              <a:t>he underlying colorimeter</a:t>
            </a:r>
            <a:r>
              <a:rPr lang="en-CA" baseline="0" dirty="0" smtClean="0"/>
              <a:t> model, allowing for temporal yellowing of new-shelled crab towards as the survey season progressed.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Comparing the colorimeter and CC new/old proportions  yielded a table of classification probabilities (Table X) in the research document.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7303D-99F9-48D6-8B87-A80F7C27BC5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8912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smtClean="0"/>
              <a:t>So this table shows to the probability of a sample being identified as new-shelled</a:t>
            </a:r>
            <a:r>
              <a:rPr lang="en-CA" baseline="0" dirty="0" smtClean="0"/>
              <a:t> for each shell condition.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So we expect that CC1 be classified as new-shelled by the colorimeter, and indeed they are and the probabilities are very near 1 for all weeks of the 2017 and 2018 surveys.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Similarly, CC3 and CC4&amp;5 show probabilities very near 0, i.e. there is a very low probability that these would be identified as new-shelled, as expected, since they are old-shelled.</a:t>
            </a:r>
            <a:endParaRPr lang="en-CA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smtClean="0"/>
              <a:t>The problem lies in the identification</a:t>
            </a:r>
            <a:r>
              <a:rPr lang="en-CA" baseline="0" dirty="0" smtClean="0"/>
              <a:t> of CC2.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During the 2017 survey, there were only one serious deviation from 1 during the sixth week of 2017, while all other weeks had high probabilities, as expected.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However, during the 2018 survey, large proportions of CC2 were classified as old-shelled by the colorimeter, and these were variable from week to week.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As a corrective, we assumed that the colorimeter identifications proportions were correct, and used these classification probabilities to reassign portions of shell condition 2 crab from the new-shelled category into the old-shelled category.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In particular, the application of this correction resulted in about 5000 tonnes being reassigned to the residual biomass from the fishery recruitment category.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7303D-99F9-48D6-8B87-A80F7C27BC5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828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7303D-99F9-48D6-8B87-A80F7C27BC5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5755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7303D-99F9-48D6-8B87-A80F7C27BC50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9365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7303D-99F9-48D6-8B87-A80F7C27BC50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8594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7303D-99F9-48D6-8B87-A80F7C27BC5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1219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7303D-99F9-48D6-8B87-A80F7C27BC50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019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8CCF-AB1C-4025-B01B-D30271FAF35F}" type="datetimeFigureOut">
              <a:rPr lang="en-CA" smtClean="0"/>
              <a:t>22/01/2019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E53-A4F2-485D-B7BC-4409083FD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306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8CCF-AB1C-4025-B01B-D30271FAF35F}" type="datetimeFigureOut">
              <a:rPr lang="en-CA" smtClean="0"/>
              <a:t>22/01/2019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E53-A4F2-485D-B7BC-4409083FD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32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8CCF-AB1C-4025-B01B-D30271FAF35F}" type="datetimeFigureOut">
              <a:rPr lang="en-CA" smtClean="0"/>
              <a:t>22/01/2019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E53-A4F2-485D-B7BC-4409083FD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088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8CCF-AB1C-4025-B01B-D30271FAF35F}" type="datetimeFigureOut">
              <a:rPr lang="en-CA" smtClean="0"/>
              <a:t>22/01/2019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E53-A4F2-485D-B7BC-4409083FD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683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8CCF-AB1C-4025-B01B-D30271FAF35F}" type="datetimeFigureOut">
              <a:rPr lang="en-CA" smtClean="0"/>
              <a:t>22/01/2019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E53-A4F2-485D-B7BC-4409083FD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840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8CCF-AB1C-4025-B01B-D30271FAF35F}" type="datetimeFigureOut">
              <a:rPr lang="en-CA" smtClean="0"/>
              <a:t>22/01/2019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E53-A4F2-485D-B7BC-4409083FD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003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8CCF-AB1C-4025-B01B-D30271FAF35F}" type="datetimeFigureOut">
              <a:rPr lang="en-CA" smtClean="0"/>
              <a:t>22/01/2019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E53-A4F2-485D-B7BC-4409083FD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460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8CCF-AB1C-4025-B01B-D30271FAF35F}" type="datetimeFigureOut">
              <a:rPr lang="en-CA" smtClean="0"/>
              <a:t>22/01/2019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E53-A4F2-485D-B7BC-4409083FD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202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8CCF-AB1C-4025-B01B-D30271FAF35F}" type="datetimeFigureOut">
              <a:rPr lang="en-CA" smtClean="0"/>
              <a:t>22/01/2019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E53-A4F2-485D-B7BC-4409083FD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490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8CCF-AB1C-4025-B01B-D30271FAF35F}" type="datetimeFigureOut">
              <a:rPr lang="en-CA" smtClean="0"/>
              <a:t>22/01/2019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E53-A4F2-485D-B7BC-4409083FD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515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8CCF-AB1C-4025-B01B-D30271FAF35F}" type="datetimeFigureOut">
              <a:rPr lang="en-CA" smtClean="0"/>
              <a:t>22/01/2019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E53-A4F2-485D-B7BC-4409083FD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040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F8CCF-AB1C-4025-B01B-D30271FAF35F}" type="datetimeFigureOut">
              <a:rPr lang="en-CA" smtClean="0"/>
              <a:t>22/01/2019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2DE53-A4F2-485D-B7BC-4409083FD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311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CA" sz="3200" b="1" dirty="0" smtClean="0"/>
              <a:t>Carapace condition validation &amp; correction:</a:t>
            </a:r>
            <a:endParaRPr lang="en-CA" sz="3200" b="1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1" t="5566" r="10461" b="6808"/>
          <a:stretch/>
        </p:blipFill>
        <p:spPr bwMode="auto">
          <a:xfrm>
            <a:off x="4599686" y="1563203"/>
            <a:ext cx="4427984" cy="4665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9776" y="1268760"/>
            <a:ext cx="4716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Colorimeter measurements on underside of chela (males &gt;= 90 mm):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1492155" y="1988840"/>
            <a:ext cx="2271255" cy="1452934"/>
            <a:chOff x="0" y="0"/>
            <a:chExt cx="6336704" cy="3905967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336704" cy="39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352" y="1585369"/>
              <a:ext cx="1292225" cy="1133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351214" y="3573016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Two peaks</a:t>
            </a:r>
            <a:r>
              <a:rPr lang="en-CA" dirty="0" smtClean="0"/>
              <a:t> are observed : new and old-shelled crab.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5164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pPr algn="l"/>
            <a:r>
              <a:rPr lang="en-CA" dirty="0" smtClean="0"/>
              <a:t>Eggs Remaining Proportions: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36712"/>
            <a:ext cx="7128792" cy="577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932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CA" dirty="0" smtClean="0"/>
              <a:t>Egg Colour:</a:t>
            </a:r>
            <a:endParaRPr lang="en-C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08720"/>
            <a:ext cx="5760640" cy="5763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729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CA" dirty="0" smtClean="0"/>
              <a:t>Gonad Colour:</a:t>
            </a:r>
            <a:endParaRPr lang="en-C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48680"/>
            <a:ext cx="6120680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461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9" t="4938" r="12498" b="7649"/>
          <a:stretch/>
        </p:blipFill>
        <p:spPr bwMode="auto">
          <a:xfrm>
            <a:off x="1979712" y="1052736"/>
            <a:ext cx="5184576" cy="5614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95536" y="26064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b="1" dirty="0" smtClean="0"/>
              <a:t>Carapace condition validation &amp; correction: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17710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7" t="6206" r="13284" b="7724"/>
          <a:stretch/>
        </p:blipFill>
        <p:spPr bwMode="auto">
          <a:xfrm>
            <a:off x="1907704" y="1052736"/>
            <a:ext cx="5184576" cy="5609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95536" y="26064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b="1" dirty="0" smtClean="0"/>
              <a:t>Carapace condition validation &amp; correction: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415874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933163"/>
              </p:ext>
            </p:extLst>
          </p:nvPr>
        </p:nvGraphicFramePr>
        <p:xfrm>
          <a:off x="611560" y="1766316"/>
          <a:ext cx="8208910" cy="48646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691"/>
                <a:gridCol w="512346"/>
                <a:gridCol w="719139"/>
                <a:gridCol w="864096"/>
                <a:gridCol w="936104"/>
                <a:gridCol w="936104"/>
                <a:gridCol w="989335"/>
                <a:gridCol w="1174432"/>
                <a:gridCol w="829858"/>
                <a:gridCol w="894805"/>
              </a:tblGrid>
              <a:tr h="145296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CA" sz="900" dirty="0">
                          <a:effectLst/>
                        </a:rPr>
                        <a:t> </a:t>
                      </a:r>
                      <a:endParaRPr lang="en-CA" sz="9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 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2017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2018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529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Survey week</a:t>
                      </a:r>
                      <a:endParaRPr lang="en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CC1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CC2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900" dirty="0">
                          <a:effectLst/>
                        </a:rPr>
                        <a:t>CC3</a:t>
                      </a:r>
                      <a:endParaRPr lang="en-CA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CC4&amp;5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CC1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CC2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CC3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CC4&amp;5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</a:tr>
              <a:tr h="397194">
                <a:tc gridSpan="2"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CA" sz="1200" dirty="0">
                          <a:effectLst/>
                        </a:rPr>
                        <a:t>1</a:t>
                      </a:r>
                      <a:endParaRPr lang="en-CA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0.9996 (0.9967, 1)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0.9818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(0.8812, 1)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0.0005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(0, 0.0033)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0.0003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(0, 0.002)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0.9644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(0.8433, 0.9984)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  <a:highlight>
                            <a:srgbClr val="D3D3D3"/>
                          </a:highlight>
                        </a:rPr>
                        <a:t>0.3344</a:t>
                      </a:r>
                      <a:endParaRPr lang="en-CA" sz="9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(0.0003, 0.8574)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0.0082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(0, 0.0729)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0.0004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(0, 0.0017)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</a:tr>
              <a:tr h="397194">
                <a:tc gridSpan="2"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CA" sz="1200" dirty="0">
                          <a:effectLst/>
                        </a:rPr>
                        <a:t>2</a:t>
                      </a:r>
                      <a:endParaRPr lang="en-CA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0.9996 (0.9966, 1)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0.9856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(0.9049, 1)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0.0004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(0, 0.003)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0.0003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(0, 0.0017)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0.9833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(0.9048, 1)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  <a:highlight>
                            <a:srgbClr val="D3D3D3"/>
                          </a:highlight>
                        </a:rPr>
                        <a:t>0.2109</a:t>
                      </a:r>
                      <a:endParaRPr lang="en-CA" sz="9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(0, 0.99)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0.0021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(0, 0.0127)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0.0003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(0, 0.0017)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</a:tr>
              <a:tr h="397194">
                <a:tc gridSpan="2"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CA" sz="1200" dirty="0">
                          <a:effectLst/>
                        </a:rPr>
                        <a:t>3</a:t>
                      </a:r>
                      <a:endParaRPr lang="en-CA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0.9997 (0.9965, 1)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0.9803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(0.8744, 1)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0.0005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(0, 0.0031)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0.0002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(0, 0.0015)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0.9825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(0.9391, 0.9999)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  <a:highlight>
                            <a:srgbClr val="D3D3D3"/>
                          </a:highlight>
                        </a:rPr>
                        <a:t>0.0189</a:t>
                      </a:r>
                      <a:endParaRPr lang="en-CA" sz="9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(0, 0.0985)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0.0008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(0, 0.0079)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0.0002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(0, 0.0014)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</a:tr>
              <a:tr h="372370">
                <a:tc gridSpan="2"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CA" sz="1200" dirty="0">
                          <a:effectLst/>
                        </a:rPr>
                        <a:t>4</a:t>
                      </a:r>
                      <a:endParaRPr lang="en-CA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0.9989 (0.9899, 1)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0.9898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(0.936, 1)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0.0027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(0, 0.0141)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0.0004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(0, 0.002)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0.9908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(0.9604, 1)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  <a:highlight>
                            <a:srgbClr val="D3D3D3"/>
                          </a:highlight>
                        </a:rPr>
                        <a:t>0.028</a:t>
                      </a:r>
                      <a:endParaRPr lang="en-CA" sz="9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(0, 0.1614)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0.0007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(0, 0.0068)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0.0002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(0, 0.0016)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</a:tr>
              <a:tr h="521318">
                <a:tc gridSpan="2"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CA" sz="1200" dirty="0">
                          <a:effectLst/>
                        </a:rPr>
                        <a:t>5</a:t>
                      </a:r>
                      <a:endParaRPr lang="en-CA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0.9991 (0.9947, 1)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  <a:highlight>
                            <a:srgbClr val="D3D3D3"/>
                          </a:highlight>
                        </a:rPr>
                        <a:t>0.8412</a:t>
                      </a:r>
                      <a:endParaRPr lang="en-CA" sz="9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(0.6811, 0.9603)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0.0003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(0, 0.0024)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0.0003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(0, 0.0017)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0.9924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(0.9695, 1)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  <a:highlight>
                            <a:srgbClr val="D3D3D3"/>
                          </a:highlight>
                        </a:rPr>
                        <a:t>0.0168</a:t>
                      </a:r>
                      <a:endParaRPr lang="en-CA" sz="9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(0, 0.0924)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0.0007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(0, 0.0073)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0.0002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(0, 0.0016)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</a:tr>
              <a:tr h="397194">
                <a:tc gridSpan="2"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CA" sz="1200" dirty="0">
                          <a:effectLst/>
                        </a:rPr>
                        <a:t>6</a:t>
                      </a:r>
                      <a:endParaRPr lang="en-CA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 dirty="0">
                          <a:effectLst/>
                        </a:rPr>
                        <a:t>0.9992 </a:t>
                      </a:r>
                      <a:endParaRPr lang="en-CA" sz="9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 dirty="0" smtClean="0">
                          <a:effectLst/>
                        </a:rPr>
                        <a:t>(</a:t>
                      </a:r>
                      <a:r>
                        <a:rPr lang="en-CA" sz="900" dirty="0">
                          <a:effectLst/>
                        </a:rPr>
                        <a:t>0.995, 1)</a:t>
                      </a:r>
                      <a:endParaRPr lang="en-CA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  <a:highlight>
                            <a:srgbClr val="D3D3D3"/>
                          </a:highlight>
                        </a:rPr>
                        <a:t>0.4784</a:t>
                      </a:r>
                      <a:endParaRPr lang="en-CA" sz="9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(0, 0.9869)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0.0008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(0, 0.0031)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0.0022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(0, 0.0021)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0.9922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(0.9674, 1)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  <a:highlight>
                            <a:srgbClr val="D3D3D3"/>
                          </a:highlight>
                        </a:rPr>
                        <a:t>0.0974</a:t>
                      </a:r>
                      <a:endParaRPr lang="en-CA" sz="9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(0, 0.2931)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0.0006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(0, 0.0069)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0.0002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(0, 0.0013)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</a:tr>
              <a:tr h="471669">
                <a:tc gridSpan="2"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CA" sz="1200" dirty="0">
                          <a:effectLst/>
                        </a:rPr>
                        <a:t>7</a:t>
                      </a:r>
                      <a:endParaRPr lang="en-CA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 dirty="0" smtClean="0">
                          <a:effectLst/>
                        </a:rPr>
                        <a:t>0.9959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 dirty="0" smtClean="0">
                          <a:effectLst/>
                        </a:rPr>
                        <a:t> </a:t>
                      </a:r>
                      <a:r>
                        <a:rPr lang="en-CA" sz="900" dirty="0">
                          <a:effectLst/>
                        </a:rPr>
                        <a:t>(0.994, 1)</a:t>
                      </a:r>
                      <a:endParaRPr lang="en-CA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0.917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(0.821, 0.9836)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0.0003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(0, 0.0023)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0.0002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(0, 0.0014)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0.9816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(0.9367, 0.9987)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  <a:highlight>
                            <a:srgbClr val="D3D3D3"/>
                          </a:highlight>
                        </a:rPr>
                        <a:t>0.4033</a:t>
                      </a:r>
                      <a:endParaRPr lang="en-CA" sz="9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(0.2165, 0.5994)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0.0009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(0, 0.0089)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0.0002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(0, 0.0015)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</a:tr>
              <a:tr h="372370">
                <a:tc gridSpan="2"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CA" sz="1200" dirty="0">
                          <a:effectLst/>
                        </a:rPr>
                        <a:t>8</a:t>
                      </a:r>
                      <a:endParaRPr lang="en-CA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0.9958 (0.9936, 1)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0.984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(0.8919, 1)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0.0004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(0, 0.0029)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0.0003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(0, 0.0016)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0.9896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(0.9537, 1)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  <a:highlight>
                            <a:srgbClr val="D3D3D3"/>
                          </a:highlight>
                        </a:rPr>
                        <a:t>0.0329</a:t>
                      </a:r>
                      <a:endParaRPr lang="en-CA" sz="9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(0, 0.1939)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0.0014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(0, 0.0113)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0.0002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(0, 0.0016)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</a:tr>
              <a:tr h="347544">
                <a:tc gridSpan="2"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CA" sz="1200" dirty="0">
                          <a:effectLst/>
                        </a:rPr>
                        <a:t>9</a:t>
                      </a:r>
                      <a:endParaRPr lang="en-CA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0.9963 (0.9936, 1)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0.9904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(0.94, 1)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0.0008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(0, 0.0036)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0.0003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(0, 0.0018)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0.9912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(0.9628, 1)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  <a:highlight>
                            <a:srgbClr val="D3D3D3"/>
                          </a:highlight>
                        </a:rPr>
                        <a:t>0.6054</a:t>
                      </a:r>
                      <a:endParaRPr lang="en-CA" sz="9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(0.4515, 0.75)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0.0049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(0, 0.0818)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0.0002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(0, 0.0016)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</a:tr>
              <a:tr h="397194">
                <a:tc gridSpan="2"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CA" sz="1200" dirty="0">
                          <a:effectLst/>
                        </a:rPr>
                        <a:t>10</a:t>
                      </a:r>
                      <a:endParaRPr lang="en-CA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0.9956 (0.9942, 1)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0.9918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(0.9515, 1)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0.0004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(0, 0.0026)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0.0002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(0, 0.0015)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CA" sz="900">
                          <a:effectLst/>
                        </a:rPr>
                        <a:t>-</a:t>
                      </a:r>
                      <a:endParaRPr lang="en-CA" sz="9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CA" sz="900">
                          <a:effectLst/>
                        </a:rPr>
                        <a:t>-</a:t>
                      </a:r>
                      <a:endParaRPr lang="en-CA" sz="9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CA" sz="900">
                          <a:effectLst/>
                        </a:rPr>
                        <a:t>-</a:t>
                      </a:r>
                      <a:endParaRPr lang="en-CA" sz="9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CA" sz="900">
                          <a:effectLst/>
                        </a:rPr>
                        <a:t>-</a:t>
                      </a:r>
                      <a:endParaRPr lang="en-CA" sz="9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</a:tr>
              <a:tr h="397194">
                <a:tc gridSpan="2"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CA" sz="1200" dirty="0">
                          <a:effectLst/>
                        </a:rPr>
                        <a:t>11</a:t>
                      </a:r>
                      <a:endParaRPr lang="en-CA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0.9965 (0.9932, 1)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0.9884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(0.9361, 1)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0.0003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(0, 0.0031)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0.0002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(0, 0.0017)</a:t>
                      </a:r>
                      <a:endParaRPr lang="en-C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CA" sz="900">
                          <a:effectLst/>
                        </a:rPr>
                        <a:t>-</a:t>
                      </a:r>
                      <a:endParaRPr lang="en-CA" sz="9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CA" sz="900">
                          <a:effectLst/>
                        </a:rPr>
                        <a:t>-</a:t>
                      </a:r>
                      <a:endParaRPr lang="en-CA" sz="9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CA" sz="900">
                          <a:effectLst/>
                        </a:rPr>
                        <a:t>-</a:t>
                      </a:r>
                      <a:endParaRPr lang="en-CA" sz="9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CA" sz="900" dirty="0">
                          <a:effectLst/>
                        </a:rPr>
                        <a:t>-</a:t>
                      </a:r>
                      <a:endParaRPr lang="en-CA" sz="9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3650" marR="13650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73932" y="970054"/>
            <a:ext cx="72728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Table 1</a:t>
            </a:r>
            <a:r>
              <a:rPr kumimoji="0" lang="en-CA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. Probability of identifying large male (&gt; 90 mm) crab as new-shelled by survey week and observed carapace condition. New-shelled identification is based on colorimeter data during the 2017 and 2018 trawl surveys. 95% credibility intervals are shown in parentheses. Shaded in grey are values which suggest that carapace condition observations are at odds with the colorimeter data.</a:t>
            </a:r>
            <a:endParaRPr kumimoji="0" lang="en-C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5536" y="26064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 smtClean="0"/>
              <a:t>Carapace condition validation &amp; correction: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96153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706090"/>
          </a:xfrm>
        </p:spPr>
        <p:txBody>
          <a:bodyPr>
            <a:normAutofit/>
          </a:bodyPr>
          <a:lstStyle/>
          <a:p>
            <a:pPr algn="l"/>
            <a:r>
              <a:rPr lang="en-CA" sz="3200" dirty="0" smtClean="0"/>
              <a:t>Mature Female Mortality:</a:t>
            </a:r>
            <a:endParaRPr lang="en-CA" sz="32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43974"/>
            <a:ext cx="7776864" cy="6014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986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620688"/>
            <a:ext cx="8007895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147248" cy="706090"/>
          </a:xfrm>
        </p:spPr>
        <p:txBody>
          <a:bodyPr>
            <a:normAutofit/>
          </a:bodyPr>
          <a:lstStyle/>
          <a:p>
            <a:pPr algn="l"/>
            <a:r>
              <a:rPr lang="en-CA" sz="3200" dirty="0" smtClean="0"/>
              <a:t>Mature Male Mortality: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41849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CA" sz="3200" dirty="0" smtClean="0"/>
              <a:t>Trawl opening by survey year:</a:t>
            </a:r>
            <a:endParaRPr lang="en-CA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24744"/>
            <a:ext cx="5472608" cy="5475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799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CA" sz="3200" dirty="0" smtClean="0"/>
              <a:t>Right Whale Sightings 2018:</a:t>
            </a:r>
            <a:endParaRPr lang="en-CA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7" t="7933" r="2404" b="10563"/>
          <a:stretch/>
        </p:blipFill>
        <p:spPr>
          <a:xfrm>
            <a:off x="1619672" y="980728"/>
            <a:ext cx="6048672" cy="5469296"/>
          </a:xfrm>
        </p:spPr>
      </p:pic>
    </p:spTree>
    <p:extLst>
      <p:ext uri="{BB962C8B-B14F-4D97-AF65-F5344CB8AC3E}">
        <p14:creationId xmlns:p14="http://schemas.microsoft.com/office/powerpoint/2010/main" val="84500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CA" sz="3200" dirty="0" smtClean="0"/>
              <a:t>Right Whale Sightings Depth Distribution in 2018:</a:t>
            </a:r>
            <a:endParaRPr lang="en-CA" sz="32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252" y="1340768"/>
            <a:ext cx="6074748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59218" y="1628800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n = 1827 sightings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0.65 % observations (8) below 40 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3.2 % observations (60) below 50 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051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3176</TotalTime>
  <Words>1469</Words>
  <Application>Microsoft Office PowerPoint</Application>
  <PresentationFormat>On-screen Show (4:3)</PresentationFormat>
  <Paragraphs>237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Carapace condition validation &amp; correction:</vt:lpstr>
      <vt:lpstr>PowerPoint Presentation</vt:lpstr>
      <vt:lpstr>PowerPoint Presentation</vt:lpstr>
      <vt:lpstr>PowerPoint Presentation</vt:lpstr>
      <vt:lpstr>Mature Female Mortality:</vt:lpstr>
      <vt:lpstr>Mature Male Mortality:</vt:lpstr>
      <vt:lpstr>Trawl opening by survey year:</vt:lpstr>
      <vt:lpstr>Right Whale Sightings 2018:</vt:lpstr>
      <vt:lpstr>Right Whale Sightings Depth Distribution in 2018:</vt:lpstr>
      <vt:lpstr>Eggs Remaining Proportions:</vt:lpstr>
      <vt:lpstr>Egg Colour:</vt:lpstr>
      <vt:lpstr>Gonad Colour:</vt:lpstr>
    </vt:vector>
  </TitlesOfParts>
  <Company>DFO-MPO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DFO-MPO</dc:creator>
  <cp:lastModifiedBy>DFO-MPO</cp:lastModifiedBy>
  <cp:revision>26</cp:revision>
  <cp:lastPrinted>2019-01-22T14:14:29Z</cp:lastPrinted>
  <dcterms:created xsi:type="dcterms:W3CDTF">2019-01-15T12:47:35Z</dcterms:created>
  <dcterms:modified xsi:type="dcterms:W3CDTF">2019-01-22T19:06:02Z</dcterms:modified>
</cp:coreProperties>
</file>