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8" r:id="rId4"/>
    <p:sldId id="335" r:id="rId5"/>
    <p:sldId id="337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74BE-74DD-D3B0-4A2F-74378D28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20C4-C2BA-3908-0EC1-C13E02B6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F5DF-F4E2-61CE-78D1-94DC688F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A8DE-D733-6578-22D1-36A6A42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9641-67A7-DC28-CF41-CA83041E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63C-6410-58F8-FA7B-DD8310B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948CB-F8AE-A35C-6760-59A439B8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355F-0CF6-E164-60AD-BCB5DDD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B1B1-6184-1399-A113-49E01FA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5EA8-40E6-58EC-8832-98BC69C5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53821-DFF2-1970-FD3D-DE111790E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06D8-BC5E-7193-AE57-B4E1733D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BB18-F6A1-E3ED-6113-692FEC3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6D1D-9820-B991-77CF-35BBF5E6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1AAB-C4DC-5968-00A2-107037A4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8CE4-A510-446E-987A-08990DE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9771-C053-81A3-5396-9682E1F3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B1F3-6FA6-2F12-F3FC-5DF52BF6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0A91-DC22-C1EB-BCB4-933F1361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6B60-01DE-7B57-90D4-013D981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D940-5797-40AD-1038-CB361A39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E7581-2E52-946A-910C-AF96E5AC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D002-9B23-9043-4738-A215310F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5F64-4B12-A67A-B00D-D4784EA0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9DF1-89F5-89AB-A794-DE8730A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A20-EFD1-C181-6AF7-8E892C58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5CEF-78E6-FFAF-2437-999841222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BAB0-31D6-4392-E9B9-05E5E72A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352C-A98D-BD61-7B3A-E541A4C0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444CF-85AF-313F-9425-9C16C5C8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BAD-5549-AAAC-0E7F-EC8E9E85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AB2-4577-B466-3479-31AC7875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C5CD-4916-D8A6-C523-B1DBAB81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2B41-2AAB-319B-2C72-FA45DB92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AD1D-08E4-33A6-032D-8F4A5201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63D1C-3BA8-D56F-BA1D-B6F6C812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8D99A-805F-D1E9-006E-7141C396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AA04E-9CB7-71D6-128D-56F8855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6186F-2AA5-CB51-934D-75A8F89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28BE-F4A3-F3EC-03BF-FE37BAB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4D616-CA65-A3D9-DE2E-B7C0DC42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D384-7451-F49B-9A6C-00F686E2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E31C-1275-BCEA-48E8-F682E05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8E28-7AF6-7253-AD90-2FE7123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D98E4-41EF-A340-C2DE-E7251A2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15827-460E-152E-31D4-79F51BB3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6F04-2E4F-7328-2BA1-EC139B0A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1F3-DBE8-4E22-11D1-6EF2E950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37BA-EA27-9C30-F25B-B8319558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D12A-EBE2-B745-B0FA-69BB1403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F581-157A-8FCB-6864-CCE45C6A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F0EC-94BC-5A46-6CD6-279A69B2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0168-612D-C8AA-F2D4-F9365893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A2F1-3A55-34F6-801F-FD8491A78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FDEA-07F2-5B34-4ED3-BD836C8E2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80B56-DDD3-9DDC-96EE-AA94C715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1079-935E-C214-CDD1-B72268E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DF4A9-7148-FFDB-1BFE-2F5E08C3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3C535-013B-1329-00CA-FEE0E6D8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E65D-0B86-CBF5-D228-644AF2C2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D07F-A3E3-98FB-B63B-DBFB39782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02A8-7D7E-4754-85D6-23CB0DCEC42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281E-82D9-7620-80D7-CE4E742E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3B7-62A4-3E93-1B4F-2AEB19A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12D3-5A9A-4379-BC4D-0A85D245A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E1B-7A11-8864-430C-F0B481D3C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Snow crab weight-at-size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833D-2F5D-9AC8-543F-BAD302BE0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Theory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2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55255" y="181141"/>
            <a:ext cx="358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Individual crab weight: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C590-A7D9-3E5F-C89E-8F29BFCD4B31}"/>
              </a:ext>
            </a:extLst>
          </p:cNvPr>
          <p:cNvSpPr txBox="1"/>
          <p:nvPr/>
        </p:nvSpPr>
        <p:spPr>
          <a:xfrm>
            <a:off x="4953827" y="2589717"/>
            <a:ext cx="14910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Reproductive status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3F5FC-95C5-46AD-98D0-57BBFD80390F}"/>
              </a:ext>
            </a:extLst>
          </p:cNvPr>
          <p:cNvSpPr txBox="1"/>
          <p:nvPr/>
        </p:nvSpPr>
        <p:spPr>
          <a:xfrm>
            <a:off x="2782975" y="4345115"/>
            <a:ext cx="1366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0473B-2631-942A-1744-D49685CD2D0D}"/>
              </a:ext>
            </a:extLst>
          </p:cNvPr>
          <p:cNvSpPr txBox="1"/>
          <p:nvPr/>
        </p:nvSpPr>
        <p:spPr>
          <a:xfrm>
            <a:off x="7410801" y="3273452"/>
            <a:ext cx="1346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Carapace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1F584-5D27-F194-572A-3E1C42E033D3}"/>
              </a:ext>
            </a:extLst>
          </p:cNvPr>
          <p:cNvSpPr txBox="1"/>
          <p:nvPr/>
        </p:nvSpPr>
        <p:spPr>
          <a:xfrm>
            <a:off x="4395015" y="4345115"/>
            <a:ext cx="13414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Shape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0D73EA-0E7A-0F32-855A-98A9D5FA81AD}"/>
              </a:ext>
            </a:extLst>
          </p:cNvPr>
          <p:cNvSpPr txBox="1"/>
          <p:nvPr/>
        </p:nvSpPr>
        <p:spPr>
          <a:xfrm>
            <a:off x="3518840" y="184623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02AA60-AF31-4629-5951-4A0D47361402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>
            <a:off x="4146637" y="2215571"/>
            <a:ext cx="1552723" cy="37414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9D1892-C924-D81D-6177-B97C97B23288}"/>
              </a:ext>
            </a:extLst>
          </p:cNvPr>
          <p:cNvSpPr txBox="1"/>
          <p:nvPr/>
        </p:nvSpPr>
        <p:spPr>
          <a:xfrm>
            <a:off x="8430281" y="1846238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Epibionts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B5A513-D4A9-5FBC-3118-E13B1507F247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flipH="1">
            <a:off x="8083956" y="2215570"/>
            <a:ext cx="974122" cy="10578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2B46EA-5ABA-39F3-6374-34BDE69B05AE}"/>
              </a:ext>
            </a:extLst>
          </p:cNvPr>
          <p:cNvSpPr txBox="1"/>
          <p:nvPr/>
        </p:nvSpPr>
        <p:spPr>
          <a:xfrm>
            <a:off x="6783004" y="1707739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Time since moult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7E18EC-94D5-53A9-A3B9-90644FE0D7BD}"/>
              </a:ext>
            </a:extLst>
          </p:cNvPr>
          <p:cNvCxnSpPr>
            <a:cxnSpLocks/>
            <a:stCxn id="85" idx="2"/>
            <a:endCxn id="199" idx="0"/>
          </p:cNvCxnSpPr>
          <p:nvPr/>
        </p:nvCxnSpPr>
        <p:spPr>
          <a:xfrm flipH="1">
            <a:off x="6652905" y="2354070"/>
            <a:ext cx="757896" cy="199104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B19392-5A81-1668-8E3D-6806222BC0A5}"/>
              </a:ext>
            </a:extLst>
          </p:cNvPr>
          <p:cNvCxnSpPr>
            <a:cxnSpLocks/>
            <a:stCxn id="85" idx="2"/>
            <a:endCxn id="16" idx="0"/>
          </p:cNvCxnSpPr>
          <p:nvPr/>
        </p:nvCxnSpPr>
        <p:spPr>
          <a:xfrm>
            <a:off x="7410801" y="2354070"/>
            <a:ext cx="673155" cy="9193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A01D75D-139B-0278-53B8-98188C2C8C98}"/>
              </a:ext>
            </a:extLst>
          </p:cNvPr>
          <p:cNvSpPr txBox="1"/>
          <p:nvPr/>
        </p:nvSpPr>
        <p:spPr>
          <a:xfrm>
            <a:off x="1500214" y="2728217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DCD083-F72A-5058-194B-A6A09C2E14FC}"/>
              </a:ext>
            </a:extLst>
          </p:cNvPr>
          <p:cNvSpPr txBox="1"/>
          <p:nvPr/>
        </p:nvSpPr>
        <p:spPr>
          <a:xfrm>
            <a:off x="2755372" y="2728217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Maturity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98EC76-E60C-FAB2-FB19-7B8F2F885FA9}"/>
              </a:ext>
            </a:extLst>
          </p:cNvPr>
          <p:cNvCxnSpPr>
            <a:cxnSpLocks/>
            <a:stCxn id="103" idx="2"/>
            <a:endCxn id="18" idx="0"/>
          </p:cNvCxnSpPr>
          <p:nvPr/>
        </p:nvCxnSpPr>
        <p:spPr>
          <a:xfrm>
            <a:off x="2007117" y="3097549"/>
            <a:ext cx="3058635" cy="124756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B51843-3E60-62DD-55AC-195A8F685911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3262275" y="3097549"/>
            <a:ext cx="1803477" cy="124756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A5070D6-CD9C-BA5A-2464-2D11EDD2EDDE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146637" y="2215571"/>
            <a:ext cx="919115" cy="21295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6C04624-3B08-BF9C-55F2-7C3C82CCC1ED}"/>
              </a:ext>
            </a:extLst>
          </p:cNvPr>
          <p:cNvSpPr txBox="1"/>
          <p:nvPr/>
        </p:nvSpPr>
        <p:spPr>
          <a:xfrm>
            <a:off x="4437955" y="549023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</a:t>
            </a:r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AD27F1F-527B-4F78-7016-5DD328C95BD4}"/>
              </a:ext>
            </a:extLst>
          </p:cNvPr>
          <p:cNvCxnSpPr>
            <a:cxnSpLocks/>
            <a:stCxn id="14" idx="2"/>
            <a:endCxn id="190" idx="0"/>
          </p:cNvCxnSpPr>
          <p:nvPr/>
        </p:nvCxnSpPr>
        <p:spPr>
          <a:xfrm>
            <a:off x="3466155" y="4714447"/>
            <a:ext cx="1599597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55A4056-9652-C703-8764-84F05F3AAA87}"/>
              </a:ext>
            </a:extLst>
          </p:cNvPr>
          <p:cNvCxnSpPr>
            <a:cxnSpLocks/>
            <a:stCxn id="18" idx="2"/>
            <a:endCxn id="190" idx="0"/>
          </p:cNvCxnSpPr>
          <p:nvPr/>
        </p:nvCxnSpPr>
        <p:spPr>
          <a:xfrm>
            <a:off x="5065752" y="4714447"/>
            <a:ext cx="0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EB39D75-E535-9452-5111-FF214CFBC591}"/>
              </a:ext>
            </a:extLst>
          </p:cNvPr>
          <p:cNvSpPr txBox="1"/>
          <p:nvPr/>
        </p:nvSpPr>
        <p:spPr>
          <a:xfrm>
            <a:off x="5982168" y="4345115"/>
            <a:ext cx="13414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Density</a:t>
            </a:r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C790A7-F78E-121D-194C-7C95A5A909B3}"/>
              </a:ext>
            </a:extLst>
          </p:cNvPr>
          <p:cNvCxnSpPr>
            <a:cxnSpLocks/>
            <a:stCxn id="199" idx="2"/>
            <a:endCxn id="190" idx="0"/>
          </p:cNvCxnSpPr>
          <p:nvPr/>
        </p:nvCxnSpPr>
        <p:spPr>
          <a:xfrm flipH="1">
            <a:off x="5065752" y="4714447"/>
            <a:ext cx="1587153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94CC696-F170-61E9-B293-8E30CAE9F853}"/>
              </a:ext>
            </a:extLst>
          </p:cNvPr>
          <p:cNvCxnSpPr>
            <a:cxnSpLocks/>
            <a:stCxn id="12" idx="2"/>
            <a:endCxn id="199" idx="0"/>
          </p:cNvCxnSpPr>
          <p:nvPr/>
        </p:nvCxnSpPr>
        <p:spPr>
          <a:xfrm>
            <a:off x="5699360" y="3236048"/>
            <a:ext cx="953545" cy="110906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16C8ECC-9301-C9D6-156D-4DD10F9EB583}"/>
              </a:ext>
            </a:extLst>
          </p:cNvPr>
          <p:cNvCxnSpPr>
            <a:cxnSpLocks/>
            <a:stCxn id="16" idx="2"/>
            <a:endCxn id="199" idx="0"/>
          </p:cNvCxnSpPr>
          <p:nvPr/>
        </p:nvCxnSpPr>
        <p:spPr>
          <a:xfrm flipH="1">
            <a:off x="6652905" y="3642784"/>
            <a:ext cx="1431051" cy="70233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55255" y="181141"/>
            <a:ext cx="358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Individual crab weight: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C590-A7D9-3E5F-C89E-8F29BFCD4B31}"/>
              </a:ext>
            </a:extLst>
          </p:cNvPr>
          <p:cNvSpPr txBox="1"/>
          <p:nvPr/>
        </p:nvSpPr>
        <p:spPr>
          <a:xfrm>
            <a:off x="4953827" y="2589717"/>
            <a:ext cx="14910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Reproductive status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3F5FC-95C5-46AD-98D0-57BBFD80390F}"/>
              </a:ext>
            </a:extLst>
          </p:cNvPr>
          <p:cNvSpPr txBox="1"/>
          <p:nvPr/>
        </p:nvSpPr>
        <p:spPr>
          <a:xfrm>
            <a:off x="2782975" y="4345115"/>
            <a:ext cx="1366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0473B-2631-942A-1744-D49685CD2D0D}"/>
              </a:ext>
            </a:extLst>
          </p:cNvPr>
          <p:cNvSpPr txBox="1"/>
          <p:nvPr/>
        </p:nvSpPr>
        <p:spPr>
          <a:xfrm>
            <a:off x="7410801" y="3273452"/>
            <a:ext cx="13463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Carapace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1F584-5D27-F194-572A-3E1C42E033D3}"/>
              </a:ext>
            </a:extLst>
          </p:cNvPr>
          <p:cNvSpPr txBox="1"/>
          <p:nvPr/>
        </p:nvSpPr>
        <p:spPr>
          <a:xfrm>
            <a:off x="4395015" y="4345115"/>
            <a:ext cx="13414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Shape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0D73EA-0E7A-0F32-855A-98A9D5FA81AD}"/>
              </a:ext>
            </a:extLst>
          </p:cNvPr>
          <p:cNvSpPr txBox="1"/>
          <p:nvPr/>
        </p:nvSpPr>
        <p:spPr>
          <a:xfrm>
            <a:off x="3518840" y="184623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02AA60-AF31-4629-5951-4A0D47361402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>
            <a:off x="4146637" y="2215571"/>
            <a:ext cx="1552723" cy="37414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9D1892-C924-D81D-6177-B97C97B23288}"/>
              </a:ext>
            </a:extLst>
          </p:cNvPr>
          <p:cNvSpPr txBox="1"/>
          <p:nvPr/>
        </p:nvSpPr>
        <p:spPr>
          <a:xfrm>
            <a:off x="8430281" y="1846238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Epibionts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B5A513-D4A9-5FBC-3118-E13B1507F247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flipH="1">
            <a:off x="8083956" y="2215570"/>
            <a:ext cx="974122" cy="10578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2B46EA-5ABA-39F3-6374-34BDE69B05AE}"/>
              </a:ext>
            </a:extLst>
          </p:cNvPr>
          <p:cNvSpPr txBox="1"/>
          <p:nvPr/>
        </p:nvSpPr>
        <p:spPr>
          <a:xfrm>
            <a:off x="6783004" y="1707739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Time since moult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7E18EC-94D5-53A9-A3B9-90644FE0D7BD}"/>
              </a:ext>
            </a:extLst>
          </p:cNvPr>
          <p:cNvCxnSpPr>
            <a:cxnSpLocks/>
            <a:stCxn id="85" idx="2"/>
            <a:endCxn id="199" idx="0"/>
          </p:cNvCxnSpPr>
          <p:nvPr/>
        </p:nvCxnSpPr>
        <p:spPr>
          <a:xfrm flipH="1">
            <a:off x="6652905" y="2354070"/>
            <a:ext cx="757896" cy="199104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B19392-5A81-1668-8E3D-6806222BC0A5}"/>
              </a:ext>
            </a:extLst>
          </p:cNvPr>
          <p:cNvCxnSpPr>
            <a:cxnSpLocks/>
            <a:stCxn id="85" idx="2"/>
            <a:endCxn id="16" idx="0"/>
          </p:cNvCxnSpPr>
          <p:nvPr/>
        </p:nvCxnSpPr>
        <p:spPr>
          <a:xfrm>
            <a:off x="7410801" y="2354070"/>
            <a:ext cx="673155" cy="9193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A01D75D-139B-0278-53B8-98188C2C8C98}"/>
              </a:ext>
            </a:extLst>
          </p:cNvPr>
          <p:cNvSpPr txBox="1"/>
          <p:nvPr/>
        </p:nvSpPr>
        <p:spPr>
          <a:xfrm>
            <a:off x="1500214" y="2728217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DCD083-F72A-5058-194B-A6A09C2E14FC}"/>
              </a:ext>
            </a:extLst>
          </p:cNvPr>
          <p:cNvSpPr txBox="1"/>
          <p:nvPr/>
        </p:nvSpPr>
        <p:spPr>
          <a:xfrm>
            <a:off x="2755372" y="2728217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Maturity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98EC76-E60C-FAB2-FB19-7B8F2F885FA9}"/>
              </a:ext>
            </a:extLst>
          </p:cNvPr>
          <p:cNvCxnSpPr>
            <a:cxnSpLocks/>
            <a:stCxn id="103" idx="2"/>
            <a:endCxn id="18" idx="0"/>
          </p:cNvCxnSpPr>
          <p:nvPr/>
        </p:nvCxnSpPr>
        <p:spPr>
          <a:xfrm>
            <a:off x="2007117" y="3097549"/>
            <a:ext cx="3058635" cy="124756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B51843-3E60-62DD-55AC-195A8F685911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3262275" y="3097549"/>
            <a:ext cx="1803477" cy="124756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A5070D6-CD9C-BA5A-2464-2D11EDD2EDDE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146637" y="2215571"/>
            <a:ext cx="919115" cy="21295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6C04624-3B08-BF9C-55F2-7C3C82CCC1ED}"/>
              </a:ext>
            </a:extLst>
          </p:cNvPr>
          <p:cNvSpPr txBox="1"/>
          <p:nvPr/>
        </p:nvSpPr>
        <p:spPr>
          <a:xfrm>
            <a:off x="4437955" y="549023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</a:t>
            </a:r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AD27F1F-527B-4F78-7016-5DD328C95BD4}"/>
              </a:ext>
            </a:extLst>
          </p:cNvPr>
          <p:cNvCxnSpPr>
            <a:cxnSpLocks/>
            <a:stCxn id="14" idx="2"/>
            <a:endCxn id="190" idx="0"/>
          </p:cNvCxnSpPr>
          <p:nvPr/>
        </p:nvCxnSpPr>
        <p:spPr>
          <a:xfrm>
            <a:off x="3466155" y="4714447"/>
            <a:ext cx="1599597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55A4056-9652-C703-8764-84F05F3AAA87}"/>
              </a:ext>
            </a:extLst>
          </p:cNvPr>
          <p:cNvCxnSpPr>
            <a:cxnSpLocks/>
            <a:stCxn id="18" idx="2"/>
            <a:endCxn id="190" idx="0"/>
          </p:cNvCxnSpPr>
          <p:nvPr/>
        </p:nvCxnSpPr>
        <p:spPr>
          <a:xfrm>
            <a:off x="5065752" y="4714447"/>
            <a:ext cx="0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EB39D75-E535-9452-5111-FF214CFBC591}"/>
              </a:ext>
            </a:extLst>
          </p:cNvPr>
          <p:cNvSpPr txBox="1"/>
          <p:nvPr/>
        </p:nvSpPr>
        <p:spPr>
          <a:xfrm>
            <a:off x="5982168" y="4345115"/>
            <a:ext cx="13414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Density</a:t>
            </a:r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C790A7-F78E-121D-194C-7C95A5A909B3}"/>
              </a:ext>
            </a:extLst>
          </p:cNvPr>
          <p:cNvCxnSpPr>
            <a:cxnSpLocks/>
            <a:stCxn id="199" idx="2"/>
            <a:endCxn id="190" idx="0"/>
          </p:cNvCxnSpPr>
          <p:nvPr/>
        </p:nvCxnSpPr>
        <p:spPr>
          <a:xfrm flipH="1">
            <a:off x="5065752" y="4714447"/>
            <a:ext cx="1587153" cy="77579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94CC696-F170-61E9-B293-8E30CAE9F853}"/>
              </a:ext>
            </a:extLst>
          </p:cNvPr>
          <p:cNvCxnSpPr>
            <a:cxnSpLocks/>
            <a:stCxn id="12" idx="2"/>
            <a:endCxn id="199" idx="0"/>
          </p:cNvCxnSpPr>
          <p:nvPr/>
        </p:nvCxnSpPr>
        <p:spPr>
          <a:xfrm>
            <a:off x="5699360" y="3236048"/>
            <a:ext cx="953545" cy="110906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16C8ECC-9301-C9D6-156D-4DD10F9EB583}"/>
              </a:ext>
            </a:extLst>
          </p:cNvPr>
          <p:cNvCxnSpPr>
            <a:cxnSpLocks/>
            <a:stCxn id="16" idx="2"/>
            <a:endCxn id="199" idx="0"/>
          </p:cNvCxnSpPr>
          <p:nvPr/>
        </p:nvCxnSpPr>
        <p:spPr>
          <a:xfrm flipH="1">
            <a:off x="6652905" y="3642784"/>
            <a:ext cx="1431051" cy="70233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27583C-42DE-3ABD-5D39-AA5552E8ED81}"/>
              </a:ext>
            </a:extLst>
          </p:cNvPr>
          <p:cNvSpPr txBox="1"/>
          <p:nvPr/>
        </p:nvSpPr>
        <p:spPr>
          <a:xfrm>
            <a:off x="8181116" y="5490239"/>
            <a:ext cx="1366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Volume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1650-8BD3-E0B4-3876-862A5A9B0CFB}"/>
              </a:ext>
            </a:extLst>
          </p:cNvPr>
          <p:cNvSpPr txBox="1"/>
          <p:nvPr/>
        </p:nvSpPr>
        <p:spPr>
          <a:xfrm>
            <a:off x="9820863" y="5490239"/>
            <a:ext cx="13663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Density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29694-FD3B-B7DF-8C13-3FFD258CC612}"/>
              </a:ext>
            </a:extLst>
          </p:cNvPr>
          <p:cNvSpPr txBox="1"/>
          <p:nvPr/>
        </p:nvSpPr>
        <p:spPr>
          <a:xfrm>
            <a:off x="9058078" y="623979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754F0A-4613-4FBE-04E2-7675078545D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8864296" y="5859571"/>
            <a:ext cx="821579" cy="38022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B4756-2763-517C-32EC-1BFBB7E1A1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685875" y="5859571"/>
            <a:ext cx="818168" cy="38022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40BEF-B372-1E46-9E02-BDE040786224}"/>
              </a:ext>
            </a:extLst>
          </p:cNvPr>
          <p:cNvSpPr txBox="1"/>
          <p:nvPr/>
        </p:nvSpPr>
        <p:spPr>
          <a:xfrm>
            <a:off x="3318669" y="2251503"/>
            <a:ext cx="1543573" cy="92333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Missing / </a:t>
            </a:r>
          </a:p>
          <a:p>
            <a:pPr algn="ctr"/>
            <a:r>
              <a:rPr lang="en-CA" dirty="0"/>
              <a:t>Regenerating Limbs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2EE54-C9E3-6ACB-EDA5-228E68A9D94A}"/>
              </a:ext>
            </a:extLst>
          </p:cNvPr>
          <p:cNvSpPr txBox="1"/>
          <p:nvPr/>
        </p:nvSpPr>
        <p:spPr>
          <a:xfrm>
            <a:off x="3542512" y="3914937"/>
            <a:ext cx="15435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weight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99FF-E46B-4C4C-F564-CDB242385069}"/>
              </a:ext>
            </a:extLst>
          </p:cNvPr>
          <p:cNvSpPr txBox="1"/>
          <p:nvPr/>
        </p:nvSpPr>
        <p:spPr>
          <a:xfrm>
            <a:off x="6266953" y="4057553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DB814-ECF2-66FE-F3E2-923D11AED473}"/>
              </a:ext>
            </a:extLst>
          </p:cNvPr>
          <p:cNvSpPr txBox="1"/>
          <p:nvPr/>
        </p:nvSpPr>
        <p:spPr>
          <a:xfrm>
            <a:off x="8557577" y="2452070"/>
            <a:ext cx="13263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Epibiontic</a:t>
            </a:r>
            <a:r>
              <a:rPr lang="en-CA" dirty="0"/>
              <a:t> growth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4D3F2-12EF-51FB-69AC-0A8C3DA9D8E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862242" y="2713168"/>
            <a:ext cx="2032508" cy="134438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83A0E5-8CE8-F926-EE19-5BA29E6CA581}"/>
              </a:ext>
            </a:extLst>
          </p:cNvPr>
          <p:cNvSpPr txBox="1"/>
          <p:nvPr/>
        </p:nvSpPr>
        <p:spPr>
          <a:xfrm>
            <a:off x="6131228" y="618120"/>
            <a:ext cx="1543573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Temperature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6F01B-8F36-5C5B-7DFF-9286FFACB9B3}"/>
              </a:ext>
            </a:extLst>
          </p:cNvPr>
          <p:cNvSpPr txBox="1"/>
          <p:nvPr/>
        </p:nvSpPr>
        <p:spPr>
          <a:xfrm>
            <a:off x="3685312" y="3338896"/>
            <a:ext cx="97595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423FB-626C-B51C-CDDA-F5ADB2F085E3}"/>
              </a:ext>
            </a:extLst>
          </p:cNvPr>
          <p:cNvCxnSpPr>
            <a:cxnSpLocks/>
            <a:stCxn id="31" idx="3"/>
            <a:endCxn id="7" idx="0"/>
          </p:cNvCxnSpPr>
          <p:nvPr/>
        </p:nvCxnSpPr>
        <p:spPr>
          <a:xfrm>
            <a:off x="4661264" y="3523562"/>
            <a:ext cx="2233486" cy="5339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A77B78-BE9E-B10F-2478-7F4E8AE0C8A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5086085" y="4238103"/>
            <a:ext cx="1180868" cy="411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F6689C-05C5-A14E-1A41-E5E3A311282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522547" y="2775236"/>
            <a:ext cx="1035030" cy="146698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A80040-1A25-9E7B-7613-FB60C487818D}"/>
              </a:ext>
            </a:extLst>
          </p:cNvPr>
          <p:cNvSpPr txBox="1"/>
          <p:nvPr/>
        </p:nvSpPr>
        <p:spPr>
          <a:xfrm>
            <a:off x="4862242" y="1786981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Disease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125DB6-35AB-031A-1DDB-BE3284CB6188}"/>
              </a:ext>
            </a:extLst>
          </p:cNvPr>
          <p:cNvSpPr txBox="1"/>
          <p:nvPr/>
        </p:nvSpPr>
        <p:spPr>
          <a:xfrm>
            <a:off x="6271791" y="3039457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13A89-C677-95D2-4F22-86C512369243}"/>
              </a:ext>
            </a:extLst>
          </p:cNvPr>
          <p:cNvSpPr txBox="1"/>
          <p:nvPr/>
        </p:nvSpPr>
        <p:spPr>
          <a:xfrm>
            <a:off x="6275218" y="1786981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Food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EDBE4-888C-B516-3C53-65625BE2C6F7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6899588" y="2156313"/>
            <a:ext cx="3427" cy="883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626B02-C201-B73B-10DF-85F16A3052A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490039" y="2156313"/>
            <a:ext cx="1409549" cy="883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D5F17E-94B0-3A14-856F-ACD6D4630ABE}"/>
              </a:ext>
            </a:extLst>
          </p:cNvPr>
          <p:cNvSpPr txBox="1"/>
          <p:nvPr/>
        </p:nvSpPr>
        <p:spPr>
          <a:xfrm>
            <a:off x="8595698" y="4033304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Cracked Shell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14F606-97E9-4D0D-3A9D-F3AA1639DC25}"/>
              </a:ext>
            </a:extLst>
          </p:cNvPr>
          <p:cNvSpPr txBox="1"/>
          <p:nvPr/>
        </p:nvSpPr>
        <p:spPr>
          <a:xfrm>
            <a:off x="8562350" y="3249639"/>
            <a:ext cx="13215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Surface Wetness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899220-2AD1-D76F-D464-BBCED46399AD}"/>
              </a:ext>
            </a:extLst>
          </p:cNvPr>
          <p:cNvCxnSpPr>
            <a:cxnSpLocks/>
            <a:stCxn id="64" idx="1"/>
            <a:endCxn id="7" idx="3"/>
          </p:cNvCxnSpPr>
          <p:nvPr/>
        </p:nvCxnSpPr>
        <p:spPr>
          <a:xfrm flipH="1">
            <a:off x="7522547" y="3572805"/>
            <a:ext cx="1039803" cy="66941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C582A8-2918-3933-5EBC-D50AD43C79BC}"/>
              </a:ext>
            </a:extLst>
          </p:cNvPr>
          <p:cNvCxnSpPr>
            <a:cxnSpLocks/>
            <a:stCxn id="63" idx="1"/>
            <a:endCxn id="7" idx="3"/>
          </p:cNvCxnSpPr>
          <p:nvPr/>
        </p:nvCxnSpPr>
        <p:spPr>
          <a:xfrm flipH="1" flipV="1">
            <a:off x="7522547" y="4242219"/>
            <a:ext cx="1073151" cy="11425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9F0FA-36A9-084D-EB4D-5E4D7D0AE4A8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6894750" y="3408789"/>
            <a:ext cx="4838" cy="64876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203D8E-F410-A0E6-9923-FB146FBE449C}"/>
              </a:ext>
            </a:extLst>
          </p:cNvPr>
          <p:cNvCxnSpPr>
            <a:cxnSpLocks/>
            <a:stCxn id="15" idx="2"/>
            <a:endCxn id="53" idx="0"/>
          </p:cNvCxnSpPr>
          <p:nvPr/>
        </p:nvCxnSpPr>
        <p:spPr>
          <a:xfrm>
            <a:off x="6903015" y="987452"/>
            <a:ext cx="0" cy="79952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0E4717-7803-39AF-4241-F629127BF6DB}"/>
              </a:ext>
            </a:extLst>
          </p:cNvPr>
          <p:cNvSpPr txBox="1"/>
          <p:nvPr/>
        </p:nvSpPr>
        <p:spPr>
          <a:xfrm>
            <a:off x="7683356" y="1775645"/>
            <a:ext cx="1321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Metabolism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AA4198-B11A-9649-44CF-DE9233CBDA00}"/>
              </a:ext>
            </a:extLst>
          </p:cNvPr>
          <p:cNvCxnSpPr>
            <a:cxnSpLocks/>
            <a:stCxn id="15" idx="2"/>
            <a:endCxn id="84" idx="0"/>
          </p:cNvCxnSpPr>
          <p:nvPr/>
        </p:nvCxnSpPr>
        <p:spPr>
          <a:xfrm>
            <a:off x="6903015" y="987452"/>
            <a:ext cx="1441122" cy="78819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F4723F-5462-C472-7779-1E600FFDCC42}"/>
              </a:ext>
            </a:extLst>
          </p:cNvPr>
          <p:cNvCxnSpPr>
            <a:cxnSpLocks/>
            <a:stCxn id="15" idx="2"/>
            <a:endCxn id="51" idx="0"/>
          </p:cNvCxnSpPr>
          <p:nvPr/>
        </p:nvCxnSpPr>
        <p:spPr>
          <a:xfrm flipH="1">
            <a:off x="5490039" y="987452"/>
            <a:ext cx="1412976" cy="79952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E1C556-A872-728C-C072-4D0D70F9902F}"/>
              </a:ext>
            </a:extLst>
          </p:cNvPr>
          <p:cNvCxnSpPr>
            <a:cxnSpLocks/>
            <a:stCxn id="84" idx="2"/>
            <a:endCxn id="52" idx="0"/>
          </p:cNvCxnSpPr>
          <p:nvPr/>
        </p:nvCxnSpPr>
        <p:spPr>
          <a:xfrm flipH="1">
            <a:off x="6899588" y="2144977"/>
            <a:ext cx="1444549" cy="89448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55255" y="181141"/>
            <a:ext cx="358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Individual crab weight: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2BB7A8-3637-53C8-832E-E51042C1473A}"/>
              </a:ext>
            </a:extLst>
          </p:cNvPr>
          <p:cNvSpPr txBox="1"/>
          <p:nvPr/>
        </p:nvSpPr>
        <p:spPr>
          <a:xfrm>
            <a:off x="255255" y="3916995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 conditions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CC95E-0F0A-8B27-D036-E883DB276209}"/>
              </a:ext>
            </a:extLst>
          </p:cNvPr>
          <p:cNvSpPr txBox="1"/>
          <p:nvPr/>
        </p:nvSpPr>
        <p:spPr>
          <a:xfrm>
            <a:off x="1963618" y="4048923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Scale</a:t>
            </a:r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5B2D9-6F22-52BC-4082-046E22CA4374}"/>
              </a:ext>
            </a:extLst>
          </p:cNvPr>
          <p:cNvCxnSpPr>
            <a:cxnSpLocks/>
            <a:stCxn id="165" idx="3"/>
            <a:endCxn id="166" idx="1"/>
          </p:cNvCxnSpPr>
          <p:nvPr/>
        </p:nvCxnSpPr>
        <p:spPr>
          <a:xfrm flipV="1">
            <a:off x="1510849" y="4233589"/>
            <a:ext cx="452769" cy="657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D3B0E9-A070-5740-2D57-2CDE78F1FCAC}"/>
              </a:ext>
            </a:extLst>
          </p:cNvPr>
          <p:cNvCxnSpPr>
            <a:cxnSpLocks/>
            <a:stCxn id="166" idx="3"/>
            <a:endCxn id="6" idx="1"/>
          </p:cNvCxnSpPr>
          <p:nvPr/>
        </p:nvCxnSpPr>
        <p:spPr>
          <a:xfrm>
            <a:off x="3219212" y="4233589"/>
            <a:ext cx="323300" cy="451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8F641B-D90E-836B-4EB1-FD49CCBB464F}"/>
              </a:ext>
            </a:extLst>
          </p:cNvPr>
          <p:cNvSpPr txBox="1"/>
          <p:nvPr/>
        </p:nvSpPr>
        <p:spPr>
          <a:xfrm>
            <a:off x="3875095" y="5344019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Shape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0693C-5971-7DC8-792D-2A0DFB76A9A2}"/>
              </a:ext>
            </a:extLst>
          </p:cNvPr>
          <p:cNvSpPr txBox="1"/>
          <p:nvPr/>
        </p:nvSpPr>
        <p:spPr>
          <a:xfrm>
            <a:off x="2233492" y="5064163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6DF36-7BB3-2F5F-F837-32800FB883EA}"/>
              </a:ext>
            </a:extLst>
          </p:cNvPr>
          <p:cNvSpPr txBox="1"/>
          <p:nvPr/>
        </p:nvSpPr>
        <p:spPr>
          <a:xfrm>
            <a:off x="2233492" y="5621018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Maturity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35EC2D-6003-CB03-A006-980CF50F9F9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247298" y="5248829"/>
            <a:ext cx="627797" cy="27985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F2603-0E87-91E7-F4AA-9FE03F4384D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3247298" y="5528685"/>
            <a:ext cx="627797" cy="2769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2E756-8D70-EB61-C148-47DD6B6DE5AE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4502892" y="4426885"/>
            <a:ext cx="2391858" cy="91713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4AE193-4454-4A17-CC86-C3341C37A147}"/>
              </a:ext>
            </a:extLst>
          </p:cNvPr>
          <p:cNvSpPr txBox="1"/>
          <p:nvPr/>
        </p:nvSpPr>
        <p:spPr>
          <a:xfrm>
            <a:off x="2007719" y="6168706"/>
            <a:ext cx="146535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Deformations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825B51-664C-5605-BE40-8D9B4DA5EEB2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 flipV="1">
            <a:off x="3473071" y="5713351"/>
            <a:ext cx="1029821" cy="6400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472680-FC49-E09D-6B91-F00D4B7311A1}"/>
              </a:ext>
            </a:extLst>
          </p:cNvPr>
          <p:cNvSpPr txBox="1"/>
          <p:nvPr/>
        </p:nvSpPr>
        <p:spPr>
          <a:xfrm>
            <a:off x="8150344" y="5063552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Shell thickness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2276F-4FB4-7BB1-AFFF-6800263B4E7A}"/>
              </a:ext>
            </a:extLst>
          </p:cNvPr>
          <p:cNvSpPr txBox="1"/>
          <p:nvPr/>
        </p:nvSpPr>
        <p:spPr>
          <a:xfrm>
            <a:off x="7155478" y="6093800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Time since moult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45F462-F25C-F55E-7CC0-D0AC5F25369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H="1" flipV="1">
            <a:off x="7522547" y="4242219"/>
            <a:ext cx="1288578" cy="82133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E5EB39-3AEB-A72A-E20D-FCBE3F90857D}"/>
              </a:ext>
            </a:extLst>
          </p:cNvPr>
          <p:cNvCxnSpPr>
            <a:cxnSpLocks/>
            <a:stCxn id="60" idx="0"/>
            <a:endCxn id="7" idx="2"/>
          </p:cNvCxnSpPr>
          <p:nvPr/>
        </p:nvCxnSpPr>
        <p:spPr>
          <a:xfrm flipV="1">
            <a:off x="6889823" y="4426885"/>
            <a:ext cx="4927" cy="66847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D5BA69B-19F2-CC3B-5ABF-1982FB705BEE}"/>
              </a:ext>
            </a:extLst>
          </p:cNvPr>
          <p:cNvSpPr txBox="1"/>
          <p:nvPr/>
        </p:nvSpPr>
        <p:spPr>
          <a:xfrm>
            <a:off x="6138565" y="5095364"/>
            <a:ext cx="150251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Muscle mass / composition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19CD31-9D3C-61AE-A418-4FD7A199B109}"/>
              </a:ext>
            </a:extLst>
          </p:cNvPr>
          <p:cNvCxnSpPr>
            <a:cxnSpLocks/>
            <a:stCxn id="43" idx="0"/>
            <a:endCxn id="60" idx="2"/>
          </p:cNvCxnSpPr>
          <p:nvPr/>
        </p:nvCxnSpPr>
        <p:spPr>
          <a:xfrm flipH="1" flipV="1">
            <a:off x="6889823" y="5741695"/>
            <a:ext cx="926436" cy="35210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B76E0F-542D-E8A1-55D1-1B652E1173CA}"/>
              </a:ext>
            </a:extLst>
          </p:cNvPr>
          <p:cNvCxnSpPr>
            <a:cxnSpLocks/>
            <a:stCxn id="43" idx="0"/>
            <a:endCxn id="11" idx="2"/>
          </p:cNvCxnSpPr>
          <p:nvPr/>
        </p:nvCxnSpPr>
        <p:spPr>
          <a:xfrm flipV="1">
            <a:off x="7816259" y="5709883"/>
            <a:ext cx="994866" cy="38391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1EEA6FA-F2C3-B9C0-8914-59805D4A1B95}"/>
              </a:ext>
            </a:extLst>
          </p:cNvPr>
          <p:cNvSpPr txBox="1"/>
          <p:nvPr/>
        </p:nvSpPr>
        <p:spPr>
          <a:xfrm>
            <a:off x="4832424" y="6168706"/>
            <a:ext cx="1502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Egg clutch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570E7C-9C7A-ABE5-B339-E1FA1CBDBB40}"/>
              </a:ext>
            </a:extLst>
          </p:cNvPr>
          <p:cNvCxnSpPr>
            <a:cxnSpLocks/>
            <a:stCxn id="79" idx="0"/>
            <a:endCxn id="7" idx="2"/>
          </p:cNvCxnSpPr>
          <p:nvPr/>
        </p:nvCxnSpPr>
        <p:spPr>
          <a:xfrm flipV="1">
            <a:off x="5583682" y="4426885"/>
            <a:ext cx="1311068" cy="17418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40BEF-B372-1E46-9E02-BDE040786224}"/>
              </a:ext>
            </a:extLst>
          </p:cNvPr>
          <p:cNvSpPr txBox="1"/>
          <p:nvPr/>
        </p:nvSpPr>
        <p:spPr>
          <a:xfrm>
            <a:off x="3879875" y="2052905"/>
            <a:ext cx="1543573" cy="92333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Missing / </a:t>
            </a:r>
          </a:p>
          <a:p>
            <a:pPr algn="ctr"/>
            <a:r>
              <a:rPr lang="en-CA" dirty="0"/>
              <a:t>Regenerating Limbs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2EE54-C9E3-6ACB-EDA5-228E68A9D94A}"/>
              </a:ext>
            </a:extLst>
          </p:cNvPr>
          <p:cNvSpPr txBox="1"/>
          <p:nvPr/>
        </p:nvSpPr>
        <p:spPr>
          <a:xfrm>
            <a:off x="3981051" y="3709664"/>
            <a:ext cx="15435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Observed weight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99FF-E46B-4C4C-F564-CDB242385069}"/>
              </a:ext>
            </a:extLst>
          </p:cNvPr>
          <p:cNvSpPr txBox="1"/>
          <p:nvPr/>
        </p:nvSpPr>
        <p:spPr>
          <a:xfrm>
            <a:off x="6705492" y="3852280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Weight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DB814-ECF2-66FE-F3E2-923D11AED473}"/>
              </a:ext>
            </a:extLst>
          </p:cNvPr>
          <p:cNvSpPr txBox="1"/>
          <p:nvPr/>
        </p:nvSpPr>
        <p:spPr>
          <a:xfrm>
            <a:off x="8996116" y="2246797"/>
            <a:ext cx="13263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Epibiontic</a:t>
            </a:r>
            <a:r>
              <a:rPr lang="en-CA" dirty="0"/>
              <a:t> growth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4D3F2-12EF-51FB-69AC-0A8C3DA9D8E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423448" y="2514570"/>
            <a:ext cx="1909841" cy="133771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83A0E5-8CE8-F926-EE19-5BA29E6CA581}"/>
              </a:ext>
            </a:extLst>
          </p:cNvPr>
          <p:cNvSpPr txBox="1"/>
          <p:nvPr/>
        </p:nvSpPr>
        <p:spPr>
          <a:xfrm>
            <a:off x="6569767" y="412847"/>
            <a:ext cx="1543573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Temperature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6F01B-8F36-5C5B-7DFF-9286FFACB9B3}"/>
              </a:ext>
            </a:extLst>
          </p:cNvPr>
          <p:cNvSpPr txBox="1"/>
          <p:nvPr/>
        </p:nvSpPr>
        <p:spPr>
          <a:xfrm>
            <a:off x="4123851" y="3133623"/>
            <a:ext cx="97595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Size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423FB-626C-B51C-CDDA-F5ADB2F085E3}"/>
              </a:ext>
            </a:extLst>
          </p:cNvPr>
          <p:cNvCxnSpPr>
            <a:cxnSpLocks/>
            <a:stCxn id="31" idx="3"/>
            <a:endCxn id="7" idx="0"/>
          </p:cNvCxnSpPr>
          <p:nvPr/>
        </p:nvCxnSpPr>
        <p:spPr>
          <a:xfrm>
            <a:off x="5099803" y="3318289"/>
            <a:ext cx="2233486" cy="5339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A77B78-BE9E-B10F-2478-7F4E8AE0C8A6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5524624" y="4032830"/>
            <a:ext cx="1180868" cy="411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F6689C-05C5-A14E-1A41-E5E3A311282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961086" y="2569963"/>
            <a:ext cx="1035030" cy="146698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A80040-1A25-9E7B-7613-FB60C487818D}"/>
              </a:ext>
            </a:extLst>
          </p:cNvPr>
          <p:cNvSpPr txBox="1"/>
          <p:nvPr/>
        </p:nvSpPr>
        <p:spPr>
          <a:xfrm>
            <a:off x="5300781" y="1581708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Disease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125DB6-35AB-031A-1DDB-BE3284CB6188}"/>
              </a:ext>
            </a:extLst>
          </p:cNvPr>
          <p:cNvSpPr txBox="1"/>
          <p:nvPr/>
        </p:nvSpPr>
        <p:spPr>
          <a:xfrm>
            <a:off x="6710330" y="2834184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Health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13A89-C677-95D2-4F22-86C512369243}"/>
              </a:ext>
            </a:extLst>
          </p:cNvPr>
          <p:cNvSpPr txBox="1"/>
          <p:nvPr/>
        </p:nvSpPr>
        <p:spPr>
          <a:xfrm>
            <a:off x="6713757" y="1581708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Food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EDBE4-888C-B516-3C53-65625BE2C6F7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7338127" y="1951040"/>
            <a:ext cx="3427" cy="883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626B02-C201-B73B-10DF-85F16A3052A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5928578" y="1951040"/>
            <a:ext cx="1409549" cy="88314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D5F17E-94B0-3A14-856F-ACD6D4630ABE}"/>
              </a:ext>
            </a:extLst>
          </p:cNvPr>
          <p:cNvSpPr txBox="1"/>
          <p:nvPr/>
        </p:nvSpPr>
        <p:spPr>
          <a:xfrm>
            <a:off x="9034237" y="3828031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Cracked Shell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14F606-97E9-4D0D-3A9D-F3AA1639DC25}"/>
              </a:ext>
            </a:extLst>
          </p:cNvPr>
          <p:cNvSpPr txBox="1"/>
          <p:nvPr/>
        </p:nvSpPr>
        <p:spPr>
          <a:xfrm>
            <a:off x="9000889" y="3044366"/>
            <a:ext cx="13215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Surface Wetness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899220-2AD1-D76F-D464-BBCED46399AD}"/>
              </a:ext>
            </a:extLst>
          </p:cNvPr>
          <p:cNvCxnSpPr>
            <a:cxnSpLocks/>
            <a:stCxn id="64" idx="1"/>
            <a:endCxn id="7" idx="3"/>
          </p:cNvCxnSpPr>
          <p:nvPr/>
        </p:nvCxnSpPr>
        <p:spPr>
          <a:xfrm flipH="1">
            <a:off x="7961086" y="3367532"/>
            <a:ext cx="1039803" cy="66941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C582A8-2918-3933-5EBC-D50AD43C79BC}"/>
              </a:ext>
            </a:extLst>
          </p:cNvPr>
          <p:cNvCxnSpPr>
            <a:cxnSpLocks/>
            <a:stCxn id="63" idx="1"/>
            <a:endCxn id="7" idx="3"/>
          </p:cNvCxnSpPr>
          <p:nvPr/>
        </p:nvCxnSpPr>
        <p:spPr>
          <a:xfrm flipH="1" flipV="1">
            <a:off x="7961086" y="4036946"/>
            <a:ext cx="1073151" cy="11425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9F0FA-36A9-084D-EB4D-5E4D7D0AE4A8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7333289" y="3203516"/>
            <a:ext cx="4838" cy="64876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203D8E-F410-A0E6-9923-FB146FBE449C}"/>
              </a:ext>
            </a:extLst>
          </p:cNvPr>
          <p:cNvCxnSpPr>
            <a:cxnSpLocks/>
            <a:stCxn id="15" idx="2"/>
            <a:endCxn id="53" idx="0"/>
          </p:cNvCxnSpPr>
          <p:nvPr/>
        </p:nvCxnSpPr>
        <p:spPr>
          <a:xfrm>
            <a:off x="7341554" y="782179"/>
            <a:ext cx="0" cy="79952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0E4717-7803-39AF-4241-F629127BF6DB}"/>
              </a:ext>
            </a:extLst>
          </p:cNvPr>
          <p:cNvSpPr txBox="1"/>
          <p:nvPr/>
        </p:nvSpPr>
        <p:spPr>
          <a:xfrm>
            <a:off x="8121895" y="1570372"/>
            <a:ext cx="1321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Metabolism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AA4198-B11A-9649-44CF-DE9233CBDA00}"/>
              </a:ext>
            </a:extLst>
          </p:cNvPr>
          <p:cNvCxnSpPr>
            <a:cxnSpLocks/>
            <a:stCxn id="15" idx="2"/>
            <a:endCxn id="84" idx="0"/>
          </p:cNvCxnSpPr>
          <p:nvPr/>
        </p:nvCxnSpPr>
        <p:spPr>
          <a:xfrm>
            <a:off x="7341554" y="782179"/>
            <a:ext cx="1441122" cy="78819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F4723F-5462-C472-7779-1E600FFDCC42}"/>
              </a:ext>
            </a:extLst>
          </p:cNvPr>
          <p:cNvCxnSpPr>
            <a:cxnSpLocks/>
            <a:stCxn id="15" idx="2"/>
            <a:endCxn id="51" idx="0"/>
          </p:cNvCxnSpPr>
          <p:nvPr/>
        </p:nvCxnSpPr>
        <p:spPr>
          <a:xfrm flipH="1">
            <a:off x="5928578" y="782179"/>
            <a:ext cx="1412976" cy="79952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E1C556-A872-728C-C072-4D0D70F9902F}"/>
              </a:ext>
            </a:extLst>
          </p:cNvPr>
          <p:cNvCxnSpPr>
            <a:cxnSpLocks/>
            <a:stCxn id="84" idx="2"/>
            <a:endCxn id="52" idx="0"/>
          </p:cNvCxnSpPr>
          <p:nvPr/>
        </p:nvCxnSpPr>
        <p:spPr>
          <a:xfrm flipH="1">
            <a:off x="7338127" y="1939704"/>
            <a:ext cx="1444549" cy="89448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58382-E16D-7301-AF13-B5EB0CF6E3F3}"/>
              </a:ext>
            </a:extLst>
          </p:cNvPr>
          <p:cNvSpPr txBox="1"/>
          <p:nvPr/>
        </p:nvSpPr>
        <p:spPr>
          <a:xfrm>
            <a:off x="255255" y="181141"/>
            <a:ext cx="358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Individual crab weight: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2BB7A8-3637-53C8-832E-E51042C1473A}"/>
              </a:ext>
            </a:extLst>
          </p:cNvPr>
          <p:cNvSpPr txBox="1"/>
          <p:nvPr/>
        </p:nvSpPr>
        <p:spPr>
          <a:xfrm>
            <a:off x="693794" y="3711722"/>
            <a:ext cx="1255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 conditions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CC95E-0F0A-8B27-D036-E883DB276209}"/>
              </a:ext>
            </a:extLst>
          </p:cNvPr>
          <p:cNvSpPr txBox="1"/>
          <p:nvPr/>
        </p:nvSpPr>
        <p:spPr>
          <a:xfrm>
            <a:off x="2402157" y="3843650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Scale</a:t>
            </a:r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5B2D9-6F22-52BC-4082-046E22CA4374}"/>
              </a:ext>
            </a:extLst>
          </p:cNvPr>
          <p:cNvCxnSpPr>
            <a:cxnSpLocks/>
            <a:stCxn id="165" idx="3"/>
            <a:endCxn id="166" idx="1"/>
          </p:cNvCxnSpPr>
          <p:nvPr/>
        </p:nvCxnSpPr>
        <p:spPr>
          <a:xfrm flipV="1">
            <a:off x="1949388" y="4028316"/>
            <a:ext cx="452769" cy="657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D3B0E9-A070-5740-2D57-2CDE78F1FCAC}"/>
              </a:ext>
            </a:extLst>
          </p:cNvPr>
          <p:cNvCxnSpPr>
            <a:cxnSpLocks/>
            <a:stCxn id="166" idx="3"/>
            <a:endCxn id="6" idx="1"/>
          </p:cNvCxnSpPr>
          <p:nvPr/>
        </p:nvCxnSpPr>
        <p:spPr>
          <a:xfrm>
            <a:off x="3657751" y="4028316"/>
            <a:ext cx="323300" cy="4514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8F641B-D90E-836B-4EB1-FD49CCBB464F}"/>
              </a:ext>
            </a:extLst>
          </p:cNvPr>
          <p:cNvSpPr txBox="1"/>
          <p:nvPr/>
        </p:nvSpPr>
        <p:spPr>
          <a:xfrm>
            <a:off x="4654174" y="4995733"/>
            <a:ext cx="1255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Shape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0693C-5971-7DC8-792D-2A0DFB76A9A2}"/>
              </a:ext>
            </a:extLst>
          </p:cNvPr>
          <p:cNvSpPr txBox="1"/>
          <p:nvPr/>
        </p:nvSpPr>
        <p:spPr>
          <a:xfrm>
            <a:off x="3012571" y="4715877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6DF36-7BB3-2F5F-F837-32800FB883EA}"/>
              </a:ext>
            </a:extLst>
          </p:cNvPr>
          <p:cNvSpPr txBox="1"/>
          <p:nvPr/>
        </p:nvSpPr>
        <p:spPr>
          <a:xfrm>
            <a:off x="3012571" y="5272732"/>
            <a:ext cx="1013806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Maturity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35EC2D-6003-CB03-A006-980CF50F9F9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4026377" y="4900543"/>
            <a:ext cx="627797" cy="279856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F2603-0E87-91E7-F4AA-9FE03F4384D7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4026377" y="5180399"/>
            <a:ext cx="627797" cy="2769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2E756-8D70-EB61-C148-47DD6B6DE5AE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5281971" y="4221612"/>
            <a:ext cx="2051318" cy="7741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4AE193-4454-4A17-CC86-C3341C37A147}"/>
              </a:ext>
            </a:extLst>
          </p:cNvPr>
          <p:cNvSpPr txBox="1"/>
          <p:nvPr/>
        </p:nvSpPr>
        <p:spPr>
          <a:xfrm>
            <a:off x="2786798" y="5820420"/>
            <a:ext cx="146535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Deformations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825B51-664C-5605-BE40-8D9B4DA5EEB2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 flipV="1">
            <a:off x="4252150" y="5365065"/>
            <a:ext cx="1029821" cy="6400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472680-FC49-E09D-6B91-F00D4B7311A1}"/>
              </a:ext>
            </a:extLst>
          </p:cNvPr>
          <p:cNvSpPr txBox="1"/>
          <p:nvPr/>
        </p:nvSpPr>
        <p:spPr>
          <a:xfrm>
            <a:off x="8588883" y="4858279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Shell thickness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2276F-4FB4-7BB1-AFFF-6800263B4E7A}"/>
              </a:ext>
            </a:extLst>
          </p:cNvPr>
          <p:cNvSpPr txBox="1"/>
          <p:nvPr/>
        </p:nvSpPr>
        <p:spPr>
          <a:xfrm>
            <a:off x="7594017" y="5888527"/>
            <a:ext cx="13215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Time since moult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45F462-F25C-F55E-7CC0-D0AC5F25369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H="1" flipV="1">
            <a:off x="7961086" y="4036946"/>
            <a:ext cx="1288578" cy="82133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E5EB39-3AEB-A72A-E20D-FCBE3F90857D}"/>
              </a:ext>
            </a:extLst>
          </p:cNvPr>
          <p:cNvCxnSpPr>
            <a:cxnSpLocks/>
            <a:stCxn id="60" idx="0"/>
            <a:endCxn id="7" idx="2"/>
          </p:cNvCxnSpPr>
          <p:nvPr/>
        </p:nvCxnSpPr>
        <p:spPr>
          <a:xfrm flipH="1" flipV="1">
            <a:off x="7333289" y="4221612"/>
            <a:ext cx="334085" cy="64036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D5BA69B-19F2-CC3B-5ABF-1982FB705BEE}"/>
              </a:ext>
            </a:extLst>
          </p:cNvPr>
          <p:cNvSpPr txBox="1"/>
          <p:nvPr/>
        </p:nvSpPr>
        <p:spPr>
          <a:xfrm>
            <a:off x="6916116" y="4861981"/>
            <a:ext cx="150251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Muscle mass / composition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19CD31-9D3C-61AE-A418-4FD7A199B109}"/>
              </a:ext>
            </a:extLst>
          </p:cNvPr>
          <p:cNvCxnSpPr>
            <a:cxnSpLocks/>
            <a:stCxn id="43" idx="0"/>
            <a:endCxn id="60" idx="2"/>
          </p:cNvCxnSpPr>
          <p:nvPr/>
        </p:nvCxnSpPr>
        <p:spPr>
          <a:xfrm flipH="1" flipV="1">
            <a:off x="7667374" y="5508312"/>
            <a:ext cx="587424" cy="380215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B76E0F-542D-E8A1-55D1-1B652E1173CA}"/>
              </a:ext>
            </a:extLst>
          </p:cNvPr>
          <p:cNvCxnSpPr>
            <a:cxnSpLocks/>
            <a:stCxn id="43" idx="0"/>
            <a:endCxn id="11" idx="2"/>
          </p:cNvCxnSpPr>
          <p:nvPr/>
        </p:nvCxnSpPr>
        <p:spPr>
          <a:xfrm flipV="1">
            <a:off x="8254798" y="5504610"/>
            <a:ext cx="994866" cy="38391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1EEA6FA-F2C3-B9C0-8914-59805D4A1B95}"/>
              </a:ext>
            </a:extLst>
          </p:cNvPr>
          <p:cNvSpPr txBox="1"/>
          <p:nvPr/>
        </p:nvSpPr>
        <p:spPr>
          <a:xfrm>
            <a:off x="5270963" y="5963433"/>
            <a:ext cx="1502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Egg clutch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570E7C-9C7A-ABE5-B339-E1FA1CBDBB40}"/>
              </a:ext>
            </a:extLst>
          </p:cNvPr>
          <p:cNvCxnSpPr>
            <a:cxnSpLocks/>
            <a:stCxn id="79" idx="0"/>
            <a:endCxn id="7" idx="2"/>
          </p:cNvCxnSpPr>
          <p:nvPr/>
        </p:nvCxnSpPr>
        <p:spPr>
          <a:xfrm flipV="1">
            <a:off x="6022221" y="4221612"/>
            <a:ext cx="1311068" cy="174182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5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C98E0-A6E2-A879-4E94-6BF1FDCA42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4007" y="447869"/>
            <a:ext cx="11039912" cy="61542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E0251-1A63-1E1E-38BE-4617AF938A83}"/>
              </a:ext>
            </a:extLst>
          </p:cNvPr>
          <p:cNvSpPr txBox="1"/>
          <p:nvPr/>
        </p:nvSpPr>
        <p:spPr>
          <a:xfrm>
            <a:off x="802433" y="531845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Mixed signals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948267-204F-5A8A-6869-14FD1D7ED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28845"/>
              </p:ext>
            </p:extLst>
          </p:nvPr>
        </p:nvGraphicFramePr>
        <p:xfrm>
          <a:off x="929144" y="966491"/>
          <a:ext cx="1038963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35">
                  <a:extLst>
                    <a:ext uri="{9D8B030D-6E8A-4147-A177-3AD203B41FA5}">
                      <a16:colId xmlns:a16="http://schemas.microsoft.com/office/drawing/2014/main" val="1050241187"/>
                    </a:ext>
                  </a:extLst>
                </a:gridCol>
                <a:gridCol w="3068265">
                  <a:extLst>
                    <a:ext uri="{9D8B030D-6E8A-4147-A177-3AD203B41FA5}">
                      <a16:colId xmlns:a16="http://schemas.microsoft.com/office/drawing/2014/main" val="2643249315"/>
                    </a:ext>
                  </a:extLst>
                </a:gridCol>
                <a:gridCol w="2690028">
                  <a:extLst>
                    <a:ext uri="{9D8B030D-6E8A-4147-A177-3AD203B41FA5}">
                      <a16:colId xmlns:a16="http://schemas.microsoft.com/office/drawing/2014/main" val="3063928168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919557293"/>
                    </a:ext>
                  </a:extLst>
                </a:gridCol>
              </a:tblGrid>
              <a:tr h="351672">
                <a:tc>
                  <a:txBody>
                    <a:bodyPr/>
                    <a:lstStyle/>
                    <a:p>
                      <a:r>
                        <a:rPr lang="en-US" dirty="0" err="1"/>
                        <a:t>Facteur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i.e.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Statut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64145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r>
                        <a:rPr lang="en-US" dirty="0" err="1"/>
                        <a:t>Recrutement</a:t>
                      </a:r>
                      <a:r>
                        <a:rPr lang="en-US" dirty="0"/>
                        <a:t> à la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Petits crabes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Vague forte de petits crabes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73819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r>
                        <a:rPr lang="fr-CA" dirty="0"/>
                        <a:t>Femelles matures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Porteuses d’</a:t>
                      </a:r>
                      <a:r>
                        <a:rPr lang="fr-CA" dirty="0" err="1"/>
                        <a:t>oeufs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Forte abondance, en croissance de 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2061"/>
                  </a:ext>
                </a:extLst>
              </a:tr>
              <a:tr h="606996">
                <a:tc>
                  <a:txBody>
                    <a:bodyPr/>
                    <a:lstStyle/>
                    <a:p>
                      <a:r>
                        <a:rPr lang="fr-CA" dirty="0"/>
                        <a:t>Sous-légaux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Ceux qui vont grandir à taille légale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Diminution depuis 3 ans 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01593"/>
                  </a:ext>
                </a:extLst>
              </a:tr>
              <a:tr h="1387418">
                <a:tc>
                  <a:txBody>
                    <a:bodyPr/>
                    <a:lstStyle/>
                    <a:p>
                      <a:r>
                        <a:rPr lang="fr-CA" dirty="0"/>
                        <a:t>Commerciaux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Première diminution importante depuis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21%, ce qui correspond  normalement une diminution de 28%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98438"/>
                  </a:ext>
                </a:extLst>
              </a:tr>
              <a:tr h="867136">
                <a:tc>
                  <a:txBody>
                    <a:bodyPr/>
                    <a:lstStyle/>
                    <a:p>
                      <a:r>
                        <a:rPr lang="fr-CA" dirty="0"/>
                        <a:t>Habitat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Encore une grande étendu mais se réchauffe graduellement depuis 2014.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Températures en Septembre sont les plus chaudes depuis 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99804"/>
                  </a:ext>
                </a:extLst>
              </a:tr>
              <a:tr h="867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Diminution du nombre de crabes dans certaines régions plus profondes du sGSL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6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1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220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Snow crab weight-at-size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crab weight-at-size</dc:title>
  <dc:creator>Surette, Tobie</dc:creator>
  <cp:lastModifiedBy>Surette, Tobie</cp:lastModifiedBy>
  <cp:revision>3</cp:revision>
  <dcterms:created xsi:type="dcterms:W3CDTF">2024-02-26T15:10:56Z</dcterms:created>
  <dcterms:modified xsi:type="dcterms:W3CDTF">2024-02-28T15:15:21Z</dcterms:modified>
</cp:coreProperties>
</file>