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1D8BD707-D9CF-40AE-B4C6-C98DA3205C09}" type="datetimeFigureOut">
              <a:rPr lang="en-US" smtClean="0"/>
              <a:pPr/>
              <a:t>6/14/2017</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1D8BD707-D9CF-40AE-B4C6-C98DA3205C09}" type="datetimeFigureOut">
              <a:rPr lang="en-US" smtClean="0"/>
              <a:pPr/>
              <a:t>6/14/2017</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bible.knowing-jesus.com/Isaiah/54/4"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bible.knowing-jesus.com/2-Timothy/2/22"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bible.knowing-jesus.com/Ecclesiastes/11/10"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bible.knowing-jesus.com/Ecclesiastes/12/1"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7 IMPORTANT BIBLE SCRIPTURES FOR YOUTHS</a:t>
            </a:r>
            <a:endParaRPr lang="en-US" dirty="0"/>
          </a:p>
        </p:txBody>
      </p:sp>
      <p:sp>
        <p:nvSpPr>
          <p:cNvPr id="3" name="Subtitle 2"/>
          <p:cNvSpPr>
            <a:spLocks noGrp="1"/>
          </p:cNvSpPr>
          <p:nvPr>
            <p:ph type="subTitle" idx="1"/>
          </p:nvPr>
        </p:nvSpPr>
        <p:spPr>
          <a:xfrm>
            <a:off x="1447800" y="3505200"/>
            <a:ext cx="6400800" cy="1143000"/>
          </a:xfrm>
        </p:spPr>
        <p:txBody>
          <a:bodyPr>
            <a:normAutofit/>
          </a:bodyPr>
          <a:lstStyle/>
          <a:p>
            <a:r>
              <a:rPr lang="en-US" dirty="0" smtClean="0"/>
              <a:t>HOW TO DEFEAT  YOUR GOLLIATH</a:t>
            </a:r>
          </a:p>
          <a:p>
            <a:r>
              <a:rPr lang="en-US" dirty="0" smtClean="0"/>
              <a:t>COMPILLED BY: BRO TOBIE S. SHIPANGAH</a:t>
            </a:r>
            <a:endParaRPr lang="en-US" dirty="0"/>
          </a:p>
        </p:txBody>
      </p:sp>
    </p:spTree>
    <p:extLst>
      <p:ext uri="{BB962C8B-B14F-4D97-AF65-F5344CB8AC3E}">
        <p14:creationId xmlns:p14="http://schemas.microsoft.com/office/powerpoint/2010/main" val="233862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278562"/>
          </a:xfrm>
        </p:spPr>
        <p:style>
          <a:lnRef idx="0">
            <a:schemeClr val="accent4"/>
          </a:lnRef>
          <a:fillRef idx="3">
            <a:schemeClr val="accent4"/>
          </a:fillRef>
          <a:effectRef idx="3">
            <a:schemeClr val="accent4"/>
          </a:effectRef>
          <a:fontRef idx="minor">
            <a:schemeClr val="lt1"/>
          </a:fontRef>
        </p:style>
        <p:txBody>
          <a:bodyPr>
            <a:normAutofit/>
          </a:bodyPr>
          <a:lstStyle/>
          <a:p>
            <a:r>
              <a:rPr lang="en-US" sz="2400" dirty="0">
                <a:solidFill>
                  <a:schemeClr val="accent6">
                    <a:lumMod val="75000"/>
                  </a:schemeClr>
                </a:solidFill>
                <a:latin typeface="Segoe Print"/>
              </a:rPr>
              <a:t>1 Peter 5:5</a:t>
            </a:r>
            <a:r>
              <a:rPr lang="en-US" sz="1800" dirty="0">
                <a:latin typeface="Segoe Print"/>
              </a:rPr>
              <a:t/>
            </a:r>
            <a:br>
              <a:rPr lang="en-US" sz="1800" dirty="0">
                <a:latin typeface="Segoe Print"/>
              </a:rPr>
            </a:br>
            <a:r>
              <a:rPr lang="en-US" sz="2800" dirty="0">
                <a:latin typeface="Segoe Print"/>
              </a:rPr>
              <a:t>Verse Concepts</a:t>
            </a:r>
            <a:br>
              <a:rPr lang="en-US" sz="2800" dirty="0">
                <a:latin typeface="Segoe Print"/>
              </a:rPr>
            </a:br>
            <a:r>
              <a:rPr lang="en-US" sz="2800" dirty="0">
                <a:latin typeface="Segoe Print"/>
              </a:rPr>
              <a:t>You younger men, likewise, be subject to your elders; and all of you, clothe yourselves with humility toward one another, for GOD IS OPPOSED TO THE PROUD, BUT GIVES GRACE TO THE HUMBLE.</a:t>
            </a:r>
          </a:p>
        </p:txBody>
      </p:sp>
    </p:spTree>
    <p:extLst>
      <p:ext uri="{BB962C8B-B14F-4D97-AF65-F5344CB8AC3E}">
        <p14:creationId xmlns:p14="http://schemas.microsoft.com/office/powerpoint/2010/main" val="415990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897562"/>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a:solidFill>
                  <a:srgbClr val="FF0000"/>
                </a:solidFill>
                <a:latin typeface="Segoe Print"/>
              </a:rPr>
              <a:t>Lamentations 3:25-27</a:t>
            </a:r>
            <a:r>
              <a:rPr lang="en-US" dirty="0">
                <a:latin typeface="Segoe Print"/>
              </a:rPr>
              <a:t/>
            </a:r>
            <a:br>
              <a:rPr lang="en-US" dirty="0">
                <a:latin typeface="Segoe Print"/>
              </a:rPr>
            </a:br>
            <a:r>
              <a:rPr lang="en-US" dirty="0">
                <a:latin typeface="Segoe Print"/>
              </a:rPr>
              <a:t>The LORD is </a:t>
            </a:r>
            <a:r>
              <a:rPr lang="en-US" u="sng" dirty="0">
                <a:solidFill>
                  <a:srgbClr val="00B050"/>
                </a:solidFill>
                <a:latin typeface="Segoe Print"/>
              </a:rPr>
              <a:t>good</a:t>
            </a:r>
            <a:r>
              <a:rPr lang="en-US" dirty="0">
                <a:latin typeface="Segoe Print"/>
              </a:rPr>
              <a:t> to those who wait for Him, To the person who seeks Him. It is </a:t>
            </a:r>
            <a:r>
              <a:rPr lang="en-US" u="sng" dirty="0">
                <a:solidFill>
                  <a:srgbClr val="7030A0"/>
                </a:solidFill>
                <a:latin typeface="Segoe Print"/>
              </a:rPr>
              <a:t>good</a:t>
            </a:r>
            <a:r>
              <a:rPr lang="en-US" dirty="0">
                <a:latin typeface="Segoe Print"/>
              </a:rPr>
              <a:t> that he waits silently For the salvation of the LORD. It is </a:t>
            </a:r>
            <a:r>
              <a:rPr lang="en-US" u="sng" dirty="0">
                <a:solidFill>
                  <a:srgbClr val="FF0000"/>
                </a:solidFill>
                <a:latin typeface="Segoe Print"/>
              </a:rPr>
              <a:t>good</a:t>
            </a:r>
            <a:r>
              <a:rPr lang="en-US" dirty="0">
                <a:latin typeface="Segoe Print"/>
              </a:rPr>
              <a:t> for a man that he should bear The yoke in his youth.</a:t>
            </a:r>
            <a:br>
              <a:rPr lang="en-US" dirty="0">
                <a:latin typeface="Segoe Print"/>
              </a:rPr>
            </a:br>
            <a:endParaRPr lang="en-US" dirty="0"/>
          </a:p>
        </p:txBody>
      </p:sp>
    </p:spTree>
    <p:extLst>
      <p:ext uri="{BB962C8B-B14F-4D97-AF65-F5344CB8AC3E}">
        <p14:creationId xmlns:p14="http://schemas.microsoft.com/office/powerpoint/2010/main" val="579762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202362"/>
          </a:xfrm>
        </p:spPr>
        <p:style>
          <a:lnRef idx="0">
            <a:schemeClr val="accent5"/>
          </a:lnRef>
          <a:fillRef idx="3">
            <a:schemeClr val="accent5"/>
          </a:fillRef>
          <a:effectRef idx="3">
            <a:schemeClr val="accent5"/>
          </a:effectRef>
          <a:fontRef idx="minor">
            <a:schemeClr val="lt1"/>
          </a:fontRef>
        </p:style>
        <p:txBody>
          <a:bodyPr/>
          <a:lstStyle/>
          <a:p>
            <a:pPr algn="l" fontAlgn="base"/>
            <a:r>
              <a:rPr lang="en-US" b="1" dirty="0">
                <a:solidFill>
                  <a:srgbClr val="39547F"/>
                </a:solidFill>
                <a:latin typeface="Open Sans"/>
                <a:hlinkClick r:id="rId2"/>
              </a:rPr>
              <a:t>Isaiah </a:t>
            </a:r>
            <a:r>
              <a:rPr lang="en-US" b="1" dirty="0" smtClean="0">
                <a:solidFill>
                  <a:srgbClr val="39547F"/>
                </a:solidFill>
                <a:latin typeface="Open Sans"/>
                <a:hlinkClick r:id="rId2"/>
              </a:rPr>
              <a:t>54:4</a:t>
            </a:r>
            <a:r>
              <a:rPr lang="en-US" dirty="0">
                <a:solidFill>
                  <a:srgbClr val="8A7C3C"/>
                </a:solidFill>
                <a:latin typeface="Museo"/>
              </a:rPr>
              <a:t/>
            </a:r>
            <a:br>
              <a:rPr lang="en-US" dirty="0">
                <a:solidFill>
                  <a:srgbClr val="8A7C3C"/>
                </a:solidFill>
                <a:latin typeface="Museo"/>
              </a:rPr>
            </a:br>
            <a:r>
              <a:rPr lang="en-US" sz="2800" i="1" dirty="0">
                <a:solidFill>
                  <a:srgbClr val="23221F"/>
                </a:solidFill>
                <a:latin typeface="Palatino Linotype" pitchFamily="18" charset="0"/>
              </a:rPr>
              <a:t>"Fear not, for you will not be put to shame; And do not feel humiliated, for you will not be disgraced; But you will </a:t>
            </a:r>
            <a:r>
              <a:rPr lang="en-US" sz="2800" i="1" dirty="0">
                <a:solidFill>
                  <a:srgbClr val="FF0000"/>
                </a:solidFill>
                <a:latin typeface="Palatino Linotype" pitchFamily="18" charset="0"/>
              </a:rPr>
              <a:t>forget the shame of your youth</a:t>
            </a:r>
            <a:r>
              <a:rPr lang="en-US" sz="2800" i="1" dirty="0">
                <a:solidFill>
                  <a:srgbClr val="23221F"/>
                </a:solidFill>
                <a:latin typeface="Palatino Linotype" pitchFamily="18" charset="0"/>
              </a:rPr>
              <a:t>, And the reproach of your widowhood you will remember no more.</a:t>
            </a:r>
            <a:r>
              <a:rPr lang="en-US" dirty="0">
                <a:solidFill>
                  <a:srgbClr val="23221F"/>
                </a:solidFill>
                <a:latin typeface="Open Sans"/>
              </a:rPr>
              <a:t/>
            </a:r>
            <a:br>
              <a:rPr lang="en-US" dirty="0">
                <a:solidFill>
                  <a:srgbClr val="23221F"/>
                </a:solidFill>
                <a:latin typeface="Open Sans"/>
              </a:rPr>
            </a:br>
            <a:endParaRPr lang="en-US" dirty="0"/>
          </a:p>
        </p:txBody>
      </p:sp>
    </p:spTree>
    <p:extLst>
      <p:ext uri="{BB962C8B-B14F-4D97-AF65-F5344CB8AC3E}">
        <p14:creationId xmlns:p14="http://schemas.microsoft.com/office/powerpoint/2010/main" val="100266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54762"/>
          </a:xfrm>
        </p:spPr>
        <p:style>
          <a:lnRef idx="0">
            <a:schemeClr val="accent3"/>
          </a:lnRef>
          <a:fillRef idx="3">
            <a:schemeClr val="accent3"/>
          </a:fillRef>
          <a:effectRef idx="3">
            <a:schemeClr val="accent3"/>
          </a:effectRef>
          <a:fontRef idx="minor">
            <a:schemeClr val="lt1"/>
          </a:fontRef>
        </p:style>
        <p:txBody>
          <a:bodyPr/>
          <a:lstStyle/>
          <a:p>
            <a:pPr algn="l" fontAlgn="base"/>
            <a:r>
              <a:rPr lang="en-US" b="1" dirty="0">
                <a:solidFill>
                  <a:srgbClr val="39547F"/>
                </a:solidFill>
                <a:latin typeface="Open Sans"/>
                <a:hlinkClick r:id="rId2"/>
              </a:rPr>
              <a:t>2 Timothy </a:t>
            </a:r>
            <a:r>
              <a:rPr lang="en-US" b="1" dirty="0" smtClean="0">
                <a:solidFill>
                  <a:srgbClr val="39547F"/>
                </a:solidFill>
                <a:latin typeface="Open Sans"/>
                <a:hlinkClick r:id="rId2"/>
              </a:rPr>
              <a:t>2:22</a:t>
            </a:r>
            <a:r>
              <a:rPr lang="en-US" dirty="0">
                <a:solidFill>
                  <a:srgbClr val="8A7C3C"/>
                </a:solidFill>
                <a:latin typeface="Museo"/>
              </a:rPr>
              <a:t/>
            </a:r>
            <a:br>
              <a:rPr lang="en-US" dirty="0">
                <a:solidFill>
                  <a:srgbClr val="8A7C3C"/>
                </a:solidFill>
                <a:latin typeface="Museo"/>
              </a:rPr>
            </a:br>
            <a:r>
              <a:rPr lang="en-US" sz="2800" i="1" dirty="0">
                <a:solidFill>
                  <a:srgbClr val="23221F"/>
                </a:solidFill>
                <a:latin typeface="Palatino Linotype" pitchFamily="18" charset="0"/>
              </a:rPr>
              <a:t>Now </a:t>
            </a:r>
            <a:r>
              <a:rPr lang="en-US" sz="2800" i="1" dirty="0">
                <a:solidFill>
                  <a:srgbClr val="FF0000"/>
                </a:solidFill>
                <a:latin typeface="Palatino Linotype" pitchFamily="18" charset="0"/>
              </a:rPr>
              <a:t>flee</a:t>
            </a:r>
            <a:r>
              <a:rPr lang="en-US" sz="2800" i="1" dirty="0">
                <a:solidFill>
                  <a:srgbClr val="23221F"/>
                </a:solidFill>
                <a:latin typeface="Palatino Linotype" pitchFamily="18" charset="0"/>
              </a:rPr>
              <a:t> from youthful lusts and pursue righteousness, faith, love and peace, with those who call on the Lord from a pure heart.</a:t>
            </a:r>
            <a:r>
              <a:rPr lang="en-US" dirty="0">
                <a:solidFill>
                  <a:srgbClr val="23221F"/>
                </a:solidFill>
                <a:latin typeface="Palatino Linotype" pitchFamily="18" charset="0"/>
              </a:rPr>
              <a:t/>
            </a:r>
            <a:br>
              <a:rPr lang="en-US" dirty="0">
                <a:solidFill>
                  <a:srgbClr val="23221F"/>
                </a:solidFill>
                <a:latin typeface="Palatino Linotype" pitchFamily="18" charset="0"/>
              </a:rPr>
            </a:br>
            <a:endParaRPr lang="en-US" dirty="0">
              <a:latin typeface="Palatino Linotype" pitchFamily="18" charset="0"/>
            </a:endParaRPr>
          </a:p>
        </p:txBody>
      </p:sp>
    </p:spTree>
    <p:extLst>
      <p:ext uri="{BB962C8B-B14F-4D97-AF65-F5344CB8AC3E}">
        <p14:creationId xmlns:p14="http://schemas.microsoft.com/office/powerpoint/2010/main" val="4197482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583362"/>
          </a:xfrm>
        </p:spPr>
        <p:style>
          <a:lnRef idx="1">
            <a:schemeClr val="accent4"/>
          </a:lnRef>
          <a:fillRef idx="2">
            <a:schemeClr val="accent4"/>
          </a:fillRef>
          <a:effectRef idx="1">
            <a:schemeClr val="accent4"/>
          </a:effectRef>
          <a:fontRef idx="minor">
            <a:schemeClr val="dk1"/>
          </a:fontRef>
        </p:style>
        <p:txBody>
          <a:bodyPr/>
          <a:lstStyle/>
          <a:p>
            <a:pPr algn="l" fontAlgn="base"/>
            <a:r>
              <a:rPr lang="en-US" b="1" dirty="0">
                <a:solidFill>
                  <a:srgbClr val="39547F"/>
                </a:solidFill>
                <a:latin typeface="Open Sans"/>
                <a:hlinkClick r:id="rId2"/>
              </a:rPr>
              <a:t>Ecclesiastes </a:t>
            </a:r>
            <a:r>
              <a:rPr lang="en-US" b="1" dirty="0" smtClean="0">
                <a:solidFill>
                  <a:srgbClr val="39547F"/>
                </a:solidFill>
                <a:latin typeface="Open Sans"/>
                <a:hlinkClick r:id="rId2"/>
              </a:rPr>
              <a:t>11:10</a:t>
            </a:r>
            <a:r>
              <a:rPr lang="en-US" dirty="0">
                <a:solidFill>
                  <a:srgbClr val="8A7C3C"/>
                </a:solidFill>
                <a:latin typeface="Museo"/>
              </a:rPr>
              <a:t/>
            </a:r>
            <a:br>
              <a:rPr lang="en-US" dirty="0">
                <a:solidFill>
                  <a:srgbClr val="8A7C3C"/>
                </a:solidFill>
                <a:latin typeface="Museo"/>
              </a:rPr>
            </a:br>
            <a:r>
              <a:rPr lang="en-US" i="1" dirty="0">
                <a:solidFill>
                  <a:srgbClr val="23221F"/>
                </a:solidFill>
                <a:latin typeface="Nyala" pitchFamily="2" charset="0"/>
              </a:rPr>
              <a:t>So, </a:t>
            </a:r>
            <a:r>
              <a:rPr lang="en-US" i="1" dirty="0">
                <a:solidFill>
                  <a:srgbClr val="FF0000"/>
                </a:solidFill>
                <a:latin typeface="Nyala" pitchFamily="2" charset="0"/>
              </a:rPr>
              <a:t>remove</a:t>
            </a:r>
            <a:r>
              <a:rPr lang="en-US" i="1" dirty="0">
                <a:solidFill>
                  <a:srgbClr val="23221F"/>
                </a:solidFill>
                <a:latin typeface="Nyala" pitchFamily="2" charset="0"/>
              </a:rPr>
              <a:t> grief and anger from your heart and put away pain from your body, because childhood and the prime of life are </a:t>
            </a:r>
            <a:r>
              <a:rPr lang="en-US" i="1" dirty="0" smtClean="0">
                <a:solidFill>
                  <a:srgbClr val="23221F"/>
                </a:solidFill>
                <a:latin typeface="Nyala" pitchFamily="2" charset="0"/>
              </a:rPr>
              <a:t>fleeting.</a:t>
            </a:r>
            <a:r>
              <a:rPr lang="en-US" dirty="0">
                <a:solidFill>
                  <a:srgbClr val="23221F"/>
                </a:solidFill>
                <a:latin typeface="Open Sans"/>
              </a:rPr>
              <a:t/>
            </a:r>
            <a:br>
              <a:rPr lang="en-US" dirty="0">
                <a:solidFill>
                  <a:srgbClr val="23221F"/>
                </a:solidFill>
                <a:latin typeface="Open Sans"/>
              </a:rPr>
            </a:br>
            <a:endParaRPr lang="en-US" dirty="0"/>
          </a:p>
        </p:txBody>
      </p:sp>
    </p:spTree>
    <p:extLst>
      <p:ext uri="{BB962C8B-B14F-4D97-AF65-F5344CB8AC3E}">
        <p14:creationId xmlns:p14="http://schemas.microsoft.com/office/powerpoint/2010/main" val="142293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973762"/>
          </a:xfrm>
        </p:spPr>
        <p:style>
          <a:lnRef idx="1">
            <a:schemeClr val="dk1"/>
          </a:lnRef>
          <a:fillRef idx="2">
            <a:schemeClr val="dk1"/>
          </a:fillRef>
          <a:effectRef idx="1">
            <a:schemeClr val="dk1"/>
          </a:effectRef>
          <a:fontRef idx="minor">
            <a:schemeClr val="dk1"/>
          </a:fontRef>
        </p:style>
        <p:txBody>
          <a:bodyPr/>
          <a:lstStyle/>
          <a:p>
            <a:pPr lvl="0" fontAlgn="base">
              <a:spcBef>
                <a:spcPts val="0"/>
              </a:spcBef>
            </a:pPr>
            <a:r>
              <a:rPr lang="en-US" sz="1800" b="1" dirty="0">
                <a:solidFill>
                  <a:srgbClr val="39547F"/>
                </a:solidFill>
                <a:latin typeface="Open Sans"/>
                <a:ea typeface="+mn-ea"/>
                <a:cs typeface="+mn-cs"/>
                <a:hlinkClick r:id="rId2"/>
              </a:rPr>
              <a:t>Ecclesiastes 12:1</a:t>
            </a:r>
            <a:r>
              <a:rPr lang="en-US" sz="1800" dirty="0">
                <a:solidFill>
                  <a:srgbClr val="8A7C3C"/>
                </a:solidFill>
                <a:latin typeface="Museo"/>
                <a:ea typeface="+mn-ea"/>
                <a:cs typeface="+mn-cs"/>
              </a:rPr>
              <a:t/>
            </a:r>
            <a:br>
              <a:rPr lang="en-US" sz="1800" dirty="0">
                <a:solidFill>
                  <a:srgbClr val="8A7C3C"/>
                </a:solidFill>
                <a:latin typeface="Museo"/>
                <a:ea typeface="+mn-ea"/>
                <a:cs typeface="+mn-cs"/>
              </a:rPr>
            </a:br>
            <a:r>
              <a:rPr lang="en-US" sz="4000" b="1" i="1" dirty="0">
                <a:solidFill>
                  <a:srgbClr val="FF0000"/>
                </a:solidFill>
                <a:latin typeface="Niagara Engraved" pitchFamily="82" charset="0"/>
                <a:ea typeface="+mn-ea"/>
                <a:cs typeface="+mn-cs"/>
              </a:rPr>
              <a:t>Remember</a:t>
            </a:r>
            <a:r>
              <a:rPr lang="en-US" sz="4000" b="1" i="1" dirty="0">
                <a:solidFill>
                  <a:srgbClr val="23221F"/>
                </a:solidFill>
                <a:latin typeface="Niagara Engraved" pitchFamily="82" charset="0"/>
                <a:ea typeface="+mn-ea"/>
                <a:cs typeface="+mn-cs"/>
              </a:rPr>
              <a:t> also your Creator in the days of your youth, before the evil days come and the years draw near when you will say, "I have no delight in them";</a:t>
            </a:r>
            <a:r>
              <a:rPr lang="en-US" sz="2800" i="1" dirty="0">
                <a:solidFill>
                  <a:srgbClr val="23221F"/>
                </a:solidFill>
                <a:latin typeface="Niagara Engraved" pitchFamily="82" charset="0"/>
                <a:ea typeface="+mn-ea"/>
                <a:cs typeface="+mn-cs"/>
              </a:rPr>
              <a:t/>
            </a:r>
            <a:br>
              <a:rPr lang="en-US" sz="2800" i="1" dirty="0">
                <a:solidFill>
                  <a:srgbClr val="23221F"/>
                </a:solidFill>
                <a:latin typeface="Niagara Engraved" pitchFamily="82" charset="0"/>
                <a:ea typeface="+mn-ea"/>
                <a:cs typeface="+mn-cs"/>
              </a:rPr>
            </a:br>
            <a:endParaRPr lang="en-US" dirty="0"/>
          </a:p>
        </p:txBody>
      </p:sp>
    </p:spTree>
    <p:extLst>
      <p:ext uri="{BB962C8B-B14F-4D97-AF65-F5344CB8AC3E}">
        <p14:creationId xmlns:p14="http://schemas.microsoft.com/office/powerpoint/2010/main" val="1704357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39</TotalTime>
  <Words>33</Words>
  <Application>Microsoft Office PowerPoint</Application>
  <PresentationFormat>On-screen Show (4:3)</PresentationFormat>
  <Paragraphs>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Couture</vt:lpstr>
      <vt:lpstr>7 IMPORTANT BIBLE SCRIPTURES FOR YOUTHS</vt:lpstr>
      <vt:lpstr>1 Peter 5:5 Verse Concepts You younger men, likewise, be subject to your elders; and all of you, clothe yourselves with humility toward one another, for GOD IS OPPOSED TO THE PROUD, BUT GIVES GRACE TO THE HUMBLE.</vt:lpstr>
      <vt:lpstr>Lamentations 3:25-27 The LORD is good to those who wait for Him, To the person who seeks Him. It is good that he waits silently For the salvation of the LORD. It is good for a man that he should bear The yoke in his youth. </vt:lpstr>
      <vt:lpstr>Isaiah 54:4 "Fear not, for you will not be put to shame; And do not feel humiliated, for you will not be disgraced; But you will forget the shame of your youth, And the reproach of your widowhood you will remember no more. </vt:lpstr>
      <vt:lpstr>2 Timothy 2:22 Now flee from youthful lusts and pursue righteousness, faith, love and peace, with those who call on the Lord from a pure heart. </vt:lpstr>
      <vt:lpstr>Ecclesiastes 11:10 So, remove grief and anger from your heart and put away pain from your body, because childhood and the prime of life are fleeting. </vt:lpstr>
      <vt:lpstr>Ecclesiastes 12:1 Remember also your Creator in the days of your youth, before the evil days come and the years draw near when you will say, "I have no delight in them";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IMPORTANT BIBLE SCRIPTURES FOR YOUTHS</dc:title>
  <dc:creator>Tobie Shipangah</dc:creator>
  <cp:lastModifiedBy>Windows User</cp:lastModifiedBy>
  <cp:revision>12</cp:revision>
  <dcterms:created xsi:type="dcterms:W3CDTF">2006-08-16T00:00:00Z</dcterms:created>
  <dcterms:modified xsi:type="dcterms:W3CDTF">2017-06-14T19:37:32Z</dcterms:modified>
</cp:coreProperties>
</file>