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5143500" type="screen16x9"/>
  <p:notesSz cx="6858000" cy="9144000"/>
  <p:embeddedFontLst>
    <p:embeddedFont>
      <p:font typeface="Lato" panose="020F0502020204030203" pitchFamily="34" charset="0"/>
      <p:regular r:id="rId28"/>
      <p:bold r:id="rId29"/>
      <p:italic r:id="rId30"/>
      <p:boldItalic r:id="rId31"/>
    </p:embeddedFont>
    <p:embeddedFont>
      <p:font typeface="Montserrat" panose="00000500000000000000" pitchFamily="2" charset="0"/>
      <p:regular r:id="rId32"/>
      <p:bold r:id="rId33"/>
      <p:italic r:id="rId34"/>
      <p:boldItalic r:id="rId35"/>
    </p:embeddedFont>
    <p:embeddedFont>
      <p:font typeface="Roboto" panose="02000000000000000000" pitchFamily="2"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200" d="100"/>
          <a:sy n="200" d="100"/>
        </p:scale>
        <p:origin x="654" y="15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c6f80d1f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c6f80d1f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d26e08eff1_1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d26e08eff1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2d07b541108_0_2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2d07b541108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2d1be0b931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2d1be0b931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2d1be0b931c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2d1be0b931c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2d1be0b931c_0_1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2d1be0b931c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2d1be0b931c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2d1be0b931c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2d1be0b931c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2d1be0b931c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2d26e08eff1_1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2d26e08eff1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2d1be0b931c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2d1be0b931c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2d26e08eff1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2d26e08eff1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c6f80d1f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c6f80d1f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2d26e08eff1_1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2d26e08eff1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2d1be0b931c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2d1be0b931c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2d1be0b931c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2d1be0b931c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2d26e08eff1_1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2d26e08eff1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2d1be0b931c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2d1be0b931c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2d1be0b931c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2d1be0b931c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c6f80d1ff_0_1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c6f80d1f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d26e08eff1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d26e08eff1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ce9c85a840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2ce9c85a840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d0533ee296_0_2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2d0533ee296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d07b541108_0_1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2d07b541108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2d252bd38c3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2d252bd38c3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d1438da966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2d1438da96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Predicción del </a:t>
            </a:r>
            <a:endParaRPr/>
          </a:p>
          <a:p>
            <a:pPr marL="0" lvl="0" indent="0" algn="l" rtl="0">
              <a:spcBef>
                <a:spcPts val="0"/>
              </a:spcBef>
              <a:spcAft>
                <a:spcPts val="0"/>
              </a:spcAft>
              <a:buNone/>
            </a:pPr>
            <a:r>
              <a:rPr lang="es"/>
              <a:t>Tiempo </a:t>
            </a:r>
            <a:endParaRPr/>
          </a:p>
        </p:txBody>
      </p:sp>
      <p:sp>
        <p:nvSpPr>
          <p:cNvPr id="135" name="Google Shape;135;p13"/>
          <p:cNvSpPr txBox="1">
            <a:spLocks noGrp="1"/>
          </p:cNvSpPr>
          <p:nvPr>
            <p:ph type="subTitle" idx="1"/>
          </p:nvPr>
        </p:nvSpPr>
        <p:spPr>
          <a:xfrm>
            <a:off x="5083950" y="3924925"/>
            <a:ext cx="3470700" cy="609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dirty="0"/>
              <a:t>Antonio Trenado Martín</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2"/>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s"/>
              <a:t>2. FILTRADO</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3"/>
          <p:cNvSpPr txBox="1">
            <a:spLocks noGrp="1"/>
          </p:cNvSpPr>
          <p:nvPr>
            <p:ph type="title"/>
          </p:nvPr>
        </p:nvSpPr>
        <p:spPr>
          <a:xfrm>
            <a:off x="1297500" y="479425"/>
            <a:ext cx="7946700" cy="590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Fase 2. Filtrado</a:t>
            </a:r>
            <a:endParaRPr/>
          </a:p>
        </p:txBody>
      </p:sp>
      <p:sp>
        <p:nvSpPr>
          <p:cNvPr id="228" name="Google Shape;228;p23"/>
          <p:cNvSpPr txBox="1">
            <a:spLocks noGrp="1"/>
          </p:cNvSpPr>
          <p:nvPr>
            <p:ph type="body" idx="1"/>
          </p:nvPr>
        </p:nvSpPr>
        <p:spPr>
          <a:xfrm>
            <a:off x="328425" y="1474600"/>
            <a:ext cx="6447900" cy="3489300"/>
          </a:xfrm>
          <a:prstGeom prst="rect">
            <a:avLst/>
          </a:prstGeom>
        </p:spPr>
        <p:txBody>
          <a:bodyPr spcFirstLastPara="1" wrap="square" lIns="91425" tIns="91425" rIns="91425" bIns="91425" anchor="t" anchorCtr="0">
            <a:noAutofit/>
          </a:bodyPr>
          <a:lstStyle/>
          <a:p>
            <a:pPr marL="457200" lvl="0" indent="-322729" algn="l" rtl="0">
              <a:lnSpc>
                <a:spcPct val="105000"/>
              </a:lnSpc>
              <a:spcBef>
                <a:spcPts val="0"/>
              </a:spcBef>
              <a:spcAft>
                <a:spcPts val="0"/>
              </a:spcAft>
              <a:buSzPts val="1482"/>
              <a:buChar char="●"/>
            </a:pPr>
            <a:r>
              <a:rPr lang="es" sz="1482"/>
              <a:t>Fecha</a:t>
            </a:r>
            <a:endParaRPr sz="1482"/>
          </a:p>
          <a:p>
            <a:pPr marL="914400" lvl="1" indent="-310029" algn="l" rtl="0">
              <a:lnSpc>
                <a:spcPct val="105000"/>
              </a:lnSpc>
              <a:spcBef>
                <a:spcPts val="0"/>
              </a:spcBef>
              <a:spcAft>
                <a:spcPts val="0"/>
              </a:spcAft>
              <a:buSzPts val="1282"/>
              <a:buChar char="○"/>
            </a:pPr>
            <a:r>
              <a:rPr lang="es" sz="1282"/>
              <a:t>Json 5 años diarios: año-mes-día</a:t>
            </a:r>
            <a:endParaRPr sz="1282"/>
          </a:p>
          <a:p>
            <a:pPr marL="914400" lvl="1" indent="-310029" algn="l" rtl="0">
              <a:lnSpc>
                <a:spcPct val="105000"/>
              </a:lnSpc>
              <a:spcBef>
                <a:spcPts val="0"/>
              </a:spcBef>
              <a:spcAft>
                <a:spcPts val="0"/>
              </a:spcAft>
              <a:buSzPts val="1282"/>
              <a:buChar char="○"/>
            </a:pPr>
            <a:r>
              <a:rPr lang="es" sz="1282"/>
              <a:t>Api: año-mes-día separado por horas</a:t>
            </a:r>
            <a:endParaRPr sz="1282"/>
          </a:p>
          <a:p>
            <a:pPr marL="914400" lvl="1" indent="-310029" algn="l" rtl="0">
              <a:lnSpc>
                <a:spcPct val="105000"/>
              </a:lnSpc>
              <a:spcBef>
                <a:spcPts val="0"/>
              </a:spcBef>
              <a:spcAft>
                <a:spcPts val="0"/>
              </a:spcAft>
              <a:buSzPts val="1282"/>
              <a:buChar char="○"/>
            </a:pPr>
            <a:r>
              <a:rPr lang="es" sz="1282"/>
              <a:t>Json 10 años mensuales: año-mes con mes 13 (números sin ceros de más)</a:t>
            </a:r>
            <a:endParaRPr sz="1282"/>
          </a:p>
          <a:p>
            <a:pPr marL="457200" lvl="0" indent="-322729" algn="l" rtl="0">
              <a:lnSpc>
                <a:spcPct val="105000"/>
              </a:lnSpc>
              <a:spcBef>
                <a:spcPts val="0"/>
              </a:spcBef>
              <a:spcAft>
                <a:spcPts val="0"/>
              </a:spcAft>
              <a:buSzPts val="1482"/>
              <a:buChar char="●"/>
            </a:pPr>
            <a:r>
              <a:rPr lang="es" sz="1482"/>
              <a:t>Unificación de formatos</a:t>
            </a:r>
            <a:endParaRPr sz="1482"/>
          </a:p>
          <a:p>
            <a:pPr marL="914400" lvl="1" indent="-310029" algn="l" rtl="0">
              <a:lnSpc>
                <a:spcPct val="105000"/>
              </a:lnSpc>
              <a:spcBef>
                <a:spcPts val="0"/>
              </a:spcBef>
              <a:spcAft>
                <a:spcPts val="0"/>
              </a:spcAft>
              <a:buSzPts val="1282"/>
              <a:buChar char="○"/>
            </a:pPr>
            <a:r>
              <a:rPr lang="es" sz="1282"/>
              <a:t>Los textos (ciudad, código) se eliminan</a:t>
            </a:r>
            <a:endParaRPr sz="1282"/>
          </a:p>
          <a:p>
            <a:pPr marL="914400" lvl="1" indent="-310029" algn="l" rtl="0">
              <a:lnSpc>
                <a:spcPct val="105000"/>
              </a:lnSpc>
              <a:spcBef>
                <a:spcPts val="0"/>
              </a:spcBef>
              <a:spcAft>
                <a:spcPts val="0"/>
              </a:spcAft>
              <a:buSzPts val="1282"/>
              <a:buChar char="○"/>
            </a:pPr>
            <a:r>
              <a:rPr lang="es" sz="1282"/>
              <a:t>Las horas (hora temperatura máxima, mínima) se eliminan</a:t>
            </a:r>
            <a:endParaRPr sz="1282"/>
          </a:p>
          <a:p>
            <a:pPr marL="914400" lvl="1" indent="-310029" algn="l" rtl="0">
              <a:lnSpc>
                <a:spcPct val="105000"/>
              </a:lnSpc>
              <a:spcBef>
                <a:spcPts val="0"/>
              </a:spcBef>
              <a:spcAft>
                <a:spcPts val="0"/>
              </a:spcAft>
              <a:buSzPts val="1282"/>
              <a:buChar char="○"/>
            </a:pPr>
            <a:r>
              <a:rPr lang="es" sz="1282"/>
              <a:t>Eliminación de datos que no se van a utilizar</a:t>
            </a:r>
            <a:endParaRPr sz="1282"/>
          </a:p>
          <a:p>
            <a:pPr marL="914400" lvl="1" indent="-310029" algn="l" rtl="0">
              <a:lnSpc>
                <a:spcPct val="105000"/>
              </a:lnSpc>
              <a:spcBef>
                <a:spcPts val="0"/>
              </a:spcBef>
              <a:spcAft>
                <a:spcPts val="0"/>
              </a:spcAft>
              <a:buSzPts val="1282"/>
              <a:buChar char="○"/>
            </a:pPr>
            <a:r>
              <a:rPr lang="es" sz="1282"/>
              <a:t>Cambiar comas por puntos (solo en años diarios)</a:t>
            </a:r>
            <a:endParaRPr sz="1282"/>
          </a:p>
          <a:p>
            <a:pPr marL="457200" lvl="0" indent="-322729" algn="l" rtl="0">
              <a:lnSpc>
                <a:spcPct val="105000"/>
              </a:lnSpc>
              <a:spcBef>
                <a:spcPts val="0"/>
              </a:spcBef>
              <a:spcAft>
                <a:spcPts val="0"/>
              </a:spcAft>
              <a:buSzPts val="1482"/>
              <a:buChar char="●"/>
            </a:pPr>
            <a:r>
              <a:rPr lang="es" sz="1482"/>
              <a:t>Api: datos horarios</a:t>
            </a:r>
            <a:endParaRPr sz="1482"/>
          </a:p>
          <a:p>
            <a:pPr marL="914400" lvl="1" indent="-310029" algn="l" rtl="0">
              <a:lnSpc>
                <a:spcPct val="105000"/>
              </a:lnSpc>
              <a:spcBef>
                <a:spcPts val="0"/>
              </a:spcBef>
              <a:spcAft>
                <a:spcPts val="0"/>
              </a:spcAft>
              <a:buSzPts val="1282"/>
              <a:buChar char="○"/>
            </a:pPr>
            <a:r>
              <a:rPr lang="es" sz="1282"/>
              <a:t>Hacer media de los datos de cada hora de un día</a:t>
            </a:r>
            <a:endParaRPr sz="1282"/>
          </a:p>
          <a:p>
            <a:pPr marL="457200" lvl="0" indent="-322729" algn="l" rtl="0">
              <a:lnSpc>
                <a:spcPct val="105000"/>
              </a:lnSpc>
              <a:spcBef>
                <a:spcPts val="0"/>
              </a:spcBef>
              <a:spcAft>
                <a:spcPts val="0"/>
              </a:spcAft>
              <a:buSzPts val="1482"/>
              <a:buChar char="●"/>
            </a:pPr>
            <a:r>
              <a:rPr lang="es" sz="1482"/>
              <a:t>Json 10 años mensuales: precipitación máxima</a:t>
            </a:r>
            <a:endParaRPr sz="1482"/>
          </a:p>
          <a:p>
            <a:pPr marL="914400" lvl="1" indent="-310029" algn="l" rtl="0">
              <a:lnSpc>
                <a:spcPct val="105000"/>
              </a:lnSpc>
              <a:spcBef>
                <a:spcPts val="0"/>
              </a:spcBef>
              <a:spcAft>
                <a:spcPts val="0"/>
              </a:spcAft>
              <a:buSzPts val="1282"/>
              <a:buChar char="○"/>
            </a:pPr>
            <a:r>
              <a:rPr lang="es" sz="1282"/>
              <a:t>Limpiar el paréntesis que lo acompaña indicando el día del mes con dicha precipitación máx.</a:t>
            </a:r>
            <a:endParaRPr sz="1282"/>
          </a:p>
          <a:p>
            <a:pPr marL="0" lvl="0" indent="0" algn="l" rtl="0">
              <a:lnSpc>
                <a:spcPct val="105000"/>
              </a:lnSpc>
              <a:spcBef>
                <a:spcPts val="1200"/>
              </a:spcBef>
              <a:spcAft>
                <a:spcPts val="1200"/>
              </a:spcAft>
              <a:buNone/>
            </a:pPr>
            <a:endParaRPr sz="1400"/>
          </a:p>
        </p:txBody>
      </p:sp>
      <p:pic>
        <p:nvPicPr>
          <p:cNvPr id="229" name="Google Shape;229;p23"/>
          <p:cNvPicPr preferRelativeResize="0"/>
          <p:nvPr/>
        </p:nvPicPr>
        <p:blipFill>
          <a:blip r:embed="rId3">
            <a:alphaModFix/>
          </a:blip>
          <a:stretch>
            <a:fillRect/>
          </a:stretch>
        </p:blipFill>
        <p:spPr>
          <a:xfrm>
            <a:off x="6667025" y="1113038"/>
            <a:ext cx="2212717" cy="35883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4"/>
          <p:cNvSpPr txBox="1">
            <a:spLocks noGrp="1"/>
          </p:cNvSpPr>
          <p:nvPr>
            <p:ph type="title"/>
          </p:nvPr>
        </p:nvSpPr>
        <p:spPr>
          <a:xfrm>
            <a:off x="1169525" y="578925"/>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Fase 2.2: Ejemplos</a:t>
            </a:r>
            <a:endParaRPr/>
          </a:p>
        </p:txBody>
      </p:sp>
      <p:pic>
        <p:nvPicPr>
          <p:cNvPr id="235" name="Google Shape;235;p24"/>
          <p:cNvPicPr preferRelativeResize="0"/>
          <p:nvPr/>
        </p:nvPicPr>
        <p:blipFill>
          <a:blip r:embed="rId3">
            <a:alphaModFix/>
          </a:blip>
          <a:stretch>
            <a:fillRect/>
          </a:stretch>
        </p:blipFill>
        <p:spPr>
          <a:xfrm>
            <a:off x="5198525" y="104775"/>
            <a:ext cx="2897725" cy="2375025"/>
          </a:xfrm>
          <a:prstGeom prst="rect">
            <a:avLst/>
          </a:prstGeom>
          <a:noFill/>
          <a:ln>
            <a:noFill/>
          </a:ln>
        </p:spPr>
      </p:pic>
      <p:pic>
        <p:nvPicPr>
          <p:cNvPr id="236" name="Google Shape;236;p24"/>
          <p:cNvPicPr preferRelativeResize="0"/>
          <p:nvPr/>
        </p:nvPicPr>
        <p:blipFill>
          <a:blip r:embed="rId4">
            <a:alphaModFix/>
          </a:blip>
          <a:stretch>
            <a:fillRect/>
          </a:stretch>
        </p:blipFill>
        <p:spPr>
          <a:xfrm>
            <a:off x="840875" y="2571750"/>
            <a:ext cx="7696200" cy="2476500"/>
          </a:xfrm>
          <a:prstGeom prst="rect">
            <a:avLst/>
          </a:prstGeom>
          <a:noFill/>
          <a:ln>
            <a:noFill/>
          </a:ln>
        </p:spPr>
      </p:pic>
      <p:pic>
        <p:nvPicPr>
          <p:cNvPr id="237" name="Google Shape;237;p24"/>
          <p:cNvPicPr preferRelativeResize="0"/>
          <p:nvPr/>
        </p:nvPicPr>
        <p:blipFill>
          <a:blip r:embed="rId5">
            <a:alphaModFix/>
          </a:blip>
          <a:stretch>
            <a:fillRect/>
          </a:stretch>
        </p:blipFill>
        <p:spPr>
          <a:xfrm>
            <a:off x="1169525" y="1640400"/>
            <a:ext cx="3143250" cy="647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5"/>
          <p:cNvSpPr txBox="1">
            <a:spLocks noGrp="1"/>
          </p:cNvSpPr>
          <p:nvPr>
            <p:ph type="title"/>
          </p:nvPr>
        </p:nvSpPr>
        <p:spPr>
          <a:xfrm>
            <a:off x="823850" y="2053000"/>
            <a:ext cx="49533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s"/>
              <a:t>Fase 3: ENTRENAMIENTO</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6"/>
          <p:cNvSpPr txBox="1">
            <a:spLocks noGrp="1"/>
          </p:cNvSpPr>
          <p:nvPr>
            <p:ph type="title"/>
          </p:nvPr>
        </p:nvSpPr>
        <p:spPr>
          <a:xfrm>
            <a:off x="1297500" y="423525"/>
            <a:ext cx="7946700" cy="590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Fase 3.1 Matriz de correlación</a:t>
            </a:r>
            <a:endParaRPr/>
          </a:p>
        </p:txBody>
      </p:sp>
      <p:sp>
        <p:nvSpPr>
          <p:cNvPr id="248" name="Google Shape;248;p2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0"/>
              </a:spcAft>
              <a:buClr>
                <a:schemeClr val="dk2"/>
              </a:buClr>
              <a:buSzPts val="1100"/>
              <a:buNone/>
            </a:pPr>
            <a:endParaRPr/>
          </a:p>
          <a:p>
            <a:pPr marL="0" lvl="0" indent="0" algn="l" rtl="0">
              <a:spcBef>
                <a:spcPts val="1200"/>
              </a:spcBef>
              <a:spcAft>
                <a:spcPts val="1200"/>
              </a:spcAft>
              <a:buNone/>
            </a:pPr>
            <a:endParaRPr/>
          </a:p>
        </p:txBody>
      </p:sp>
      <p:pic>
        <p:nvPicPr>
          <p:cNvPr id="249" name="Google Shape;249;p26"/>
          <p:cNvPicPr preferRelativeResize="0"/>
          <p:nvPr/>
        </p:nvPicPr>
        <p:blipFill>
          <a:blip r:embed="rId3">
            <a:alphaModFix/>
          </a:blip>
          <a:stretch>
            <a:fillRect/>
          </a:stretch>
        </p:blipFill>
        <p:spPr>
          <a:xfrm>
            <a:off x="1893838" y="1116575"/>
            <a:ext cx="5356324" cy="38131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7"/>
          <p:cNvSpPr txBox="1">
            <a:spLocks noGrp="1"/>
          </p:cNvSpPr>
          <p:nvPr>
            <p:ph type="title"/>
          </p:nvPr>
        </p:nvSpPr>
        <p:spPr>
          <a:xfrm>
            <a:off x="1280075" y="5648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Fase 3.2 Entrenamiento con redes neuronales</a:t>
            </a:r>
            <a:endParaRPr/>
          </a:p>
        </p:txBody>
      </p:sp>
      <p:pic>
        <p:nvPicPr>
          <p:cNvPr id="255" name="Google Shape;255;p27"/>
          <p:cNvPicPr preferRelativeResize="0"/>
          <p:nvPr/>
        </p:nvPicPr>
        <p:blipFill>
          <a:blip r:embed="rId3">
            <a:alphaModFix/>
          </a:blip>
          <a:stretch>
            <a:fillRect/>
          </a:stretch>
        </p:blipFill>
        <p:spPr>
          <a:xfrm>
            <a:off x="423650" y="1425126"/>
            <a:ext cx="4117799" cy="2007900"/>
          </a:xfrm>
          <a:prstGeom prst="rect">
            <a:avLst/>
          </a:prstGeom>
          <a:noFill/>
          <a:ln>
            <a:noFill/>
          </a:ln>
        </p:spPr>
      </p:pic>
      <p:pic>
        <p:nvPicPr>
          <p:cNvPr id="256" name="Google Shape;256;p27"/>
          <p:cNvPicPr preferRelativeResize="0"/>
          <p:nvPr/>
        </p:nvPicPr>
        <p:blipFill>
          <a:blip r:embed="rId4">
            <a:alphaModFix/>
          </a:blip>
          <a:stretch>
            <a:fillRect/>
          </a:stretch>
        </p:blipFill>
        <p:spPr>
          <a:xfrm>
            <a:off x="4635199" y="1336163"/>
            <a:ext cx="4204001" cy="2185823"/>
          </a:xfrm>
          <a:prstGeom prst="rect">
            <a:avLst/>
          </a:prstGeom>
          <a:noFill/>
          <a:ln>
            <a:noFill/>
          </a:ln>
        </p:spPr>
      </p:pic>
      <p:pic>
        <p:nvPicPr>
          <p:cNvPr id="257" name="Google Shape;257;p27"/>
          <p:cNvPicPr preferRelativeResize="0"/>
          <p:nvPr/>
        </p:nvPicPr>
        <p:blipFill>
          <a:blip r:embed="rId5">
            <a:alphaModFix/>
          </a:blip>
          <a:stretch>
            <a:fillRect/>
          </a:stretch>
        </p:blipFill>
        <p:spPr>
          <a:xfrm>
            <a:off x="4659400" y="3610085"/>
            <a:ext cx="4155593" cy="1174040"/>
          </a:xfrm>
          <a:prstGeom prst="rect">
            <a:avLst/>
          </a:prstGeom>
          <a:noFill/>
          <a:ln>
            <a:noFill/>
          </a:ln>
        </p:spPr>
      </p:pic>
      <p:pic>
        <p:nvPicPr>
          <p:cNvPr id="258" name="Google Shape;258;p27"/>
          <p:cNvPicPr preferRelativeResize="0"/>
          <p:nvPr/>
        </p:nvPicPr>
        <p:blipFill>
          <a:blip r:embed="rId6">
            <a:alphaModFix/>
          </a:blip>
          <a:stretch>
            <a:fillRect/>
          </a:stretch>
        </p:blipFill>
        <p:spPr>
          <a:xfrm>
            <a:off x="1280075" y="3521975"/>
            <a:ext cx="2404946" cy="1488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Fase 3.3 Comparación con datos reales</a:t>
            </a:r>
            <a:endParaRPr/>
          </a:p>
        </p:txBody>
      </p:sp>
      <p:pic>
        <p:nvPicPr>
          <p:cNvPr id="264" name="Google Shape;264;p28"/>
          <p:cNvPicPr preferRelativeResize="0"/>
          <p:nvPr/>
        </p:nvPicPr>
        <p:blipFill>
          <a:blip r:embed="rId3">
            <a:alphaModFix/>
          </a:blip>
          <a:stretch>
            <a:fillRect/>
          </a:stretch>
        </p:blipFill>
        <p:spPr>
          <a:xfrm>
            <a:off x="1479950" y="960625"/>
            <a:ext cx="6184100" cy="4029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29"/>
          <p:cNvSpPr txBox="1">
            <a:spLocks noGrp="1"/>
          </p:cNvSpPr>
          <p:nvPr>
            <p:ph type="title"/>
          </p:nvPr>
        </p:nvSpPr>
        <p:spPr>
          <a:xfrm>
            <a:off x="562950" y="1997400"/>
            <a:ext cx="58104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s"/>
              <a:t>4. COMPARACIÓN DE DATOS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Fase 4.1 Comparativa con datos históricos en histograma</a:t>
            </a:r>
            <a:endParaRPr/>
          </a:p>
        </p:txBody>
      </p:sp>
      <p:pic>
        <p:nvPicPr>
          <p:cNvPr id="275" name="Google Shape;275;p30"/>
          <p:cNvPicPr preferRelativeResize="0"/>
          <p:nvPr/>
        </p:nvPicPr>
        <p:blipFill>
          <a:blip r:embed="rId3">
            <a:alphaModFix/>
          </a:blip>
          <a:stretch>
            <a:fillRect/>
          </a:stretch>
        </p:blipFill>
        <p:spPr>
          <a:xfrm>
            <a:off x="1937037" y="1307850"/>
            <a:ext cx="5269926" cy="3530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Fase 4.1 Comparativa con datos históricos en histograma</a:t>
            </a:r>
            <a:endParaRPr/>
          </a:p>
        </p:txBody>
      </p:sp>
      <p:pic>
        <p:nvPicPr>
          <p:cNvPr id="281" name="Google Shape;281;p31"/>
          <p:cNvPicPr preferRelativeResize="0"/>
          <p:nvPr/>
        </p:nvPicPr>
        <p:blipFill>
          <a:blip r:embed="rId3">
            <a:alphaModFix/>
          </a:blip>
          <a:stretch>
            <a:fillRect/>
          </a:stretch>
        </p:blipFill>
        <p:spPr>
          <a:xfrm>
            <a:off x="1937038" y="1307850"/>
            <a:ext cx="5269926" cy="3530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046825" y="506750"/>
            <a:ext cx="7946700" cy="590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dirty="0"/>
              <a:t>Descubre el proyecto: Un vistazo revelador.</a:t>
            </a:r>
            <a:endParaRPr dirty="0"/>
          </a:p>
        </p:txBody>
      </p:sp>
      <p:sp>
        <p:nvSpPr>
          <p:cNvPr id="141" name="Google Shape;141;p14"/>
          <p:cNvSpPr txBox="1">
            <a:spLocks noGrp="1"/>
          </p:cNvSpPr>
          <p:nvPr>
            <p:ph type="body" idx="1"/>
          </p:nvPr>
        </p:nvSpPr>
        <p:spPr>
          <a:xfrm>
            <a:off x="189300" y="1583525"/>
            <a:ext cx="5694900" cy="33645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Clr>
                <a:srgbClr val="ECECEC"/>
              </a:buClr>
              <a:buSzPts val="1200"/>
              <a:buFont typeface="Roboto"/>
              <a:buChar char="●"/>
            </a:pPr>
            <a:r>
              <a:rPr lang="es" sz="1200">
                <a:solidFill>
                  <a:srgbClr val="ECECEC"/>
                </a:solidFill>
                <a:latin typeface="Roboto"/>
                <a:ea typeface="Roboto"/>
                <a:cs typeface="Roboto"/>
                <a:sym typeface="Roboto"/>
              </a:rPr>
              <a:t>Predicción meteorológica en Barcelona mediante el entrenamiento de un modelo de red neuronal.</a:t>
            </a:r>
            <a:endParaRPr sz="1200">
              <a:solidFill>
                <a:srgbClr val="ECECEC"/>
              </a:solidFill>
              <a:latin typeface="Roboto"/>
              <a:ea typeface="Roboto"/>
              <a:cs typeface="Roboto"/>
              <a:sym typeface="Roboto"/>
            </a:endParaRPr>
          </a:p>
          <a:p>
            <a:pPr marL="457200" lvl="0" indent="-304800" algn="l" rtl="0">
              <a:spcBef>
                <a:spcPts val="0"/>
              </a:spcBef>
              <a:spcAft>
                <a:spcPts val="0"/>
              </a:spcAft>
              <a:buClr>
                <a:srgbClr val="ECECEC"/>
              </a:buClr>
              <a:buSzPts val="1200"/>
              <a:buFont typeface="Roboto"/>
              <a:buChar char="●"/>
            </a:pPr>
            <a:r>
              <a:rPr lang="es" sz="1200">
                <a:solidFill>
                  <a:srgbClr val="ECECEC"/>
                </a:solidFill>
                <a:latin typeface="Roboto"/>
                <a:ea typeface="Roboto"/>
                <a:cs typeface="Roboto"/>
                <a:sym typeface="Roboto"/>
              </a:rPr>
              <a:t>Obtención de datos de la Agencia Estatal de Meteorología (AEMET) en forma de API y JSON.</a:t>
            </a:r>
            <a:endParaRPr sz="1200">
              <a:solidFill>
                <a:srgbClr val="ECECEC"/>
              </a:solidFill>
              <a:latin typeface="Roboto"/>
              <a:ea typeface="Roboto"/>
              <a:cs typeface="Roboto"/>
              <a:sym typeface="Roboto"/>
            </a:endParaRPr>
          </a:p>
          <a:p>
            <a:pPr marL="457200" lvl="0" indent="-304800" algn="l" rtl="0">
              <a:spcBef>
                <a:spcPts val="0"/>
              </a:spcBef>
              <a:spcAft>
                <a:spcPts val="0"/>
              </a:spcAft>
              <a:buClr>
                <a:srgbClr val="ECECEC"/>
              </a:buClr>
              <a:buSzPts val="1200"/>
              <a:buFont typeface="Roboto"/>
              <a:buChar char="●"/>
            </a:pPr>
            <a:r>
              <a:rPr lang="es" sz="1200">
                <a:solidFill>
                  <a:srgbClr val="ECECEC"/>
                </a:solidFill>
                <a:latin typeface="Roboto"/>
                <a:ea typeface="Roboto"/>
                <a:cs typeface="Roboto"/>
                <a:sym typeface="Roboto"/>
              </a:rPr>
              <a:t>Análisis detallado de condiciones meteorológicas de diferentes años, comparando temperaturas y precipitaciones para identificar patrones y tendencias.</a:t>
            </a:r>
            <a:endParaRPr sz="1200">
              <a:solidFill>
                <a:srgbClr val="ECECEC"/>
              </a:solidFill>
              <a:latin typeface="Roboto"/>
              <a:ea typeface="Roboto"/>
              <a:cs typeface="Roboto"/>
              <a:sym typeface="Roboto"/>
            </a:endParaRPr>
          </a:p>
          <a:p>
            <a:pPr marL="457200" lvl="0" indent="-304800" algn="l" rtl="0">
              <a:spcBef>
                <a:spcPts val="0"/>
              </a:spcBef>
              <a:spcAft>
                <a:spcPts val="0"/>
              </a:spcAft>
              <a:buClr>
                <a:srgbClr val="ECECEC"/>
              </a:buClr>
              <a:buSzPts val="1200"/>
              <a:buFont typeface="Roboto"/>
              <a:buChar char="●"/>
            </a:pPr>
            <a:r>
              <a:rPr lang="es" sz="1200">
                <a:solidFill>
                  <a:srgbClr val="ECECEC"/>
                </a:solidFill>
                <a:latin typeface="Roboto"/>
                <a:ea typeface="Roboto"/>
                <a:cs typeface="Roboto"/>
                <a:sym typeface="Roboto"/>
              </a:rPr>
              <a:t>Exploración de la aplicación práctica de conceptos teóricos para comprender y prever el clima con mayor precisión.</a:t>
            </a:r>
            <a:endParaRPr sz="1200">
              <a:solidFill>
                <a:srgbClr val="ECECEC"/>
              </a:solidFill>
              <a:latin typeface="Roboto"/>
              <a:ea typeface="Roboto"/>
              <a:cs typeface="Roboto"/>
              <a:sym typeface="Roboto"/>
            </a:endParaRPr>
          </a:p>
          <a:p>
            <a:pPr marL="457200" lvl="0" indent="-304800" algn="l" rtl="0">
              <a:spcBef>
                <a:spcPts val="0"/>
              </a:spcBef>
              <a:spcAft>
                <a:spcPts val="0"/>
              </a:spcAft>
              <a:buClr>
                <a:srgbClr val="ECECEC"/>
              </a:buClr>
              <a:buSzPts val="1200"/>
              <a:buFont typeface="Roboto"/>
              <a:buChar char="●"/>
            </a:pPr>
            <a:r>
              <a:rPr lang="es" sz="1200">
                <a:solidFill>
                  <a:srgbClr val="ECECEC"/>
                </a:solidFill>
                <a:latin typeface="Roboto"/>
                <a:ea typeface="Roboto"/>
                <a:cs typeface="Roboto"/>
                <a:sym typeface="Roboto"/>
              </a:rPr>
              <a:t>Integración de tecnologías modernas para ofrecer soluciones innovadoras en la comprensión y anticipación de patrones climáticos.</a:t>
            </a:r>
            <a:endParaRPr/>
          </a:p>
        </p:txBody>
      </p:sp>
      <p:pic>
        <p:nvPicPr>
          <p:cNvPr id="142" name="Google Shape;142;p14"/>
          <p:cNvPicPr preferRelativeResize="0"/>
          <p:nvPr/>
        </p:nvPicPr>
        <p:blipFill>
          <a:blip r:embed="rId3">
            <a:alphaModFix/>
          </a:blip>
          <a:stretch>
            <a:fillRect/>
          </a:stretch>
        </p:blipFill>
        <p:spPr>
          <a:xfrm>
            <a:off x="6031238" y="1502825"/>
            <a:ext cx="2962275" cy="20193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2"/>
          <p:cNvSpPr txBox="1">
            <a:spLocks noGrp="1"/>
          </p:cNvSpPr>
          <p:nvPr>
            <p:ph type="title"/>
          </p:nvPr>
        </p:nvSpPr>
        <p:spPr>
          <a:xfrm>
            <a:off x="182525" y="1715550"/>
            <a:ext cx="69534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s" sz="2600"/>
              <a:t>5. PREDICCIONES Y COMPARACIÓN</a:t>
            </a:r>
            <a:endParaRPr sz="26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Fase 5.1 Predicción de temperaturas</a:t>
            </a:r>
            <a:endParaRPr/>
          </a:p>
        </p:txBody>
      </p:sp>
      <p:pic>
        <p:nvPicPr>
          <p:cNvPr id="292" name="Google Shape;292;p33"/>
          <p:cNvPicPr preferRelativeResize="0"/>
          <p:nvPr/>
        </p:nvPicPr>
        <p:blipFill>
          <a:blip r:embed="rId3">
            <a:alphaModFix/>
          </a:blip>
          <a:stretch>
            <a:fillRect/>
          </a:stretch>
        </p:blipFill>
        <p:spPr>
          <a:xfrm>
            <a:off x="1933575" y="1460250"/>
            <a:ext cx="5276850" cy="866775"/>
          </a:xfrm>
          <a:prstGeom prst="rect">
            <a:avLst/>
          </a:prstGeom>
          <a:noFill/>
          <a:ln>
            <a:noFill/>
          </a:ln>
        </p:spPr>
      </p:pic>
      <p:pic>
        <p:nvPicPr>
          <p:cNvPr id="293" name="Google Shape;293;p33"/>
          <p:cNvPicPr preferRelativeResize="0"/>
          <p:nvPr/>
        </p:nvPicPr>
        <p:blipFill>
          <a:blip r:embed="rId4">
            <a:alphaModFix/>
          </a:blip>
          <a:stretch>
            <a:fillRect/>
          </a:stretch>
        </p:blipFill>
        <p:spPr>
          <a:xfrm>
            <a:off x="1078375" y="2571750"/>
            <a:ext cx="7477125" cy="16954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4"/>
          <p:cNvSpPr txBox="1">
            <a:spLocks noGrp="1"/>
          </p:cNvSpPr>
          <p:nvPr>
            <p:ph type="title"/>
          </p:nvPr>
        </p:nvSpPr>
        <p:spPr>
          <a:xfrm>
            <a:off x="1224325" y="670550"/>
            <a:ext cx="72750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5.2 Comparación de predicciones con valores reales</a:t>
            </a:r>
            <a:endParaRPr/>
          </a:p>
        </p:txBody>
      </p:sp>
      <p:pic>
        <p:nvPicPr>
          <p:cNvPr id="299" name="Google Shape;299;p34"/>
          <p:cNvPicPr preferRelativeResize="0"/>
          <p:nvPr/>
        </p:nvPicPr>
        <p:blipFill>
          <a:blip r:embed="rId3">
            <a:alphaModFix/>
          </a:blip>
          <a:stretch>
            <a:fillRect/>
          </a:stretch>
        </p:blipFill>
        <p:spPr>
          <a:xfrm>
            <a:off x="1857325" y="1488612"/>
            <a:ext cx="5429350" cy="34671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35"/>
          <p:cNvSpPr txBox="1">
            <a:spLocks noGrp="1"/>
          </p:cNvSpPr>
          <p:nvPr>
            <p:ph type="title"/>
          </p:nvPr>
        </p:nvSpPr>
        <p:spPr>
          <a:xfrm>
            <a:off x="247625" y="1690400"/>
            <a:ext cx="74505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s" sz="2400"/>
              <a:t>6. GRAFICACIÓN DE DATOS HISTÓRICOS</a:t>
            </a:r>
            <a:endParaRPr sz="24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36"/>
          <p:cNvSpPr txBox="1">
            <a:spLocks noGrp="1"/>
          </p:cNvSpPr>
          <p:nvPr>
            <p:ph type="title"/>
          </p:nvPr>
        </p:nvSpPr>
        <p:spPr>
          <a:xfrm>
            <a:off x="1292737" y="517575"/>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dirty="0"/>
              <a:t>Fase 6.1 Graficación de datos</a:t>
            </a:r>
            <a:endParaRPr dirty="0"/>
          </a:p>
        </p:txBody>
      </p:sp>
      <p:pic>
        <p:nvPicPr>
          <p:cNvPr id="310" name="Google Shape;310;p36"/>
          <p:cNvPicPr preferRelativeResize="0"/>
          <p:nvPr/>
        </p:nvPicPr>
        <p:blipFill>
          <a:blip r:embed="rId3">
            <a:alphaModFix/>
          </a:blip>
          <a:stretch>
            <a:fillRect/>
          </a:stretch>
        </p:blipFill>
        <p:spPr>
          <a:xfrm>
            <a:off x="1387162" y="1087950"/>
            <a:ext cx="6636375" cy="3959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37"/>
          <p:cNvSpPr txBox="1">
            <a:spLocks noGrp="1"/>
          </p:cNvSpPr>
          <p:nvPr>
            <p:ph type="title"/>
          </p:nvPr>
        </p:nvSpPr>
        <p:spPr>
          <a:xfrm>
            <a:off x="1302263" y="550912"/>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dirty="0"/>
              <a:t>Fase 6.2 Histograma de datos históricos</a:t>
            </a:r>
            <a:endParaRPr dirty="0"/>
          </a:p>
        </p:txBody>
      </p:sp>
      <p:pic>
        <p:nvPicPr>
          <p:cNvPr id="316" name="Google Shape;316;p37"/>
          <p:cNvPicPr preferRelativeResize="0"/>
          <p:nvPr/>
        </p:nvPicPr>
        <p:blipFill>
          <a:blip r:embed="rId3">
            <a:alphaModFix/>
          </a:blip>
          <a:stretch>
            <a:fillRect/>
          </a:stretch>
        </p:blipFill>
        <p:spPr>
          <a:xfrm>
            <a:off x="1412849" y="1205200"/>
            <a:ext cx="6318301" cy="3769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cxnSp>
        <p:nvCxnSpPr>
          <p:cNvPr id="147" name="Google Shape;147;p15"/>
          <p:cNvCxnSpPr>
            <a:endCxn id="148" idx="3"/>
          </p:cNvCxnSpPr>
          <p:nvPr/>
        </p:nvCxnSpPr>
        <p:spPr>
          <a:xfrm rot="10800000" flipH="1">
            <a:off x="1262588" y="2522050"/>
            <a:ext cx="1997400" cy="8400"/>
          </a:xfrm>
          <a:prstGeom prst="straightConnector1">
            <a:avLst/>
          </a:prstGeom>
          <a:noFill/>
          <a:ln w="19050" cap="flat" cmpd="sng">
            <a:solidFill>
              <a:schemeClr val="dk2"/>
            </a:solidFill>
            <a:prstDash val="solid"/>
            <a:round/>
            <a:headEnd type="none" w="sm" len="sm"/>
            <a:tailEnd type="none" w="sm" len="sm"/>
          </a:ln>
        </p:spPr>
      </p:cxnSp>
      <p:sp>
        <p:nvSpPr>
          <p:cNvPr id="149" name="Google Shape;149;p15"/>
          <p:cNvSpPr txBox="1">
            <a:spLocks noGrp="1"/>
          </p:cNvSpPr>
          <p:nvPr>
            <p:ph type="title"/>
          </p:nvPr>
        </p:nvSpPr>
        <p:spPr>
          <a:xfrm>
            <a:off x="929350" y="353825"/>
            <a:ext cx="3096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Fases del proyecto.</a:t>
            </a:r>
            <a:endParaRPr/>
          </a:p>
        </p:txBody>
      </p:sp>
      <p:sp>
        <p:nvSpPr>
          <p:cNvPr id="150" name="Google Shape;150;p15"/>
          <p:cNvSpPr/>
          <p:nvPr/>
        </p:nvSpPr>
        <p:spPr>
          <a:xfrm>
            <a:off x="419675" y="2019400"/>
            <a:ext cx="1024200" cy="1005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5"/>
          <p:cNvSpPr/>
          <p:nvPr/>
        </p:nvSpPr>
        <p:spPr>
          <a:xfrm>
            <a:off x="6113350" y="806049"/>
            <a:ext cx="2820900" cy="2774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5"/>
          <p:cNvSpPr/>
          <p:nvPr/>
        </p:nvSpPr>
        <p:spPr>
          <a:xfrm>
            <a:off x="4002000" y="653650"/>
            <a:ext cx="1397700" cy="1424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5"/>
          <p:cNvSpPr/>
          <p:nvPr/>
        </p:nvSpPr>
        <p:spPr>
          <a:xfrm>
            <a:off x="1958450" y="1879275"/>
            <a:ext cx="1329900" cy="1329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5"/>
          <p:cNvSpPr txBox="1"/>
          <p:nvPr/>
        </p:nvSpPr>
        <p:spPr>
          <a:xfrm>
            <a:off x="419700" y="2227550"/>
            <a:ext cx="1024200" cy="352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1300">
                <a:solidFill>
                  <a:schemeClr val="dk1"/>
                </a:solidFill>
                <a:latin typeface="Lato"/>
                <a:ea typeface="Lato"/>
                <a:cs typeface="Lato"/>
                <a:sym typeface="Lato"/>
              </a:rPr>
              <a:t>Obtención de datos.</a:t>
            </a:r>
            <a:endParaRPr sz="1300">
              <a:solidFill>
                <a:schemeClr val="dk1"/>
              </a:solidFill>
              <a:latin typeface="Lato"/>
              <a:ea typeface="Lato"/>
              <a:cs typeface="Lato"/>
              <a:sym typeface="Lato"/>
            </a:endParaRPr>
          </a:p>
        </p:txBody>
      </p:sp>
      <p:sp>
        <p:nvSpPr>
          <p:cNvPr id="148" name="Google Shape;148;p15"/>
          <p:cNvSpPr txBox="1"/>
          <p:nvPr/>
        </p:nvSpPr>
        <p:spPr>
          <a:xfrm>
            <a:off x="1986788" y="2257750"/>
            <a:ext cx="1273200" cy="528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1300">
                <a:solidFill>
                  <a:schemeClr val="lt1"/>
                </a:solidFill>
                <a:latin typeface="Lato"/>
                <a:ea typeface="Lato"/>
                <a:cs typeface="Lato"/>
                <a:sym typeface="Lato"/>
              </a:rPr>
              <a:t>Filtrado de datos.</a:t>
            </a:r>
            <a:endParaRPr sz="1300">
              <a:solidFill>
                <a:schemeClr val="lt1"/>
              </a:solidFill>
              <a:latin typeface="Lato"/>
              <a:ea typeface="Lato"/>
              <a:cs typeface="Lato"/>
              <a:sym typeface="Lato"/>
            </a:endParaRPr>
          </a:p>
        </p:txBody>
      </p:sp>
      <p:sp>
        <p:nvSpPr>
          <p:cNvPr id="155" name="Google Shape;155;p15"/>
          <p:cNvSpPr txBox="1"/>
          <p:nvPr/>
        </p:nvSpPr>
        <p:spPr>
          <a:xfrm>
            <a:off x="4032538" y="1122800"/>
            <a:ext cx="1303500" cy="679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1300">
                <a:solidFill>
                  <a:schemeClr val="dk1"/>
                </a:solidFill>
                <a:latin typeface="Lato"/>
                <a:ea typeface="Lato"/>
                <a:cs typeface="Lato"/>
                <a:sym typeface="Lato"/>
              </a:rPr>
              <a:t>Entrenamiento del modelo.</a:t>
            </a:r>
            <a:endParaRPr sz="1300">
              <a:solidFill>
                <a:schemeClr val="dk1"/>
              </a:solidFill>
              <a:latin typeface="Lato"/>
              <a:ea typeface="Lato"/>
              <a:cs typeface="Lato"/>
              <a:sym typeface="Lato"/>
            </a:endParaRPr>
          </a:p>
        </p:txBody>
      </p:sp>
      <p:sp>
        <p:nvSpPr>
          <p:cNvPr id="156" name="Google Shape;156;p15"/>
          <p:cNvSpPr txBox="1"/>
          <p:nvPr/>
        </p:nvSpPr>
        <p:spPr>
          <a:xfrm>
            <a:off x="6317325" y="1768800"/>
            <a:ext cx="2325300" cy="153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1300">
                <a:solidFill>
                  <a:schemeClr val="lt1"/>
                </a:solidFill>
                <a:latin typeface="Lato"/>
                <a:ea typeface="Lato"/>
                <a:cs typeface="Lato"/>
                <a:sym typeface="Lato"/>
              </a:rPr>
              <a:t>Creación de predicciones reales y comparación de los datos mediante histogramas y gráficos.</a:t>
            </a:r>
            <a:endParaRPr sz="1300">
              <a:solidFill>
                <a:schemeClr val="lt1"/>
              </a:solidFill>
              <a:latin typeface="Lato"/>
              <a:ea typeface="Lato"/>
              <a:cs typeface="Lato"/>
              <a:sym typeface="Lato"/>
            </a:endParaRPr>
          </a:p>
        </p:txBody>
      </p:sp>
      <p:sp>
        <p:nvSpPr>
          <p:cNvPr id="157" name="Google Shape;157;p15"/>
          <p:cNvSpPr txBox="1"/>
          <p:nvPr/>
        </p:nvSpPr>
        <p:spPr>
          <a:xfrm>
            <a:off x="762575" y="2019400"/>
            <a:ext cx="338400" cy="14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1300">
                <a:solidFill>
                  <a:schemeClr val="dk1"/>
                </a:solidFill>
                <a:latin typeface="Lato"/>
                <a:ea typeface="Lato"/>
                <a:cs typeface="Lato"/>
                <a:sym typeface="Lato"/>
              </a:rPr>
              <a:t>1.</a:t>
            </a:r>
            <a:endParaRPr sz="1300">
              <a:solidFill>
                <a:schemeClr val="dk1"/>
              </a:solidFill>
              <a:latin typeface="Lato"/>
              <a:ea typeface="Lato"/>
              <a:cs typeface="Lato"/>
              <a:sym typeface="Lato"/>
            </a:endParaRPr>
          </a:p>
        </p:txBody>
      </p:sp>
      <p:sp>
        <p:nvSpPr>
          <p:cNvPr id="158" name="Google Shape;158;p15"/>
          <p:cNvSpPr txBox="1"/>
          <p:nvPr/>
        </p:nvSpPr>
        <p:spPr>
          <a:xfrm>
            <a:off x="2467261" y="2059750"/>
            <a:ext cx="426000" cy="26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1300">
                <a:solidFill>
                  <a:schemeClr val="lt1"/>
                </a:solidFill>
                <a:latin typeface="Lato"/>
                <a:ea typeface="Lato"/>
                <a:cs typeface="Lato"/>
                <a:sym typeface="Lato"/>
              </a:rPr>
              <a:t>2.</a:t>
            </a:r>
            <a:endParaRPr sz="1300">
              <a:solidFill>
                <a:schemeClr val="lt1"/>
              </a:solidFill>
              <a:latin typeface="Lato"/>
              <a:ea typeface="Lato"/>
              <a:cs typeface="Lato"/>
              <a:sym typeface="Lato"/>
            </a:endParaRPr>
          </a:p>
        </p:txBody>
      </p:sp>
      <p:sp>
        <p:nvSpPr>
          <p:cNvPr id="159" name="Google Shape;159;p15"/>
          <p:cNvSpPr txBox="1"/>
          <p:nvPr/>
        </p:nvSpPr>
        <p:spPr>
          <a:xfrm>
            <a:off x="4549588" y="818600"/>
            <a:ext cx="338400" cy="21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1300">
                <a:solidFill>
                  <a:schemeClr val="dk1"/>
                </a:solidFill>
                <a:latin typeface="Lato"/>
                <a:ea typeface="Lato"/>
                <a:cs typeface="Lato"/>
                <a:sym typeface="Lato"/>
              </a:rPr>
              <a:t>3.</a:t>
            </a:r>
            <a:endParaRPr sz="1300">
              <a:solidFill>
                <a:schemeClr val="dk1"/>
              </a:solidFill>
              <a:latin typeface="Lato"/>
              <a:ea typeface="Lato"/>
              <a:cs typeface="Lato"/>
              <a:sym typeface="Lato"/>
            </a:endParaRPr>
          </a:p>
        </p:txBody>
      </p:sp>
      <p:sp>
        <p:nvSpPr>
          <p:cNvPr id="160" name="Google Shape;160;p15"/>
          <p:cNvSpPr txBox="1"/>
          <p:nvPr/>
        </p:nvSpPr>
        <p:spPr>
          <a:xfrm>
            <a:off x="7322500" y="1413450"/>
            <a:ext cx="402600" cy="26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1300">
                <a:solidFill>
                  <a:schemeClr val="lt1"/>
                </a:solidFill>
                <a:latin typeface="Lato"/>
                <a:ea typeface="Lato"/>
                <a:cs typeface="Lato"/>
                <a:sym typeface="Lato"/>
              </a:rPr>
              <a:t>5.</a:t>
            </a:r>
            <a:endParaRPr sz="1300">
              <a:solidFill>
                <a:schemeClr val="lt1"/>
              </a:solidFill>
              <a:latin typeface="Lato"/>
              <a:ea typeface="Lato"/>
              <a:cs typeface="Lato"/>
              <a:sym typeface="Lato"/>
            </a:endParaRPr>
          </a:p>
        </p:txBody>
      </p:sp>
      <p:cxnSp>
        <p:nvCxnSpPr>
          <p:cNvPr id="161" name="Google Shape;161;p15"/>
          <p:cNvCxnSpPr>
            <a:stCxn id="153" idx="7"/>
            <a:endCxn id="152" idx="2"/>
          </p:cNvCxnSpPr>
          <p:nvPr/>
        </p:nvCxnSpPr>
        <p:spPr>
          <a:xfrm rot="10800000" flipH="1">
            <a:off x="3093591" y="1365734"/>
            <a:ext cx="908400" cy="708300"/>
          </a:xfrm>
          <a:prstGeom prst="straightConnector1">
            <a:avLst/>
          </a:prstGeom>
          <a:noFill/>
          <a:ln w="19050" cap="flat" cmpd="sng">
            <a:solidFill>
              <a:schemeClr val="dk2"/>
            </a:solidFill>
            <a:prstDash val="solid"/>
            <a:round/>
            <a:headEnd type="none" w="sm" len="sm"/>
            <a:tailEnd type="none" w="sm" len="sm"/>
          </a:ln>
        </p:spPr>
      </p:cxnSp>
      <p:cxnSp>
        <p:nvCxnSpPr>
          <p:cNvPr id="162" name="Google Shape;162;p15"/>
          <p:cNvCxnSpPr>
            <a:stCxn id="152" idx="6"/>
            <a:endCxn id="151" idx="2"/>
          </p:cNvCxnSpPr>
          <p:nvPr/>
        </p:nvCxnSpPr>
        <p:spPr>
          <a:xfrm>
            <a:off x="5399700" y="1365700"/>
            <a:ext cx="713700" cy="827400"/>
          </a:xfrm>
          <a:prstGeom prst="straightConnector1">
            <a:avLst/>
          </a:prstGeom>
          <a:noFill/>
          <a:ln w="19050" cap="flat" cmpd="sng">
            <a:solidFill>
              <a:schemeClr val="dk2"/>
            </a:solidFill>
            <a:prstDash val="solid"/>
            <a:round/>
            <a:headEnd type="none" w="sm" len="sm"/>
            <a:tailEnd type="none" w="sm" len="sm"/>
          </a:ln>
        </p:spPr>
      </p:cxnSp>
      <p:cxnSp>
        <p:nvCxnSpPr>
          <p:cNvPr id="163" name="Google Shape;163;p15"/>
          <p:cNvCxnSpPr>
            <a:stCxn id="153" idx="5"/>
            <a:endCxn id="164" idx="2"/>
          </p:cNvCxnSpPr>
          <p:nvPr/>
        </p:nvCxnSpPr>
        <p:spPr>
          <a:xfrm>
            <a:off x="3093591" y="3014416"/>
            <a:ext cx="891900" cy="1342800"/>
          </a:xfrm>
          <a:prstGeom prst="straightConnector1">
            <a:avLst/>
          </a:prstGeom>
          <a:noFill/>
          <a:ln w="19050" cap="flat" cmpd="sng">
            <a:solidFill>
              <a:schemeClr val="dk2"/>
            </a:solidFill>
            <a:prstDash val="solid"/>
            <a:round/>
            <a:headEnd type="none" w="sm" len="sm"/>
            <a:tailEnd type="none" w="sm" len="sm"/>
          </a:ln>
        </p:spPr>
      </p:cxnSp>
      <p:cxnSp>
        <p:nvCxnSpPr>
          <p:cNvPr id="165" name="Google Shape;165;p15"/>
          <p:cNvCxnSpPr>
            <a:stCxn id="166" idx="6"/>
            <a:endCxn id="151" idx="2"/>
          </p:cNvCxnSpPr>
          <p:nvPr/>
        </p:nvCxnSpPr>
        <p:spPr>
          <a:xfrm rot="10800000" flipH="1">
            <a:off x="5385526" y="2193125"/>
            <a:ext cx="727800" cy="688800"/>
          </a:xfrm>
          <a:prstGeom prst="straightConnector1">
            <a:avLst/>
          </a:prstGeom>
          <a:noFill/>
          <a:ln w="19050" cap="flat" cmpd="sng">
            <a:solidFill>
              <a:schemeClr val="dk2"/>
            </a:solidFill>
            <a:prstDash val="solid"/>
            <a:round/>
            <a:headEnd type="none" w="sm" len="sm"/>
            <a:tailEnd type="none" w="sm" len="sm"/>
          </a:ln>
        </p:spPr>
      </p:cxnSp>
      <p:sp>
        <p:nvSpPr>
          <p:cNvPr id="167" name="Google Shape;167;p15"/>
          <p:cNvSpPr txBox="1"/>
          <p:nvPr/>
        </p:nvSpPr>
        <p:spPr>
          <a:xfrm>
            <a:off x="4083838" y="2648875"/>
            <a:ext cx="1248000" cy="64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1300">
                <a:solidFill>
                  <a:schemeClr val="dk1"/>
                </a:solidFill>
                <a:latin typeface="Lato"/>
                <a:ea typeface="Lato"/>
                <a:cs typeface="Lato"/>
                <a:sym typeface="Lato"/>
              </a:rPr>
              <a:t>Comparación de datos.</a:t>
            </a:r>
            <a:endParaRPr sz="1300">
              <a:solidFill>
                <a:schemeClr val="dk1"/>
              </a:solidFill>
              <a:latin typeface="Lato"/>
              <a:ea typeface="Lato"/>
              <a:cs typeface="Lato"/>
              <a:sym typeface="Lato"/>
            </a:endParaRPr>
          </a:p>
        </p:txBody>
      </p:sp>
      <p:sp>
        <p:nvSpPr>
          <p:cNvPr id="168" name="Google Shape;168;p15"/>
          <p:cNvSpPr txBox="1"/>
          <p:nvPr/>
        </p:nvSpPr>
        <p:spPr>
          <a:xfrm>
            <a:off x="4558788" y="2465775"/>
            <a:ext cx="381900" cy="21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1300">
                <a:solidFill>
                  <a:schemeClr val="dk1"/>
                </a:solidFill>
                <a:latin typeface="Lato"/>
                <a:ea typeface="Lato"/>
                <a:cs typeface="Lato"/>
                <a:sym typeface="Lato"/>
              </a:rPr>
              <a:t>4.</a:t>
            </a:r>
            <a:endParaRPr sz="1300">
              <a:solidFill>
                <a:schemeClr val="dk1"/>
              </a:solidFill>
              <a:latin typeface="Lato"/>
              <a:ea typeface="Lato"/>
              <a:cs typeface="Lato"/>
              <a:sym typeface="Lato"/>
            </a:endParaRPr>
          </a:p>
        </p:txBody>
      </p:sp>
      <p:cxnSp>
        <p:nvCxnSpPr>
          <p:cNvPr id="169" name="Google Shape;169;p15"/>
          <p:cNvCxnSpPr>
            <a:stCxn id="153" idx="6"/>
            <a:endCxn id="166" idx="2"/>
          </p:cNvCxnSpPr>
          <p:nvPr/>
        </p:nvCxnSpPr>
        <p:spPr>
          <a:xfrm>
            <a:off x="3288350" y="2544225"/>
            <a:ext cx="699600" cy="337800"/>
          </a:xfrm>
          <a:prstGeom prst="straightConnector1">
            <a:avLst/>
          </a:prstGeom>
          <a:noFill/>
          <a:ln w="19050" cap="flat" cmpd="sng">
            <a:solidFill>
              <a:schemeClr val="dk2"/>
            </a:solidFill>
            <a:prstDash val="solid"/>
            <a:round/>
            <a:headEnd type="none" w="sm" len="sm"/>
            <a:tailEnd type="none" w="sm" len="sm"/>
          </a:ln>
        </p:spPr>
      </p:cxnSp>
      <p:sp>
        <p:nvSpPr>
          <p:cNvPr id="170" name="Google Shape;170;p15"/>
          <p:cNvSpPr txBox="1"/>
          <p:nvPr/>
        </p:nvSpPr>
        <p:spPr>
          <a:xfrm>
            <a:off x="4083838" y="4052300"/>
            <a:ext cx="1248000" cy="64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1300">
                <a:solidFill>
                  <a:schemeClr val="dk1"/>
                </a:solidFill>
                <a:latin typeface="Lato"/>
                <a:ea typeface="Lato"/>
                <a:cs typeface="Lato"/>
                <a:sym typeface="Lato"/>
              </a:rPr>
              <a:t>Graficación de datos históricos</a:t>
            </a:r>
            <a:endParaRPr sz="1300">
              <a:solidFill>
                <a:schemeClr val="dk1"/>
              </a:solidFill>
              <a:latin typeface="Lato"/>
              <a:ea typeface="Lato"/>
              <a:cs typeface="Lato"/>
              <a:sym typeface="Lato"/>
            </a:endParaRPr>
          </a:p>
        </p:txBody>
      </p:sp>
      <p:sp>
        <p:nvSpPr>
          <p:cNvPr id="171" name="Google Shape;171;p15"/>
          <p:cNvSpPr txBox="1"/>
          <p:nvPr/>
        </p:nvSpPr>
        <p:spPr>
          <a:xfrm>
            <a:off x="4558788" y="3869200"/>
            <a:ext cx="381900" cy="21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1300">
                <a:solidFill>
                  <a:schemeClr val="dk1"/>
                </a:solidFill>
                <a:latin typeface="Lato"/>
                <a:ea typeface="Lato"/>
                <a:cs typeface="Lato"/>
                <a:sym typeface="Lato"/>
              </a:rPr>
              <a:t>6.</a:t>
            </a:r>
            <a:endParaRPr sz="1300">
              <a:solidFill>
                <a:schemeClr val="dk1"/>
              </a:solidFill>
              <a:latin typeface="Lato"/>
              <a:ea typeface="Lato"/>
              <a:cs typeface="Lato"/>
              <a:sym typeface="Lato"/>
            </a:endParaRPr>
          </a:p>
        </p:txBody>
      </p:sp>
      <p:sp>
        <p:nvSpPr>
          <p:cNvPr id="166" name="Google Shape;166;p15"/>
          <p:cNvSpPr/>
          <p:nvPr/>
        </p:nvSpPr>
        <p:spPr>
          <a:xfrm>
            <a:off x="3987826" y="2169875"/>
            <a:ext cx="1397700" cy="1424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5"/>
          <p:cNvSpPr/>
          <p:nvPr/>
        </p:nvSpPr>
        <p:spPr>
          <a:xfrm>
            <a:off x="3985450" y="3686100"/>
            <a:ext cx="1397700" cy="1342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5"/>
          <p:cNvSpPr txBox="1"/>
          <p:nvPr/>
        </p:nvSpPr>
        <p:spPr>
          <a:xfrm>
            <a:off x="4963575" y="3206750"/>
            <a:ext cx="42015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300">
              <a:solidFill>
                <a:schemeClr val="lt1"/>
              </a:solidFill>
              <a:latin typeface="Lato"/>
              <a:ea typeface="Lato"/>
              <a:cs typeface="Lato"/>
              <a:sym typeface="Lato"/>
            </a:endParaRPr>
          </a:p>
        </p:txBody>
      </p:sp>
      <p:sp>
        <p:nvSpPr>
          <p:cNvPr id="173" name="Google Shape;173;p15"/>
          <p:cNvSpPr txBox="1"/>
          <p:nvPr/>
        </p:nvSpPr>
        <p:spPr>
          <a:xfrm>
            <a:off x="4102863" y="2619325"/>
            <a:ext cx="1167600" cy="70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1300">
                <a:solidFill>
                  <a:schemeClr val="dk1"/>
                </a:solidFill>
                <a:latin typeface="Lato"/>
                <a:ea typeface="Lato"/>
                <a:cs typeface="Lato"/>
                <a:sym typeface="Lato"/>
              </a:rPr>
              <a:t>Comparación de datos.</a:t>
            </a:r>
            <a:endParaRPr sz="1300">
              <a:solidFill>
                <a:schemeClr val="dk1"/>
              </a:solidFill>
              <a:latin typeface="Lato"/>
              <a:ea typeface="Lato"/>
              <a:cs typeface="Lato"/>
              <a:sym typeface="Lato"/>
            </a:endParaRPr>
          </a:p>
        </p:txBody>
      </p:sp>
      <p:sp>
        <p:nvSpPr>
          <p:cNvPr id="174" name="Google Shape;174;p15"/>
          <p:cNvSpPr txBox="1"/>
          <p:nvPr/>
        </p:nvSpPr>
        <p:spPr>
          <a:xfrm>
            <a:off x="4497908" y="2391825"/>
            <a:ext cx="426000" cy="26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1300">
                <a:solidFill>
                  <a:schemeClr val="dk1"/>
                </a:solidFill>
                <a:latin typeface="Lato"/>
                <a:ea typeface="Lato"/>
                <a:cs typeface="Lato"/>
                <a:sym typeface="Lato"/>
              </a:rPr>
              <a:t>4.</a:t>
            </a:r>
            <a:endParaRPr sz="1300">
              <a:solidFill>
                <a:schemeClr val="dk1"/>
              </a:solidFill>
              <a:latin typeface="Lato"/>
              <a:ea typeface="Lato"/>
              <a:cs typeface="Lato"/>
              <a:sym typeface="Lato"/>
            </a:endParaRPr>
          </a:p>
        </p:txBody>
      </p:sp>
      <p:sp>
        <p:nvSpPr>
          <p:cNvPr id="175" name="Google Shape;175;p15"/>
          <p:cNvSpPr txBox="1"/>
          <p:nvPr/>
        </p:nvSpPr>
        <p:spPr>
          <a:xfrm>
            <a:off x="4139200" y="4087425"/>
            <a:ext cx="1090200" cy="528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1300">
                <a:solidFill>
                  <a:schemeClr val="dk1"/>
                </a:solidFill>
                <a:latin typeface="Lato"/>
                <a:ea typeface="Lato"/>
                <a:cs typeface="Lato"/>
                <a:sym typeface="Lato"/>
              </a:rPr>
              <a:t>Graficación de datos históricos.</a:t>
            </a:r>
            <a:endParaRPr sz="1300">
              <a:solidFill>
                <a:schemeClr val="dk1"/>
              </a:solidFill>
              <a:latin typeface="Lato"/>
              <a:ea typeface="Lato"/>
              <a:cs typeface="Lato"/>
              <a:sym typeface="Lato"/>
            </a:endParaRPr>
          </a:p>
        </p:txBody>
      </p:sp>
      <p:sp>
        <p:nvSpPr>
          <p:cNvPr id="176" name="Google Shape;176;p15"/>
          <p:cNvSpPr txBox="1"/>
          <p:nvPr/>
        </p:nvSpPr>
        <p:spPr>
          <a:xfrm>
            <a:off x="4474000" y="3869200"/>
            <a:ext cx="338400" cy="26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1300">
                <a:solidFill>
                  <a:schemeClr val="dk1"/>
                </a:solidFill>
                <a:latin typeface="Lato"/>
                <a:ea typeface="Lato"/>
                <a:cs typeface="Lato"/>
                <a:sym typeface="Lato"/>
              </a:rPr>
              <a:t>6.</a:t>
            </a:r>
            <a:endParaRPr sz="1300">
              <a:solidFill>
                <a:schemeClr val="dk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6"/>
          <p:cNvSpPr txBox="1">
            <a:spLocks noGrp="1"/>
          </p:cNvSpPr>
          <p:nvPr>
            <p:ph type="title"/>
          </p:nvPr>
        </p:nvSpPr>
        <p:spPr>
          <a:xfrm>
            <a:off x="823850" y="2053000"/>
            <a:ext cx="4891200" cy="1148700"/>
          </a:xfrm>
          <a:prstGeom prst="rect">
            <a:avLst/>
          </a:prstGeom>
        </p:spPr>
        <p:txBody>
          <a:bodyPr spcFirstLastPara="1" wrap="square" lIns="91425" tIns="91425" rIns="91425" bIns="91425" anchor="ctr" anchorCtr="0">
            <a:normAutofit/>
          </a:bodyPr>
          <a:lstStyle/>
          <a:p>
            <a:pPr marL="457200" lvl="0" indent="-406400" algn="l" rtl="0">
              <a:spcBef>
                <a:spcPts val="0"/>
              </a:spcBef>
              <a:spcAft>
                <a:spcPts val="0"/>
              </a:spcAft>
              <a:buSzPts val="2800"/>
              <a:buAutoNum type="arabicPeriod"/>
            </a:pPr>
            <a:r>
              <a:rPr lang="es"/>
              <a:t>OBTENCIÓN DE DATOS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7"/>
          <p:cNvSpPr txBox="1">
            <a:spLocks noGrp="1"/>
          </p:cNvSpPr>
          <p:nvPr>
            <p:ph type="title"/>
          </p:nvPr>
        </p:nvSpPr>
        <p:spPr>
          <a:xfrm>
            <a:off x="1297500" y="637550"/>
            <a:ext cx="7946700" cy="590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Fase 1: Obtención de datos</a:t>
            </a:r>
            <a:endParaRPr/>
          </a:p>
        </p:txBody>
      </p:sp>
      <p:sp>
        <p:nvSpPr>
          <p:cNvPr id="187" name="Google Shape;187;p17"/>
          <p:cNvSpPr txBox="1">
            <a:spLocks noGrp="1"/>
          </p:cNvSpPr>
          <p:nvPr>
            <p:ph type="body" idx="1"/>
          </p:nvPr>
        </p:nvSpPr>
        <p:spPr>
          <a:xfrm>
            <a:off x="1297500" y="1424675"/>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35"/>
              <a:buNone/>
            </a:pPr>
            <a:r>
              <a:rPr lang="es" sz="1305" dirty="0"/>
              <a:t>La primera fase de nuestro proyecto se centra en la recopilación de datos de la Agencia Estatal de Meteorología (AEMET). Para garantizar una amplia cobertura de datos, hemos implementado tres métodos de recopilación. </a:t>
            </a:r>
            <a:endParaRPr sz="1305" dirty="0"/>
          </a:p>
          <a:p>
            <a:pPr marL="0" lvl="0" indent="0" algn="l" rtl="0">
              <a:spcBef>
                <a:spcPts val="1200"/>
              </a:spcBef>
              <a:spcAft>
                <a:spcPts val="0"/>
              </a:spcAft>
              <a:buSzPts val="935"/>
              <a:buNone/>
            </a:pPr>
            <a:r>
              <a:rPr lang="es" sz="1305" dirty="0"/>
              <a:t>En primer lugar, hemos recopilado datos diarios de la AEMET durante un período de 5 años, con el fin de obtener una amplia cantidad de datos para nuestro análisis. </a:t>
            </a:r>
            <a:endParaRPr sz="1305" dirty="0"/>
          </a:p>
          <a:p>
            <a:pPr marL="0" lvl="0" indent="0" algn="l" rtl="0">
              <a:spcBef>
                <a:spcPts val="1200"/>
              </a:spcBef>
              <a:spcAft>
                <a:spcPts val="0"/>
              </a:spcAft>
              <a:buSzPts val="935"/>
              <a:buNone/>
            </a:pPr>
            <a:r>
              <a:rPr lang="es" sz="1305" dirty="0"/>
              <a:t>En segundo lugar, hemos recopilado datos mensuales de la AEMET durante 10 años, para tener una mayor amplitud de datos. </a:t>
            </a:r>
            <a:endParaRPr sz="1305" dirty="0"/>
          </a:p>
          <a:p>
            <a:pPr marL="0" lvl="0" indent="0" algn="l" rtl="0">
              <a:spcBef>
                <a:spcPts val="1200"/>
              </a:spcBef>
              <a:spcAft>
                <a:spcPts val="0"/>
              </a:spcAft>
              <a:buSzPts val="935"/>
              <a:buNone/>
            </a:pPr>
            <a:r>
              <a:rPr lang="es" sz="1305" dirty="0"/>
              <a:t>Por último, para comparar la precisión de nuestras predicciones, hemos obtenido datos a través de la API de la AEMET de los últimos dos días, ya que estos son los datos que se utilizarán para validar nuestras predicciones.</a:t>
            </a:r>
          </a:p>
          <a:p>
            <a:pPr marL="0" lvl="0" indent="0" algn="ctr" rtl="0">
              <a:spcBef>
                <a:spcPts val="1200"/>
              </a:spcBef>
              <a:spcAft>
                <a:spcPts val="0"/>
              </a:spcAft>
              <a:buSzPts val="935"/>
              <a:buNone/>
            </a:pPr>
            <a:r>
              <a:rPr lang="es-ES" sz="1305" u="sng" dirty="0"/>
              <a:t>https://opendata.aemet.es/centrodedescargas/inicio</a:t>
            </a:r>
            <a:endParaRPr sz="1305" u="sng" dirty="0"/>
          </a:p>
          <a:p>
            <a:pPr marL="0" lvl="0" indent="0" algn="l" rtl="0">
              <a:spcBef>
                <a:spcPts val="1200"/>
              </a:spcBef>
              <a:spcAft>
                <a:spcPts val="0"/>
              </a:spcAft>
              <a:buClr>
                <a:schemeClr val="dk2"/>
              </a:buClr>
              <a:buSzPts val="935"/>
              <a:buNone/>
            </a:pPr>
            <a:endParaRPr sz="1305" dirty="0"/>
          </a:p>
          <a:p>
            <a:pPr marL="0" lvl="0" indent="0" algn="l" rtl="0">
              <a:spcBef>
                <a:spcPts val="1200"/>
              </a:spcBef>
              <a:spcAft>
                <a:spcPts val="1200"/>
              </a:spcAft>
              <a:buSzPts val="935"/>
              <a:buNone/>
            </a:pPr>
            <a:endParaRPr sz="1305"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8"/>
          <p:cNvSpPr txBox="1">
            <a:spLocks noGrp="1"/>
          </p:cNvSpPr>
          <p:nvPr>
            <p:ph type="title"/>
          </p:nvPr>
        </p:nvSpPr>
        <p:spPr>
          <a:xfrm>
            <a:off x="1297500" y="548100"/>
            <a:ext cx="6845400" cy="590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Fase 1.1 Datos del año por dia </a:t>
            </a:r>
            <a:endParaRPr/>
          </a:p>
        </p:txBody>
      </p:sp>
      <p:pic>
        <p:nvPicPr>
          <p:cNvPr id="193" name="Google Shape;193;p18"/>
          <p:cNvPicPr preferRelativeResize="0"/>
          <p:nvPr/>
        </p:nvPicPr>
        <p:blipFill>
          <a:blip r:embed="rId3">
            <a:alphaModFix/>
          </a:blip>
          <a:stretch>
            <a:fillRect/>
          </a:stretch>
        </p:blipFill>
        <p:spPr>
          <a:xfrm>
            <a:off x="496050" y="1424250"/>
            <a:ext cx="2075782" cy="3414450"/>
          </a:xfrm>
          <a:prstGeom prst="rect">
            <a:avLst/>
          </a:prstGeom>
          <a:noFill/>
          <a:ln>
            <a:noFill/>
          </a:ln>
        </p:spPr>
      </p:pic>
      <p:pic>
        <p:nvPicPr>
          <p:cNvPr id="194" name="Google Shape;194;p18"/>
          <p:cNvPicPr preferRelativeResize="0"/>
          <p:nvPr/>
        </p:nvPicPr>
        <p:blipFill>
          <a:blip r:embed="rId4">
            <a:alphaModFix/>
          </a:blip>
          <a:stretch>
            <a:fillRect/>
          </a:stretch>
        </p:blipFill>
        <p:spPr>
          <a:xfrm>
            <a:off x="2571832" y="1424250"/>
            <a:ext cx="2045290" cy="3414450"/>
          </a:xfrm>
          <a:prstGeom prst="rect">
            <a:avLst/>
          </a:prstGeom>
          <a:noFill/>
          <a:ln>
            <a:noFill/>
          </a:ln>
        </p:spPr>
      </p:pic>
      <p:pic>
        <p:nvPicPr>
          <p:cNvPr id="195" name="Google Shape;195;p18"/>
          <p:cNvPicPr preferRelativeResize="0"/>
          <p:nvPr/>
        </p:nvPicPr>
        <p:blipFill>
          <a:blip r:embed="rId5">
            <a:alphaModFix/>
          </a:blip>
          <a:stretch>
            <a:fillRect/>
          </a:stretch>
        </p:blipFill>
        <p:spPr>
          <a:xfrm>
            <a:off x="4572000" y="1420000"/>
            <a:ext cx="2045300" cy="3422925"/>
          </a:xfrm>
          <a:prstGeom prst="rect">
            <a:avLst/>
          </a:prstGeom>
          <a:noFill/>
          <a:ln>
            <a:noFill/>
          </a:ln>
        </p:spPr>
      </p:pic>
      <p:pic>
        <p:nvPicPr>
          <p:cNvPr id="196" name="Google Shape;196;p18"/>
          <p:cNvPicPr preferRelativeResize="0"/>
          <p:nvPr/>
        </p:nvPicPr>
        <p:blipFill>
          <a:blip r:embed="rId6">
            <a:alphaModFix/>
          </a:blip>
          <a:stretch>
            <a:fillRect/>
          </a:stretch>
        </p:blipFill>
        <p:spPr>
          <a:xfrm>
            <a:off x="6536600" y="1420000"/>
            <a:ext cx="2101204" cy="3422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9"/>
          <p:cNvSpPr txBox="1">
            <a:spLocks noGrp="1"/>
          </p:cNvSpPr>
          <p:nvPr>
            <p:ph type="title"/>
          </p:nvPr>
        </p:nvSpPr>
        <p:spPr>
          <a:xfrm>
            <a:off x="1297500" y="664500"/>
            <a:ext cx="6845400" cy="590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Fase 1.2 Datos del año por mes </a:t>
            </a:r>
            <a:endParaRPr/>
          </a:p>
        </p:txBody>
      </p:sp>
      <p:pic>
        <p:nvPicPr>
          <p:cNvPr id="202" name="Google Shape;202;p19"/>
          <p:cNvPicPr preferRelativeResize="0"/>
          <p:nvPr/>
        </p:nvPicPr>
        <p:blipFill>
          <a:blip r:embed="rId3">
            <a:alphaModFix/>
          </a:blip>
          <a:stretch>
            <a:fillRect/>
          </a:stretch>
        </p:blipFill>
        <p:spPr>
          <a:xfrm>
            <a:off x="1479450" y="1328625"/>
            <a:ext cx="1682475" cy="3653825"/>
          </a:xfrm>
          <a:prstGeom prst="rect">
            <a:avLst/>
          </a:prstGeom>
          <a:noFill/>
          <a:ln>
            <a:noFill/>
          </a:ln>
        </p:spPr>
      </p:pic>
      <p:pic>
        <p:nvPicPr>
          <p:cNvPr id="203" name="Google Shape;203;p19"/>
          <p:cNvPicPr preferRelativeResize="0"/>
          <p:nvPr/>
        </p:nvPicPr>
        <p:blipFill>
          <a:blip r:embed="rId4">
            <a:alphaModFix/>
          </a:blip>
          <a:stretch>
            <a:fillRect/>
          </a:stretch>
        </p:blipFill>
        <p:spPr>
          <a:xfrm>
            <a:off x="3720162" y="1328625"/>
            <a:ext cx="1703677" cy="3653825"/>
          </a:xfrm>
          <a:prstGeom prst="rect">
            <a:avLst/>
          </a:prstGeom>
          <a:noFill/>
          <a:ln>
            <a:noFill/>
          </a:ln>
        </p:spPr>
      </p:pic>
      <p:pic>
        <p:nvPicPr>
          <p:cNvPr id="204" name="Google Shape;204;p19"/>
          <p:cNvPicPr preferRelativeResize="0"/>
          <p:nvPr/>
        </p:nvPicPr>
        <p:blipFill>
          <a:blip r:embed="rId5">
            <a:alphaModFix/>
          </a:blip>
          <a:stretch>
            <a:fillRect/>
          </a:stretch>
        </p:blipFill>
        <p:spPr>
          <a:xfrm>
            <a:off x="6019502" y="1826800"/>
            <a:ext cx="2095500" cy="2657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0"/>
          <p:cNvSpPr txBox="1">
            <a:spLocks noGrp="1"/>
          </p:cNvSpPr>
          <p:nvPr>
            <p:ph type="title"/>
          </p:nvPr>
        </p:nvSpPr>
        <p:spPr>
          <a:xfrm>
            <a:off x="1195925" y="393750"/>
            <a:ext cx="63483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Fase 1.3 Datos de los dos últimos días (API)</a:t>
            </a:r>
            <a:endParaRPr/>
          </a:p>
        </p:txBody>
      </p:sp>
      <p:pic>
        <p:nvPicPr>
          <p:cNvPr id="210" name="Google Shape;210;p20"/>
          <p:cNvPicPr preferRelativeResize="0"/>
          <p:nvPr/>
        </p:nvPicPr>
        <p:blipFill rotWithShape="1">
          <a:blip r:embed="rId3">
            <a:alphaModFix/>
          </a:blip>
          <a:srcRect/>
          <a:stretch/>
        </p:blipFill>
        <p:spPr>
          <a:xfrm>
            <a:off x="2263363" y="1117300"/>
            <a:ext cx="4617275" cy="3827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1"/>
          <p:cNvSpPr txBox="1">
            <a:spLocks noGrp="1"/>
          </p:cNvSpPr>
          <p:nvPr>
            <p:ph type="title"/>
          </p:nvPr>
        </p:nvSpPr>
        <p:spPr>
          <a:xfrm>
            <a:off x="805225" y="357600"/>
            <a:ext cx="6845400" cy="590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Fase 1.4 Identificar las siglas</a:t>
            </a:r>
            <a:endParaRPr/>
          </a:p>
        </p:txBody>
      </p:sp>
      <p:pic>
        <p:nvPicPr>
          <p:cNvPr id="216" name="Google Shape;216;p21"/>
          <p:cNvPicPr preferRelativeResize="0"/>
          <p:nvPr/>
        </p:nvPicPr>
        <p:blipFill>
          <a:blip r:embed="rId3">
            <a:alphaModFix/>
          </a:blip>
          <a:stretch>
            <a:fillRect/>
          </a:stretch>
        </p:blipFill>
        <p:spPr>
          <a:xfrm>
            <a:off x="5312650" y="587000"/>
            <a:ext cx="3753025" cy="4297150"/>
          </a:xfrm>
          <a:prstGeom prst="rect">
            <a:avLst/>
          </a:prstGeom>
          <a:noFill/>
          <a:ln>
            <a:noFill/>
          </a:ln>
        </p:spPr>
      </p:pic>
      <p:sp>
        <p:nvSpPr>
          <p:cNvPr id="217" name="Google Shape;217;p21"/>
          <p:cNvSpPr txBox="1"/>
          <p:nvPr/>
        </p:nvSpPr>
        <p:spPr>
          <a:xfrm>
            <a:off x="494050" y="1474500"/>
            <a:ext cx="4818600" cy="366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1300">
                <a:solidFill>
                  <a:schemeClr val="lt1"/>
                </a:solidFill>
                <a:latin typeface="Lato"/>
                <a:ea typeface="Lato"/>
                <a:cs typeface="Lato"/>
                <a:sym typeface="Lato"/>
              </a:rPr>
              <a:t>Este es el enlace que nos ha proporcionado acceso al significado de las siglas. </a:t>
            </a:r>
            <a:endParaRPr sz="1300">
              <a:solidFill>
                <a:schemeClr val="lt1"/>
              </a:solidFill>
              <a:latin typeface="Lato"/>
              <a:ea typeface="Lato"/>
              <a:cs typeface="Lato"/>
              <a:sym typeface="Lato"/>
            </a:endParaRPr>
          </a:p>
          <a:p>
            <a:pPr marL="0" lvl="0" indent="0" algn="l" rtl="0">
              <a:spcBef>
                <a:spcPts val="0"/>
              </a:spcBef>
              <a:spcAft>
                <a:spcPts val="0"/>
              </a:spcAft>
              <a:buNone/>
            </a:pPr>
            <a:r>
              <a:rPr lang="es" sz="1300">
                <a:solidFill>
                  <a:schemeClr val="lt1"/>
                </a:solidFill>
                <a:latin typeface="Lato"/>
                <a:ea typeface="Lato"/>
                <a:cs typeface="Lato"/>
                <a:sym typeface="Lato"/>
              </a:rPr>
              <a:t>A través de él, hemos obtenido metadatos detallados sobre el cada dato recogido anteriormente </a:t>
            </a:r>
            <a:endParaRPr sz="1300">
              <a:solidFill>
                <a:schemeClr val="lt1"/>
              </a:solidFill>
              <a:latin typeface="Lato"/>
              <a:ea typeface="Lato"/>
              <a:cs typeface="Lato"/>
              <a:sym typeface="Lato"/>
            </a:endParaRPr>
          </a:p>
          <a:p>
            <a:pPr marL="0" lvl="0" indent="0" algn="l" rtl="0">
              <a:spcBef>
                <a:spcPts val="0"/>
              </a:spcBef>
              <a:spcAft>
                <a:spcPts val="0"/>
              </a:spcAft>
              <a:buNone/>
            </a:pPr>
            <a:endParaRPr sz="1300">
              <a:solidFill>
                <a:schemeClr val="lt1"/>
              </a:solidFill>
              <a:latin typeface="Lato"/>
              <a:ea typeface="Lato"/>
              <a:cs typeface="Lato"/>
              <a:sym typeface="Lato"/>
            </a:endParaRPr>
          </a:p>
          <a:p>
            <a:pPr marL="0" lvl="0" indent="0" algn="l" rtl="0">
              <a:spcBef>
                <a:spcPts val="0"/>
              </a:spcBef>
              <a:spcAft>
                <a:spcPts val="0"/>
              </a:spcAft>
              <a:buNone/>
            </a:pPr>
            <a:r>
              <a:rPr lang="es" sz="1300" u="sng">
                <a:solidFill>
                  <a:schemeClr val="lt1"/>
                </a:solidFill>
                <a:latin typeface="Lato"/>
                <a:ea typeface="Lato"/>
                <a:cs typeface="Lato"/>
                <a:sym typeface="Lato"/>
              </a:rPr>
              <a:t>https://opendata.aemet.es/opendata/sh/b3aa9d28</a:t>
            </a:r>
            <a:endParaRPr sz="1300" u="sng">
              <a:solidFill>
                <a:schemeClr val="l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587</Words>
  <Application>Microsoft Office PowerPoint</Application>
  <PresentationFormat>Presentación en pantalla (16:9)</PresentationFormat>
  <Paragraphs>71</Paragraphs>
  <Slides>25</Slides>
  <Notes>25</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25</vt:i4>
      </vt:variant>
    </vt:vector>
  </HeadingPairs>
  <TitlesOfParts>
    <vt:vector size="30" baseType="lpstr">
      <vt:lpstr>Roboto</vt:lpstr>
      <vt:lpstr>Montserrat</vt:lpstr>
      <vt:lpstr>Lato</vt:lpstr>
      <vt:lpstr>Arial</vt:lpstr>
      <vt:lpstr>Focus</vt:lpstr>
      <vt:lpstr>Predicción del  Tiempo </vt:lpstr>
      <vt:lpstr>Descubre el proyecto: Un vistazo revelador.</vt:lpstr>
      <vt:lpstr>Fases del proyecto.</vt:lpstr>
      <vt:lpstr>OBTENCIÓN DE DATOS</vt:lpstr>
      <vt:lpstr>Fase 1: Obtención de datos</vt:lpstr>
      <vt:lpstr>Fase 1.1 Datos del año por dia </vt:lpstr>
      <vt:lpstr>Fase 1.2 Datos del año por mes </vt:lpstr>
      <vt:lpstr>Fase 1.3 Datos de los dos últimos días (API)</vt:lpstr>
      <vt:lpstr>Fase 1.4 Identificar las siglas</vt:lpstr>
      <vt:lpstr>2. FILTRADO</vt:lpstr>
      <vt:lpstr>Fase 2. Filtrado</vt:lpstr>
      <vt:lpstr>Fase 2.2: Ejemplos</vt:lpstr>
      <vt:lpstr>Fase 3: ENTRENAMIENTO</vt:lpstr>
      <vt:lpstr>Fase 3.1 Matriz de correlación</vt:lpstr>
      <vt:lpstr>Fase 3.2 Entrenamiento con redes neuronales</vt:lpstr>
      <vt:lpstr>Fase 3.3 Comparación con datos reales</vt:lpstr>
      <vt:lpstr>4. COMPARACIÓN DE DATOS</vt:lpstr>
      <vt:lpstr>Fase 4.1 Comparativa con datos históricos en histograma</vt:lpstr>
      <vt:lpstr>Fase 4.1 Comparativa con datos históricos en histograma</vt:lpstr>
      <vt:lpstr>5. PREDICCIONES Y COMPARACIÓN</vt:lpstr>
      <vt:lpstr>Fase 5.1 Predicción de temperaturas</vt:lpstr>
      <vt:lpstr>5.2 Comparación de predicciones con valores reales</vt:lpstr>
      <vt:lpstr>6. GRAFICACIÓN DE DATOS HISTÓRICOS</vt:lpstr>
      <vt:lpstr>Fase 6.1 Graficación de datos</vt:lpstr>
      <vt:lpstr>Fase 6.2 Histograma de datos históricos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Predicción del  Tiempo </dc:title>
  <cp:lastModifiedBy>Antonio</cp:lastModifiedBy>
  <cp:revision>4</cp:revision>
  <dcterms:modified xsi:type="dcterms:W3CDTF">2024-05-09T16:45:00Z</dcterms:modified>
</cp:coreProperties>
</file>