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Averag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C14914-2751-4B7C-8B1D-25D9759E9B05}">
  <a:tblStyle styleId="{F0C14914-2751-4B7C-8B1D-25D9759E9B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Average-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e3b44b77f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e3b44b77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e3b44b77f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e3b44b77f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e3b44b77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e3b44b77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e3b44b77f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e3b44b77f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e3b44b77f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e3b44b77f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e3b44b77f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e3b44b77f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e3b44b77f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e3b44b77f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e3b44b77f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e3b44b77f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e3b44b77f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e3b44b77f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e3b44b77f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e3b44b77f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e3b44b77f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e3b44b77f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Ij’</a:t>
            </a:r>
            <a:endParaRPr/>
          </a:p>
          <a:p>
            <a:pPr indent="0" lvl="0" marL="0" rtl="0" algn="l">
              <a:spcBef>
                <a:spcPts val="0"/>
              </a:spcBef>
              <a:spcAft>
                <a:spcPts val="0"/>
              </a:spcAft>
              <a:buNone/>
            </a:pPr>
            <a:r>
              <a:rPr lang="en-GB"/>
              <a:t>uo’op’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e3b44b77f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e3b44b77f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e3b44b77f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e3b44b77f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e3b44b77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e3b44b77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e3b44b77f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e3b44b77f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e3b44b77f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e3b44b77f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e3b44b77f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e3b44b77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e3b44b77f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e3b44b77f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mlssoccer.com/sta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58850" y="1398950"/>
            <a:ext cx="7149300" cy="157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Analyzing MLS Team Performance: A Data-Driven Approach to Predict League Positions</a:t>
            </a:r>
            <a:endParaRPr/>
          </a:p>
        </p:txBody>
      </p:sp>
      <p:sp>
        <p:nvSpPr>
          <p:cNvPr id="86" name="Google Shape;86;p13"/>
          <p:cNvSpPr txBox="1"/>
          <p:nvPr>
            <p:ph idx="1" type="subTitle"/>
          </p:nvPr>
        </p:nvSpPr>
        <p:spPr>
          <a:xfrm>
            <a:off x="460938" y="37775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By Tobin Mathew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07050" y="885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Correlation Possessions HeatMaps	</a:t>
            </a:r>
            <a:endParaRPr/>
          </a:p>
        </p:txBody>
      </p:sp>
      <p:graphicFrame>
        <p:nvGraphicFramePr>
          <p:cNvPr id="143" name="Google Shape;143;p22"/>
          <p:cNvGraphicFramePr/>
          <p:nvPr/>
        </p:nvGraphicFramePr>
        <p:xfrm>
          <a:off x="384338" y="696325"/>
          <a:ext cx="3000000" cy="3000000"/>
        </p:xfrm>
        <a:graphic>
          <a:graphicData uri="http://schemas.openxmlformats.org/drawingml/2006/table">
            <a:tbl>
              <a:tblPr>
                <a:noFill/>
                <a:tableStyleId>{F0C14914-2751-4B7C-8B1D-25D9759E9B05}</a:tableStyleId>
              </a:tblPr>
              <a:tblGrid>
                <a:gridCol w="8068825"/>
              </a:tblGrid>
              <a:tr h="4033600">
                <a:tc>
                  <a:txBody>
                    <a:bodyPr/>
                    <a:lstStyle/>
                    <a:p>
                      <a:pPr indent="0" lvl="0" marL="0" rtl="0" algn="ctr">
                        <a:spcBef>
                          <a:spcPts val="0"/>
                        </a:spcBef>
                        <a:spcAft>
                          <a:spcPts val="0"/>
                        </a:spcAft>
                        <a:buNone/>
                      </a:pPr>
                      <a:r>
                        <a:rPr lang="en-GB"/>
                        <a:t>Possessions </a:t>
                      </a:r>
                      <a:r>
                        <a:rPr lang="en-GB"/>
                        <a:t>METRICS </a:t>
                      </a:r>
                      <a:endParaRPr/>
                    </a:p>
                    <a:p>
                      <a:pPr indent="0" lvl="0" marL="0" rtl="0" algn="ctr">
                        <a:spcBef>
                          <a:spcPts val="0"/>
                        </a:spcBef>
                        <a:spcAft>
                          <a:spcPts val="0"/>
                        </a:spcAft>
                        <a:buNone/>
                      </a:pPr>
                      <a:r>
                        <a:t/>
                      </a:r>
                      <a:endParaRPr/>
                    </a:p>
                  </a:txBody>
                  <a:tcPr marT="91425" marB="91425" marR="91425" marL="91425"/>
                </a:tc>
              </a:tr>
            </a:tbl>
          </a:graphicData>
        </a:graphic>
      </p:graphicFrame>
      <p:pic>
        <p:nvPicPr>
          <p:cNvPr id="144" name="Google Shape;144;p22"/>
          <p:cNvPicPr preferRelativeResize="0"/>
          <p:nvPr/>
        </p:nvPicPr>
        <p:blipFill>
          <a:blip r:embed="rId3">
            <a:alphaModFix/>
          </a:blip>
          <a:stretch>
            <a:fillRect/>
          </a:stretch>
        </p:blipFill>
        <p:spPr>
          <a:xfrm>
            <a:off x="384350" y="986525"/>
            <a:ext cx="8068823" cy="3743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960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LinePlot </a:t>
            </a:r>
            <a:endParaRPr/>
          </a:p>
        </p:txBody>
      </p:sp>
      <p:sp>
        <p:nvSpPr>
          <p:cNvPr id="150" name="Google Shape;150;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3"/>
          <p:cNvPicPr preferRelativeResize="0"/>
          <p:nvPr/>
        </p:nvPicPr>
        <p:blipFill>
          <a:blip r:embed="rId3">
            <a:alphaModFix/>
          </a:blip>
          <a:stretch>
            <a:fillRect/>
          </a:stretch>
        </p:blipFill>
        <p:spPr>
          <a:xfrm>
            <a:off x="130825" y="605550"/>
            <a:ext cx="8882349" cy="416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133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Box Plot</a:t>
            </a:r>
            <a:endParaRPr/>
          </a:p>
        </p:txBody>
      </p:sp>
      <p:sp>
        <p:nvSpPr>
          <p:cNvPr id="157" name="Google Shape;157;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4"/>
          <p:cNvPicPr preferRelativeResize="0"/>
          <p:nvPr/>
        </p:nvPicPr>
        <p:blipFill>
          <a:blip r:embed="rId3">
            <a:alphaModFix/>
          </a:blip>
          <a:stretch>
            <a:fillRect/>
          </a:stretch>
        </p:blipFill>
        <p:spPr>
          <a:xfrm>
            <a:off x="0" y="613025"/>
            <a:ext cx="9144000" cy="4665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Machine Learning	</a:t>
            </a:r>
            <a:endParaRPr/>
          </a:p>
        </p:txBody>
      </p:sp>
      <p:sp>
        <p:nvSpPr>
          <p:cNvPr id="164" name="Google Shape;164;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solidFill>
                  <a:srgbClr val="000000"/>
                </a:solidFill>
              </a:rPr>
              <a:t>Linear regression:</a:t>
            </a:r>
            <a:endParaRPr>
              <a:solidFill>
                <a:srgbClr val="000000"/>
              </a:solidFill>
            </a:endParaRPr>
          </a:p>
          <a:p>
            <a:pPr indent="-342900" lvl="0" marL="457200" rtl="0" algn="l">
              <a:spcBef>
                <a:spcPts val="1200"/>
              </a:spcBef>
              <a:spcAft>
                <a:spcPts val="0"/>
              </a:spcAft>
              <a:buClr>
                <a:srgbClr val="000000"/>
              </a:buClr>
              <a:buSzPts val="1800"/>
              <a:buChar char="●"/>
            </a:pPr>
            <a:r>
              <a:rPr lang="en-GB">
                <a:solidFill>
                  <a:srgbClr val="000000"/>
                </a:solidFill>
              </a:rPr>
              <a:t>Why: linear regression is chosen for its simplicity, interpretability, and ability to provide meaningful insights into the relationship between MLS team performance metrics and their standings</a:t>
            </a:r>
            <a:endParaRPr>
              <a:solidFill>
                <a:srgbClr val="000000"/>
              </a:solidFill>
            </a:endParaRPr>
          </a:p>
          <a:p>
            <a:pPr indent="0" lvl="0" marL="0" rtl="0" algn="l">
              <a:spcBef>
                <a:spcPts val="1200"/>
              </a:spcBef>
              <a:spcAft>
                <a:spcPts val="0"/>
              </a:spcAft>
              <a:buNone/>
            </a:pPr>
            <a:r>
              <a:rPr lang="en-GB">
                <a:solidFill>
                  <a:srgbClr val="000000"/>
                </a:solidFill>
              </a:rPr>
              <a:t>Weight Assignment:</a:t>
            </a:r>
            <a:endParaRPr>
              <a:solidFill>
                <a:srgbClr val="000000"/>
              </a:solidFill>
            </a:endParaRPr>
          </a:p>
          <a:p>
            <a:pPr indent="-342900" lvl="0" marL="457200" rtl="0" algn="l">
              <a:spcBef>
                <a:spcPts val="1200"/>
              </a:spcBef>
              <a:spcAft>
                <a:spcPts val="0"/>
              </a:spcAft>
              <a:buClr>
                <a:srgbClr val="000000"/>
              </a:buClr>
              <a:buSzPts val="1800"/>
              <a:buChar char="●"/>
            </a:pPr>
            <a:r>
              <a:rPr lang="en-GB">
                <a:solidFill>
                  <a:srgbClr val="000000"/>
                </a:solidFill>
              </a:rPr>
              <a:t>Weights were assigned to metrics within each category (goals, attack, defense, possession) to emphasize their relative importance in predicting team performance.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This approach allows for a nuanced analysis where certain metrics contribute more significantly to team success than others</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Performance Evaluation</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71" name="Google Shape;171;p26"/>
          <p:cNvGraphicFramePr/>
          <p:nvPr/>
        </p:nvGraphicFramePr>
        <p:xfrm>
          <a:off x="311700" y="1229875"/>
          <a:ext cx="3000000" cy="3000000"/>
        </p:xfrm>
        <a:graphic>
          <a:graphicData uri="http://schemas.openxmlformats.org/drawingml/2006/table">
            <a:tbl>
              <a:tblPr>
                <a:noFill/>
                <a:tableStyleId>{F0C14914-2751-4B7C-8B1D-25D9759E9B05}</a:tableStyleId>
              </a:tblPr>
              <a:tblGrid>
                <a:gridCol w="2840200"/>
                <a:gridCol w="2840200"/>
                <a:gridCol w="2840200"/>
              </a:tblGrid>
              <a:tr h="2912225">
                <a:tc>
                  <a:txBody>
                    <a:bodyPr/>
                    <a:lstStyle/>
                    <a:p>
                      <a:pPr indent="0" lvl="0" marL="0" rtl="0" algn="ctr">
                        <a:spcBef>
                          <a:spcPts val="0"/>
                        </a:spcBef>
                        <a:spcAft>
                          <a:spcPts val="0"/>
                        </a:spcAft>
                        <a:buNone/>
                      </a:pPr>
                      <a:r>
                        <a:rPr lang="en-GB"/>
                        <a:t>Merged</a:t>
                      </a:r>
                      <a:r>
                        <a:rPr lang="en-GB"/>
                        <a:t> Dataset</a:t>
                      </a:r>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GB"/>
                        <a:t>Team Averages</a:t>
                      </a:r>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GB"/>
                        <a:t>Team Median</a:t>
                      </a:r>
                      <a:endParaRPr/>
                    </a:p>
                  </a:txBody>
                  <a:tcPr marT="91425" marB="91425" marR="91425" marL="91425"/>
                </a:tc>
              </a:tr>
            </a:tbl>
          </a:graphicData>
        </a:graphic>
      </p:graphicFrame>
      <p:pic>
        <p:nvPicPr>
          <p:cNvPr id="172" name="Google Shape;172;p26"/>
          <p:cNvPicPr preferRelativeResize="0"/>
          <p:nvPr/>
        </p:nvPicPr>
        <p:blipFill>
          <a:blip r:embed="rId3">
            <a:alphaModFix/>
          </a:blip>
          <a:stretch>
            <a:fillRect/>
          </a:stretch>
        </p:blipFill>
        <p:spPr>
          <a:xfrm>
            <a:off x="3151900" y="1838300"/>
            <a:ext cx="2840201" cy="2079125"/>
          </a:xfrm>
          <a:prstGeom prst="rect">
            <a:avLst/>
          </a:prstGeom>
          <a:noFill/>
          <a:ln>
            <a:noFill/>
          </a:ln>
        </p:spPr>
      </p:pic>
      <p:pic>
        <p:nvPicPr>
          <p:cNvPr id="173" name="Google Shape;173;p26"/>
          <p:cNvPicPr preferRelativeResize="0"/>
          <p:nvPr/>
        </p:nvPicPr>
        <p:blipFill>
          <a:blip r:embed="rId4">
            <a:alphaModFix/>
          </a:blip>
          <a:stretch>
            <a:fillRect/>
          </a:stretch>
        </p:blipFill>
        <p:spPr>
          <a:xfrm>
            <a:off x="311700" y="1785950"/>
            <a:ext cx="2840200" cy="2303800"/>
          </a:xfrm>
          <a:prstGeom prst="rect">
            <a:avLst/>
          </a:prstGeom>
          <a:noFill/>
          <a:ln>
            <a:noFill/>
          </a:ln>
        </p:spPr>
      </p:pic>
      <p:pic>
        <p:nvPicPr>
          <p:cNvPr id="174" name="Google Shape;174;p26"/>
          <p:cNvPicPr preferRelativeResize="0"/>
          <p:nvPr/>
        </p:nvPicPr>
        <p:blipFill>
          <a:blip r:embed="rId5">
            <a:alphaModFix/>
          </a:blip>
          <a:stretch>
            <a:fillRect/>
          </a:stretch>
        </p:blipFill>
        <p:spPr>
          <a:xfrm>
            <a:off x="5992100" y="1785538"/>
            <a:ext cx="2840200" cy="222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Weighted Score</a:t>
            </a:r>
            <a:endParaRPr/>
          </a:p>
        </p:txBody>
      </p:sp>
      <p:sp>
        <p:nvSpPr>
          <p:cNvPr id="180" name="Google Shape;18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10000"/>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Goals Metrics:</a:t>
            </a:r>
            <a:endParaRPr b="1" sz="1100">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'goals', 'goals conceded'</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Weights: [0.80, -0.80]</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Emphasizes the importance of scoring goals while minimizing goals conceded.</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Attack Metrics:</a:t>
            </a:r>
            <a:endParaRPr b="1" sz="1100">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'ontarget scoring att', 'total scoring att', 'open play pass'</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Weights: [0.15, 0.20, 0.10]</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Highlights the significance of on-target scoring attempts, total scoring attempts, and effectiveness in open play passing.</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Defense Metrics:</a:t>
            </a:r>
            <a:endParaRPr b="1" sz="1100">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'saves', 'total clearance', 'interception'</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Weights: [0.15, 0.10, 0.15]</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Focuses on metrics such as saves, clearances, and interceptions indicative of defensive capabilities.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Possession Metrics:</a:t>
            </a:r>
            <a:endParaRPr b="1" sz="1100">
              <a:solidFill>
                <a:srgbClr val="000000"/>
              </a:solidFill>
              <a:latin typeface="Arial"/>
              <a:ea typeface="Arial"/>
              <a:cs typeface="Arial"/>
              <a:sym typeface="Arial"/>
            </a:endParaRPr>
          </a:p>
          <a:p>
            <a:pPr indent="-272256"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'successful open play pass', 'successful short pass', 'accurate pass'</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Weights: [0.25, 0.25, 0.25]</a:t>
            </a:r>
            <a:endParaRPr sz="1100">
              <a:solidFill>
                <a:srgbClr val="000000"/>
              </a:solidFill>
              <a:latin typeface="Arial"/>
              <a:ea typeface="Arial"/>
              <a:cs typeface="Arial"/>
              <a:sym typeface="Arial"/>
            </a:endParaRPr>
          </a:p>
          <a:p>
            <a:pPr indent="-272256"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Emphasizes possession-related metrics like successful passing and ball control.</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1035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Correlation of Weighted Score</a:t>
            </a:r>
            <a:endParaRPr/>
          </a:p>
        </p:txBody>
      </p:sp>
      <p:sp>
        <p:nvSpPr>
          <p:cNvPr id="186" name="Google Shape;186;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28"/>
          <p:cNvPicPr preferRelativeResize="0"/>
          <p:nvPr/>
        </p:nvPicPr>
        <p:blipFill>
          <a:blip r:embed="rId3">
            <a:alphaModFix/>
          </a:blip>
          <a:stretch>
            <a:fillRect/>
          </a:stretch>
        </p:blipFill>
        <p:spPr>
          <a:xfrm>
            <a:off x="0" y="927025"/>
            <a:ext cx="4627650" cy="3603450"/>
          </a:xfrm>
          <a:prstGeom prst="rect">
            <a:avLst/>
          </a:prstGeom>
          <a:noFill/>
          <a:ln>
            <a:noFill/>
          </a:ln>
        </p:spPr>
      </p:pic>
      <p:pic>
        <p:nvPicPr>
          <p:cNvPr id="188" name="Google Shape;188;p28"/>
          <p:cNvPicPr preferRelativeResize="0"/>
          <p:nvPr/>
        </p:nvPicPr>
        <p:blipFill>
          <a:blip r:embed="rId4">
            <a:alphaModFix/>
          </a:blip>
          <a:stretch>
            <a:fillRect/>
          </a:stretch>
        </p:blipFill>
        <p:spPr>
          <a:xfrm>
            <a:off x="4104325" y="901525"/>
            <a:ext cx="5005024" cy="366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ML with weighted score</a:t>
            </a:r>
            <a:endParaRPr/>
          </a:p>
        </p:txBody>
      </p:sp>
      <p:sp>
        <p:nvSpPr>
          <p:cNvPr id="194" name="Google Shape;194;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95" name="Google Shape;195;p29"/>
          <p:cNvGraphicFramePr/>
          <p:nvPr/>
        </p:nvGraphicFramePr>
        <p:xfrm>
          <a:off x="311700" y="1089500"/>
          <a:ext cx="3000000" cy="3000000"/>
        </p:xfrm>
        <a:graphic>
          <a:graphicData uri="http://schemas.openxmlformats.org/drawingml/2006/table">
            <a:tbl>
              <a:tblPr>
                <a:noFill/>
                <a:tableStyleId>{F0C14914-2751-4B7C-8B1D-25D9759E9B05}</a:tableStyleId>
              </a:tblPr>
              <a:tblGrid>
                <a:gridCol w="4260300"/>
                <a:gridCol w="4260300"/>
              </a:tblGrid>
              <a:tr h="2964500">
                <a:tc>
                  <a:txBody>
                    <a:bodyPr/>
                    <a:lstStyle/>
                    <a:p>
                      <a:pPr indent="0" lvl="0" marL="0" rtl="0" algn="ctr">
                        <a:spcBef>
                          <a:spcPts val="0"/>
                        </a:spcBef>
                        <a:spcAft>
                          <a:spcPts val="0"/>
                        </a:spcAft>
                        <a:buNone/>
                      </a:pPr>
                      <a:r>
                        <a:rPr lang="en-GB"/>
                        <a:t>Team Median </a:t>
                      </a:r>
                      <a:endParaRPr/>
                    </a:p>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GB"/>
                        <a:t>Team Average</a:t>
                      </a:r>
                      <a:endParaRPr/>
                    </a:p>
                  </a:txBody>
                  <a:tcPr marT="91425" marB="91425" marR="91425" marL="91425"/>
                </a:tc>
              </a:tr>
            </a:tbl>
          </a:graphicData>
        </a:graphic>
      </p:graphicFrame>
      <p:pic>
        <p:nvPicPr>
          <p:cNvPr id="196" name="Google Shape;196;p29"/>
          <p:cNvPicPr preferRelativeResize="0"/>
          <p:nvPr/>
        </p:nvPicPr>
        <p:blipFill>
          <a:blip r:embed="rId3">
            <a:alphaModFix/>
          </a:blip>
          <a:stretch>
            <a:fillRect/>
          </a:stretch>
        </p:blipFill>
        <p:spPr>
          <a:xfrm>
            <a:off x="311701" y="2005100"/>
            <a:ext cx="4260300" cy="1133300"/>
          </a:xfrm>
          <a:prstGeom prst="rect">
            <a:avLst/>
          </a:prstGeom>
          <a:noFill/>
          <a:ln>
            <a:noFill/>
          </a:ln>
        </p:spPr>
      </p:pic>
      <p:pic>
        <p:nvPicPr>
          <p:cNvPr id="197" name="Google Shape;197;p29"/>
          <p:cNvPicPr preferRelativeResize="0"/>
          <p:nvPr/>
        </p:nvPicPr>
        <p:blipFill>
          <a:blip r:embed="rId4">
            <a:alphaModFix/>
          </a:blip>
          <a:stretch>
            <a:fillRect/>
          </a:stretch>
        </p:blipFill>
        <p:spPr>
          <a:xfrm>
            <a:off x="4572000" y="2005100"/>
            <a:ext cx="4260300" cy="970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140875"/>
            <a:ext cx="55719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Predicting current season team position in the league based on points</a:t>
            </a:r>
            <a:endParaRPr/>
          </a:p>
        </p:txBody>
      </p:sp>
      <p:sp>
        <p:nvSpPr>
          <p:cNvPr id="203" name="Google Shape;203;p30"/>
          <p:cNvSpPr txBox="1"/>
          <p:nvPr>
            <p:ph idx="1" type="body"/>
          </p:nvPr>
        </p:nvSpPr>
        <p:spPr>
          <a:xfrm>
            <a:off x="311700" y="1480250"/>
            <a:ext cx="5624400" cy="30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Current season data had to be normalized and weighted score for each metric have to be created.</a:t>
            </a:r>
            <a:endParaRPr/>
          </a:p>
          <a:p>
            <a:pPr indent="0" lvl="0" marL="0" rtl="0" algn="l">
              <a:spcBef>
                <a:spcPts val="1200"/>
              </a:spcBef>
              <a:spcAft>
                <a:spcPts val="0"/>
              </a:spcAft>
              <a:buNone/>
            </a:pPr>
            <a:r>
              <a:rPr lang="en-GB"/>
              <a:t>Data as of July 22</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04" name="Google Shape;204;p30"/>
          <p:cNvPicPr preferRelativeResize="0"/>
          <p:nvPr/>
        </p:nvPicPr>
        <p:blipFill>
          <a:blip r:embed="rId3">
            <a:alphaModFix/>
          </a:blip>
          <a:stretch>
            <a:fillRect/>
          </a:stretch>
        </p:blipFill>
        <p:spPr>
          <a:xfrm>
            <a:off x="5696725" y="515850"/>
            <a:ext cx="3218525" cy="4478125"/>
          </a:xfrm>
          <a:prstGeom prst="rect">
            <a:avLst/>
          </a:prstGeom>
          <a:noFill/>
          <a:ln>
            <a:noFill/>
          </a:ln>
        </p:spPr>
      </p:pic>
      <p:sp>
        <p:nvSpPr>
          <p:cNvPr id="205" name="Google Shape;205;p30"/>
          <p:cNvSpPr txBox="1"/>
          <p:nvPr/>
        </p:nvSpPr>
        <p:spPr>
          <a:xfrm>
            <a:off x="5696725" y="52325"/>
            <a:ext cx="2998200" cy="2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Roboto"/>
                <a:ea typeface="Roboto"/>
                <a:cs typeface="Roboto"/>
                <a:sym typeface="Roboto"/>
              </a:rPr>
              <a:t>Predicted team </a:t>
            </a:r>
            <a:r>
              <a:rPr lang="en-GB" sz="1800">
                <a:solidFill>
                  <a:schemeClr val="dk2"/>
                </a:solidFill>
                <a:latin typeface="Roboto"/>
                <a:ea typeface="Roboto"/>
                <a:cs typeface="Roboto"/>
                <a:sym typeface="Roboto"/>
              </a:rPr>
              <a:t>position:</a:t>
            </a:r>
            <a:endParaRPr sz="18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 Roadblock Encountered &amp; Future work</a:t>
            </a:r>
            <a:endParaRPr/>
          </a:p>
        </p:txBody>
      </p:sp>
      <p:sp>
        <p:nvSpPr>
          <p:cNvPr id="211" name="Google Shape;211;p31"/>
          <p:cNvSpPr txBox="1"/>
          <p:nvPr>
            <p:ph idx="1" type="body"/>
          </p:nvPr>
        </p:nvSpPr>
        <p:spPr>
          <a:xfrm>
            <a:off x="311700" y="1229875"/>
            <a:ext cx="8520600" cy="37266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Limitations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Seasonal Predictions:</a:t>
            </a:r>
            <a:r>
              <a:rPr lang="en-GB" sz="1100">
                <a:solidFill>
                  <a:srgbClr val="000000"/>
                </a:solidFill>
                <a:latin typeface="Arial"/>
                <a:ea typeface="Arial"/>
                <a:cs typeface="Arial"/>
                <a:sym typeface="Arial"/>
              </a:rPr>
              <a:t> Predictive models are more reliable during ongoing seasons when more matches have been played, providing a larger dataset for analysis and reducing the impact of early-season variability.</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Roadblocks Encountered</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Performance of Dask:</a:t>
            </a:r>
            <a:r>
              <a:rPr lang="en-GB" sz="1100">
                <a:solidFill>
                  <a:srgbClr val="000000"/>
                </a:solidFill>
                <a:latin typeface="Arial"/>
                <a:ea typeface="Arial"/>
                <a:cs typeface="Arial"/>
                <a:sym typeface="Arial"/>
              </a:rPr>
              <a:t> The usage of Dask for data processing was suboptimal due to the dataset size being relatively small for its distributed computing capabilities. This resulted in slower processing compared to more conventional tools like pandas, which could handle the data efficiently within memory.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Future Work</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Incorporation of Player Statistics:</a:t>
            </a:r>
            <a:r>
              <a:rPr lang="en-GB" sz="1100">
                <a:solidFill>
                  <a:srgbClr val="000000"/>
                </a:solidFill>
                <a:latin typeface="Arial"/>
                <a:ea typeface="Arial"/>
                <a:cs typeface="Arial"/>
                <a:sym typeface="Arial"/>
              </a:rPr>
              <a:t> Enhance model accuracy by integrating individual player statistics alongside team metrics. This could provide deeper insights into player contributions and their impact on overall team performance.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Consideration of Team Form:</a:t>
            </a:r>
            <a:r>
              <a:rPr lang="en-GB" sz="1100">
                <a:solidFill>
                  <a:srgbClr val="000000"/>
                </a:solidFill>
                <a:latin typeface="Arial"/>
                <a:ea typeface="Arial"/>
                <a:cs typeface="Arial"/>
                <a:sym typeface="Arial"/>
              </a:rPr>
              <a:t> Incorporate dynamic factors such as recent match performance and team form to predict future outcomes more accurately. This involves analyzing recent match results, team strategies, and player availability to assess current team dynamics.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Predictive Analytics for Match Outcomes:</a:t>
            </a:r>
            <a:r>
              <a:rPr lang="en-GB" sz="1100">
                <a:solidFill>
                  <a:srgbClr val="000000"/>
                </a:solidFill>
                <a:latin typeface="Arial"/>
                <a:ea typeface="Arial"/>
                <a:cs typeface="Arial"/>
                <a:sym typeface="Arial"/>
              </a:rPr>
              <a:t> Develop models that predict match outcomes based on upcoming fixtures and historical performance between teams. Utilize machine learning algorithms to forecast the likelihood of a team winning based on historical data and current form.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sz="2200">
                <a:solidFill>
                  <a:srgbClr val="000000"/>
                </a:solidFill>
                <a:latin typeface="Arial"/>
                <a:ea typeface="Arial"/>
                <a:cs typeface="Arial"/>
                <a:sym typeface="Arial"/>
              </a:rPr>
              <a:t>What is MLS?</a:t>
            </a:r>
            <a:endParaRPr b="1" sz="2200">
              <a:solidFill>
                <a:srgbClr val="000000"/>
              </a:solidFill>
              <a:latin typeface="Arial"/>
              <a:ea typeface="Arial"/>
              <a:cs typeface="Arial"/>
              <a:sym typeface="Arial"/>
            </a:endParaRPr>
          </a:p>
          <a:p>
            <a:pPr indent="-368300" lvl="0" marL="457200" rtl="0" algn="l">
              <a:spcBef>
                <a:spcPts val="1200"/>
              </a:spcBef>
              <a:spcAft>
                <a:spcPts val="0"/>
              </a:spcAft>
              <a:buClr>
                <a:srgbClr val="000000"/>
              </a:buClr>
              <a:buSzPts val="2200"/>
              <a:buFont typeface="Arial"/>
              <a:buChar char="●"/>
            </a:pPr>
            <a:r>
              <a:rPr lang="en-GB" sz="2200">
                <a:solidFill>
                  <a:srgbClr val="000000"/>
                </a:solidFill>
                <a:latin typeface="Arial"/>
                <a:ea typeface="Arial"/>
                <a:cs typeface="Arial"/>
                <a:sym typeface="Arial"/>
              </a:rPr>
              <a:t>Major League Soccer (MLS) is the professional soccer league in the United States and Canada. Founded in 1993, MLS has grown significantly, becoming a vital part of the North American sports landscape. It consists of teams from both countries and has a structured competition format leading to playoffs and the MLS Cup.</a:t>
            </a:r>
            <a:endParaRPr sz="2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Objectives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Goal:</a:t>
            </a:r>
            <a:r>
              <a:rPr lang="en-GB" sz="1700">
                <a:solidFill>
                  <a:srgbClr val="000000"/>
                </a:solidFill>
                <a:latin typeface="Arial"/>
                <a:ea typeface="Arial"/>
                <a:cs typeface="Arial"/>
                <a:sym typeface="Arial"/>
              </a:rPr>
              <a:t> The primary goal of this project is to determine the league position of MLS teams based on statistical analysis.</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Why:</a:t>
            </a:r>
            <a:r>
              <a:rPr lang="en-GB" sz="1700">
                <a:solidFill>
                  <a:srgbClr val="000000"/>
                </a:solidFill>
                <a:latin typeface="Arial"/>
                <a:ea typeface="Arial"/>
                <a:cs typeface="Arial"/>
                <a:sym typeface="Arial"/>
              </a:rPr>
              <a:t> By leveraging statistical methods and data analysis, we aim to gain deeper insights into the performance metrics of MLS teams. Understanding these metrics can provide valuable information about team standings and performance trends over multiple seasons.</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Collection &amp; Preprocessing</a:t>
            </a:r>
            <a:endParaRPr/>
          </a:p>
        </p:txBody>
      </p:sp>
      <p:sp>
        <p:nvSpPr>
          <p:cNvPr id="104" name="Google Shape;104;p16"/>
          <p:cNvSpPr txBox="1"/>
          <p:nvPr>
            <p:ph idx="1" type="body"/>
          </p:nvPr>
        </p:nvSpPr>
        <p:spPr>
          <a:xfrm>
            <a:off x="311700" y="1229875"/>
            <a:ext cx="8520600" cy="3674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4592">
                <a:latin typeface="Average"/>
                <a:ea typeface="Average"/>
                <a:cs typeface="Average"/>
                <a:sym typeface="Average"/>
              </a:rPr>
              <a:t>Data collection</a:t>
            </a:r>
            <a:r>
              <a:rPr lang="en-GB" sz="4592">
                <a:latin typeface="Average"/>
                <a:ea typeface="Average"/>
                <a:cs typeface="Average"/>
                <a:sym typeface="Average"/>
              </a:rPr>
              <a:t>:</a:t>
            </a:r>
            <a:endParaRPr sz="4592">
              <a:latin typeface="Average"/>
              <a:ea typeface="Average"/>
              <a:cs typeface="Average"/>
              <a:sym typeface="Average"/>
            </a:endParaRPr>
          </a:p>
          <a:p>
            <a:pPr indent="-301504" lvl="0" marL="457200" rtl="0" algn="l">
              <a:spcBef>
                <a:spcPts val="1200"/>
              </a:spcBef>
              <a:spcAft>
                <a:spcPts val="0"/>
              </a:spcAft>
              <a:buSzPct val="100000"/>
              <a:buFont typeface="Average"/>
              <a:buChar char="●"/>
            </a:pPr>
            <a:r>
              <a:rPr lang="en-GB" sz="4592">
                <a:latin typeface="Average"/>
                <a:ea typeface="Average"/>
                <a:cs typeface="Average"/>
                <a:sym typeface="Average"/>
              </a:rPr>
              <a:t>Source: Official MLS website (</a:t>
            </a:r>
            <a:r>
              <a:rPr lang="en-GB" sz="4592" u="sng">
                <a:solidFill>
                  <a:schemeClr val="hlink"/>
                </a:solidFill>
                <a:latin typeface="Average"/>
                <a:ea typeface="Average"/>
                <a:cs typeface="Average"/>
                <a:sym typeface="Average"/>
                <a:hlinkClick r:id="rId3"/>
              </a:rPr>
              <a:t>https://www.mlssoccer.com/stats/</a:t>
            </a:r>
            <a:r>
              <a:rPr lang="en-GB" sz="4592">
                <a:latin typeface="Average"/>
                <a:ea typeface="Average"/>
                <a:cs typeface="Average"/>
                <a:sym typeface="Average"/>
              </a:rPr>
              <a:t>) - Seasons (2011-2024)</a:t>
            </a:r>
            <a:endParaRPr sz="4592">
              <a:latin typeface="Average"/>
              <a:ea typeface="Average"/>
              <a:cs typeface="Average"/>
              <a:sym typeface="Average"/>
            </a:endParaRPr>
          </a:p>
          <a:p>
            <a:pPr indent="-301504" lvl="0" marL="457200" rtl="0" algn="l">
              <a:spcBef>
                <a:spcPts val="0"/>
              </a:spcBef>
              <a:spcAft>
                <a:spcPts val="0"/>
              </a:spcAft>
              <a:buSzPct val="100000"/>
              <a:buChar char="●"/>
            </a:pPr>
            <a:r>
              <a:rPr lang="en-GB" sz="4592">
                <a:solidFill>
                  <a:srgbClr val="000000"/>
                </a:solidFill>
                <a:latin typeface="Average"/>
                <a:ea typeface="Average"/>
                <a:cs typeface="Average"/>
                <a:sym typeface="Average"/>
              </a:rPr>
              <a:t>Scope: The dataset includes a wide range of metrics such as goals scored, assists, shots on goal, fouls committed, and various team and player statistics.</a:t>
            </a:r>
            <a:endParaRPr sz="4592">
              <a:solidFill>
                <a:srgbClr val="000000"/>
              </a:solidFill>
              <a:latin typeface="Average"/>
              <a:ea typeface="Average"/>
              <a:cs typeface="Average"/>
              <a:sym typeface="Average"/>
            </a:endParaRPr>
          </a:p>
          <a:p>
            <a:pPr indent="0" lvl="0" marL="0" rtl="0" algn="l">
              <a:spcBef>
                <a:spcPts val="1200"/>
              </a:spcBef>
              <a:spcAft>
                <a:spcPts val="0"/>
              </a:spcAft>
              <a:buNone/>
            </a:pPr>
            <a:r>
              <a:rPr b="1" lang="en-GB" sz="4592">
                <a:solidFill>
                  <a:srgbClr val="000000"/>
                </a:solidFill>
                <a:latin typeface="Average"/>
                <a:ea typeface="Average"/>
                <a:cs typeface="Average"/>
                <a:sym typeface="Average"/>
              </a:rPr>
              <a:t>Data Preprocessing</a:t>
            </a:r>
            <a:r>
              <a:rPr lang="en-GB" sz="4592">
                <a:solidFill>
                  <a:srgbClr val="000000"/>
                </a:solidFill>
                <a:latin typeface="Average"/>
                <a:ea typeface="Average"/>
                <a:cs typeface="Average"/>
                <a:sym typeface="Average"/>
              </a:rPr>
              <a:t>:</a:t>
            </a:r>
            <a:endParaRPr sz="4592">
              <a:solidFill>
                <a:srgbClr val="000000"/>
              </a:solidFill>
              <a:latin typeface="Average"/>
              <a:ea typeface="Average"/>
              <a:cs typeface="Average"/>
              <a:sym typeface="Average"/>
            </a:endParaRPr>
          </a:p>
          <a:p>
            <a:pPr indent="-301504" lvl="0" marL="457200" rtl="0" algn="l">
              <a:spcBef>
                <a:spcPts val="1200"/>
              </a:spcBef>
              <a:spcAft>
                <a:spcPts val="0"/>
              </a:spcAft>
              <a:buClr>
                <a:srgbClr val="000000"/>
              </a:buClr>
              <a:buSzPct val="100000"/>
              <a:buFont typeface="Arial"/>
              <a:buChar char="●"/>
            </a:pPr>
            <a:r>
              <a:rPr lang="en-GB" sz="4592">
                <a:solidFill>
                  <a:srgbClr val="000000"/>
                </a:solidFill>
                <a:latin typeface="Average"/>
                <a:ea typeface="Average"/>
                <a:cs typeface="Average"/>
                <a:sym typeface="Average"/>
              </a:rPr>
              <a:t>Cleaning Procedures: Handled missing values using appropriate imputation techniques (e.g., mean, median) and addressed outliers to maintain dataset integrity.</a:t>
            </a:r>
            <a:endParaRPr sz="4592">
              <a:solidFill>
                <a:srgbClr val="000000"/>
              </a:solidFill>
              <a:latin typeface="Average"/>
              <a:ea typeface="Average"/>
              <a:cs typeface="Average"/>
              <a:sym typeface="Average"/>
            </a:endParaRPr>
          </a:p>
          <a:p>
            <a:pPr indent="-301504" lvl="0" marL="457200" rtl="0" algn="l">
              <a:spcBef>
                <a:spcPts val="0"/>
              </a:spcBef>
              <a:spcAft>
                <a:spcPts val="0"/>
              </a:spcAft>
              <a:buClr>
                <a:srgbClr val="000000"/>
              </a:buClr>
              <a:buSzPct val="100000"/>
              <a:buFont typeface="Arial"/>
              <a:buChar char="●"/>
            </a:pPr>
            <a:r>
              <a:rPr lang="en-GB" sz="4592">
                <a:solidFill>
                  <a:srgbClr val="000000"/>
                </a:solidFill>
                <a:latin typeface="Average"/>
                <a:ea typeface="Average"/>
                <a:cs typeface="Average"/>
                <a:sym typeface="Average"/>
              </a:rPr>
              <a:t>Standardization: Normalized data to ensure consistency in statistical metrics across different seasons. This step is crucial for fair comparisons and accurate analysis of team performance trends.</a:t>
            </a:r>
            <a:endParaRPr sz="4592">
              <a:solidFill>
                <a:srgbClr val="000000"/>
              </a:solidFill>
              <a:latin typeface="Average"/>
              <a:ea typeface="Average"/>
              <a:cs typeface="Average"/>
              <a:sym typeface="Average"/>
            </a:endParaRPr>
          </a:p>
          <a:p>
            <a:pPr indent="-301504" lvl="0" marL="457200" rtl="0" algn="l">
              <a:spcBef>
                <a:spcPts val="0"/>
              </a:spcBef>
              <a:spcAft>
                <a:spcPts val="0"/>
              </a:spcAft>
              <a:buClr>
                <a:srgbClr val="000000"/>
              </a:buClr>
              <a:buSzPct val="100000"/>
              <a:buFont typeface="Arial"/>
              <a:buChar char="●"/>
            </a:pPr>
            <a:r>
              <a:rPr lang="en-GB" sz="4592">
                <a:solidFill>
                  <a:srgbClr val="000000"/>
                </a:solidFill>
                <a:latin typeface="Average"/>
                <a:ea typeface="Average"/>
                <a:cs typeface="Average"/>
                <a:sym typeface="Average"/>
              </a:rPr>
              <a:t>Data Format: Converted data types as necessary (e.g., numeric, categorical) to facilitate effective data manipulation and analysis using </a:t>
            </a:r>
            <a:r>
              <a:rPr lang="en-GB" sz="4592">
                <a:solidFill>
                  <a:srgbClr val="000000"/>
                </a:solidFill>
                <a:latin typeface="Average"/>
                <a:ea typeface="Average"/>
                <a:cs typeface="Average"/>
                <a:sym typeface="Average"/>
              </a:rPr>
              <a:t>Python</a:t>
            </a:r>
            <a:r>
              <a:rPr lang="en-GB" sz="4592">
                <a:solidFill>
                  <a:srgbClr val="000000"/>
                </a:solidFill>
                <a:latin typeface="Average"/>
                <a:ea typeface="Average"/>
                <a:cs typeface="Average"/>
                <a:sym typeface="Average"/>
              </a:rPr>
              <a:t> pandas library</a:t>
            </a:r>
            <a:endParaRPr sz="4592">
              <a:solidFill>
                <a:srgbClr val="000000"/>
              </a:solidFill>
              <a:latin typeface="Average"/>
              <a:ea typeface="Average"/>
              <a:cs typeface="Average"/>
              <a:sym typeface="Average"/>
            </a:endParaRPr>
          </a:p>
          <a:p>
            <a:pPr indent="0" lvl="0" marL="0" rtl="0" algn="l">
              <a:spcBef>
                <a:spcPts val="1200"/>
              </a:spcBef>
              <a:spcAft>
                <a:spcPts val="0"/>
              </a:spcAft>
              <a:buNone/>
            </a:pPr>
            <a:r>
              <a:rPr b="1" lang="en-GB" sz="4592">
                <a:solidFill>
                  <a:srgbClr val="000000"/>
                </a:solidFill>
                <a:latin typeface="Average"/>
                <a:ea typeface="Average"/>
                <a:cs typeface="Average"/>
                <a:sym typeface="Average"/>
              </a:rPr>
              <a:t>Tools</a:t>
            </a:r>
            <a:r>
              <a:rPr lang="en-GB" sz="4592">
                <a:solidFill>
                  <a:srgbClr val="000000"/>
                </a:solidFill>
                <a:latin typeface="Average"/>
                <a:ea typeface="Average"/>
                <a:cs typeface="Average"/>
                <a:sym typeface="Average"/>
              </a:rPr>
              <a:t>:</a:t>
            </a:r>
            <a:endParaRPr sz="4592">
              <a:solidFill>
                <a:srgbClr val="000000"/>
              </a:solidFill>
              <a:latin typeface="Average"/>
              <a:ea typeface="Average"/>
              <a:cs typeface="Average"/>
              <a:sym typeface="Average"/>
            </a:endParaRPr>
          </a:p>
          <a:p>
            <a:pPr indent="-301504" lvl="0" marL="457200" rtl="0" algn="l">
              <a:spcBef>
                <a:spcPts val="1200"/>
              </a:spcBef>
              <a:spcAft>
                <a:spcPts val="0"/>
              </a:spcAft>
              <a:buClr>
                <a:srgbClr val="000000"/>
              </a:buClr>
              <a:buSzPct val="100000"/>
              <a:buFont typeface="Arial"/>
              <a:buChar char="●"/>
            </a:pPr>
            <a:r>
              <a:rPr lang="en-GB" sz="4592">
                <a:solidFill>
                  <a:srgbClr val="000000"/>
                </a:solidFill>
                <a:latin typeface="Average"/>
                <a:ea typeface="Average"/>
                <a:cs typeface="Average"/>
                <a:sym typeface="Average"/>
              </a:rPr>
              <a:t>Python: Chosen for its versatility in data handling and statistical analysis capabilities.</a:t>
            </a:r>
            <a:endParaRPr sz="4592">
              <a:solidFill>
                <a:srgbClr val="000000"/>
              </a:solidFill>
              <a:latin typeface="Average"/>
              <a:ea typeface="Average"/>
              <a:cs typeface="Average"/>
              <a:sym typeface="Average"/>
            </a:endParaRPr>
          </a:p>
          <a:p>
            <a:pPr indent="-301504" lvl="0" marL="457200" rtl="0" algn="l">
              <a:spcBef>
                <a:spcPts val="0"/>
              </a:spcBef>
              <a:spcAft>
                <a:spcPts val="0"/>
              </a:spcAft>
              <a:buClr>
                <a:srgbClr val="000000"/>
              </a:buClr>
              <a:buSzPct val="100000"/>
              <a:buFont typeface="Arial"/>
              <a:buChar char="●"/>
            </a:pPr>
            <a:r>
              <a:rPr lang="en-GB" sz="4592">
                <a:solidFill>
                  <a:srgbClr val="000000"/>
                </a:solidFill>
                <a:latin typeface="Average"/>
                <a:ea typeface="Average"/>
                <a:cs typeface="Average"/>
                <a:sym typeface="Average"/>
              </a:rPr>
              <a:t>Dask: Employed for efficient parallel computing, optimizing data preprocessing tasks given the large volume of MLS data.</a:t>
            </a:r>
            <a:endParaRPr sz="4592">
              <a:solidFill>
                <a:srgbClr val="000000"/>
              </a:solidFill>
              <a:latin typeface="Average"/>
              <a:ea typeface="Average"/>
              <a:cs typeface="Average"/>
              <a:sym typeface="Average"/>
            </a:endParaRPr>
          </a:p>
          <a:p>
            <a:pPr indent="0" lvl="0" marL="45720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a:t>
            </a:r>
            <a:r>
              <a:rPr lang="en-GB"/>
              <a:t> Data Analysis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Metrics Analysis: Goals, Attack, Defense, and Possession</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Goals Metrics:</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include goals scored, goals conceded, and specific goal types (e.g., penalties, box goals).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Insights into scoring efficiency and defensive vulnerabilities.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Attack Metrics:</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Covers total scoring attempts, on-target attempts, and set-piece effectiveness.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Indicates offensive prowess and ability to convert scoring opportunities.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Defense Metrics:</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Includes metrics like saves, clean sheets, and interceptions.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Highlights defensive capabilities and resilience against opponent attacks.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Possession Metrics:</a:t>
            </a:r>
            <a:endParaRPr b="1" sz="1100">
              <a:solidFill>
                <a:srgbClr val="000000"/>
              </a:solidFill>
              <a:latin typeface="Arial"/>
              <a:ea typeface="Arial"/>
              <a:cs typeface="Arial"/>
              <a:sym typeface="Arial"/>
            </a:endParaRPr>
          </a:p>
          <a:p>
            <a:pPr indent="-277495"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Features possession percentage, pass accuracy, and successful dribbles.</a:t>
            </a:r>
            <a:endParaRPr sz="1100">
              <a:solidFill>
                <a:srgbClr val="000000"/>
              </a:solidFill>
              <a:latin typeface="Arial"/>
              <a:ea typeface="Arial"/>
              <a:cs typeface="Arial"/>
              <a:sym typeface="Arial"/>
            </a:endParaRPr>
          </a:p>
          <a:p>
            <a:pPr indent="-277495"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Reflects team control and ability to maintain and utilize possession effectively.</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Correlations Analysis:</a:t>
            </a:r>
            <a:endParaRPr/>
          </a:p>
          <a:p>
            <a:pPr indent="-342900" lvl="0" marL="457200" rtl="0" algn="l">
              <a:spcBef>
                <a:spcPts val="1200"/>
              </a:spcBef>
              <a:spcAft>
                <a:spcPts val="0"/>
              </a:spcAft>
              <a:buSzPts val="1800"/>
              <a:buChar char="●"/>
            </a:pPr>
            <a:r>
              <a:rPr lang="en-GB"/>
              <a:t>Calculated correlation coefficients between each metric and points.</a:t>
            </a:r>
            <a:endParaRPr/>
          </a:p>
          <a:p>
            <a:pPr indent="-342900" lvl="0" marL="457200" rtl="0" algn="l">
              <a:spcBef>
                <a:spcPts val="0"/>
              </a:spcBef>
              <a:spcAft>
                <a:spcPts val="0"/>
              </a:spcAft>
              <a:buSzPts val="1800"/>
              <a:buChar char="●"/>
            </a:pPr>
            <a:r>
              <a:rPr lang="en-GB"/>
              <a:t>Identified metrics strongly correlated with team performance (points).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207050" y="885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Correlation Goal HeatMaps</a:t>
            </a:r>
            <a:r>
              <a:rPr lang="en-GB"/>
              <a:t>	</a:t>
            </a:r>
            <a:endParaRPr/>
          </a:p>
        </p:txBody>
      </p:sp>
      <p:graphicFrame>
        <p:nvGraphicFramePr>
          <p:cNvPr id="122" name="Google Shape;122;p19"/>
          <p:cNvGraphicFramePr/>
          <p:nvPr/>
        </p:nvGraphicFramePr>
        <p:xfrm>
          <a:off x="384338" y="696325"/>
          <a:ext cx="3000000" cy="3000000"/>
        </p:xfrm>
        <a:graphic>
          <a:graphicData uri="http://schemas.openxmlformats.org/drawingml/2006/table">
            <a:tbl>
              <a:tblPr>
                <a:noFill/>
                <a:tableStyleId>{F0C14914-2751-4B7C-8B1D-25D9759E9B05}</a:tableStyleId>
              </a:tblPr>
              <a:tblGrid>
                <a:gridCol w="8520600"/>
              </a:tblGrid>
              <a:tr h="4033600">
                <a:tc>
                  <a:txBody>
                    <a:bodyPr/>
                    <a:lstStyle/>
                    <a:p>
                      <a:pPr indent="0" lvl="0" marL="0" rtl="0" algn="ctr">
                        <a:spcBef>
                          <a:spcPts val="0"/>
                        </a:spcBef>
                        <a:spcAft>
                          <a:spcPts val="0"/>
                        </a:spcAft>
                        <a:buNone/>
                      </a:pPr>
                      <a:r>
                        <a:rPr lang="en-GB"/>
                        <a:t>Goals METRICS</a:t>
                      </a:r>
                      <a:r>
                        <a:rPr lang="en-GB"/>
                        <a:t> </a:t>
                      </a:r>
                      <a:endParaRPr/>
                    </a:p>
                    <a:p>
                      <a:pPr indent="0" lvl="0" marL="0" rtl="0" algn="ctr">
                        <a:spcBef>
                          <a:spcPts val="0"/>
                        </a:spcBef>
                        <a:spcAft>
                          <a:spcPts val="0"/>
                        </a:spcAft>
                        <a:buNone/>
                      </a:pPr>
                      <a:r>
                        <a:t/>
                      </a:r>
                      <a:endParaRPr/>
                    </a:p>
                  </a:txBody>
                  <a:tcPr marT="91425" marB="91425" marR="91425" marL="91425"/>
                </a:tc>
              </a:tr>
            </a:tbl>
          </a:graphicData>
        </a:graphic>
      </p:graphicFrame>
      <p:pic>
        <p:nvPicPr>
          <p:cNvPr id="123" name="Google Shape;123;p19"/>
          <p:cNvPicPr preferRelativeResize="0"/>
          <p:nvPr/>
        </p:nvPicPr>
        <p:blipFill>
          <a:blip r:embed="rId3">
            <a:alphaModFix/>
          </a:blip>
          <a:stretch>
            <a:fillRect/>
          </a:stretch>
        </p:blipFill>
        <p:spPr>
          <a:xfrm>
            <a:off x="384350" y="1044175"/>
            <a:ext cx="8520602" cy="3685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07050" y="885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Correlation Attack HeatMaps	</a:t>
            </a:r>
            <a:endParaRPr/>
          </a:p>
        </p:txBody>
      </p:sp>
      <p:graphicFrame>
        <p:nvGraphicFramePr>
          <p:cNvPr id="129" name="Google Shape;129;p20"/>
          <p:cNvGraphicFramePr/>
          <p:nvPr/>
        </p:nvGraphicFramePr>
        <p:xfrm>
          <a:off x="384338" y="696325"/>
          <a:ext cx="3000000" cy="3000000"/>
        </p:xfrm>
        <a:graphic>
          <a:graphicData uri="http://schemas.openxmlformats.org/drawingml/2006/table">
            <a:tbl>
              <a:tblPr>
                <a:noFill/>
                <a:tableStyleId>{F0C14914-2751-4B7C-8B1D-25D9759E9B05}</a:tableStyleId>
              </a:tblPr>
              <a:tblGrid>
                <a:gridCol w="8068825"/>
              </a:tblGrid>
              <a:tr h="4033600">
                <a:tc>
                  <a:txBody>
                    <a:bodyPr/>
                    <a:lstStyle/>
                    <a:p>
                      <a:pPr indent="0" lvl="0" marL="0" rtl="0" algn="ctr">
                        <a:spcBef>
                          <a:spcPts val="0"/>
                        </a:spcBef>
                        <a:spcAft>
                          <a:spcPts val="0"/>
                        </a:spcAft>
                        <a:buNone/>
                      </a:pPr>
                      <a:r>
                        <a:rPr lang="en-GB"/>
                        <a:t>ATTACK METRICS </a:t>
                      </a:r>
                      <a:endParaRPr/>
                    </a:p>
                    <a:p>
                      <a:pPr indent="0" lvl="0" marL="0" rtl="0" algn="ctr">
                        <a:spcBef>
                          <a:spcPts val="0"/>
                        </a:spcBef>
                        <a:spcAft>
                          <a:spcPts val="0"/>
                        </a:spcAft>
                        <a:buNone/>
                      </a:pPr>
                      <a:r>
                        <a:t/>
                      </a:r>
                      <a:endParaRPr/>
                    </a:p>
                  </a:txBody>
                  <a:tcPr marT="91425" marB="91425" marR="91425" marL="91425"/>
                </a:tc>
              </a:tr>
            </a:tbl>
          </a:graphicData>
        </a:graphic>
      </p:graphicFrame>
      <p:pic>
        <p:nvPicPr>
          <p:cNvPr id="130" name="Google Shape;130;p20"/>
          <p:cNvPicPr preferRelativeResize="0"/>
          <p:nvPr/>
        </p:nvPicPr>
        <p:blipFill>
          <a:blip r:embed="rId3">
            <a:alphaModFix/>
          </a:blip>
          <a:stretch>
            <a:fillRect/>
          </a:stretch>
        </p:blipFill>
        <p:spPr>
          <a:xfrm>
            <a:off x="473788" y="1176975"/>
            <a:ext cx="7889951" cy="328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207050" y="885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Correlation Defence HeatMaps	</a:t>
            </a:r>
            <a:endParaRPr/>
          </a:p>
        </p:txBody>
      </p:sp>
      <p:graphicFrame>
        <p:nvGraphicFramePr>
          <p:cNvPr id="136" name="Google Shape;136;p21"/>
          <p:cNvGraphicFramePr/>
          <p:nvPr/>
        </p:nvGraphicFramePr>
        <p:xfrm>
          <a:off x="384338" y="696325"/>
          <a:ext cx="3000000" cy="3000000"/>
        </p:xfrm>
        <a:graphic>
          <a:graphicData uri="http://schemas.openxmlformats.org/drawingml/2006/table">
            <a:tbl>
              <a:tblPr>
                <a:noFill/>
                <a:tableStyleId>{F0C14914-2751-4B7C-8B1D-25D9759E9B05}</a:tableStyleId>
              </a:tblPr>
              <a:tblGrid>
                <a:gridCol w="8068825"/>
              </a:tblGrid>
              <a:tr h="4033600">
                <a:tc>
                  <a:txBody>
                    <a:bodyPr/>
                    <a:lstStyle/>
                    <a:p>
                      <a:pPr indent="0" lvl="0" marL="0" rtl="0" algn="ctr">
                        <a:spcBef>
                          <a:spcPts val="0"/>
                        </a:spcBef>
                        <a:spcAft>
                          <a:spcPts val="0"/>
                        </a:spcAft>
                        <a:buNone/>
                      </a:pPr>
                      <a:r>
                        <a:rPr lang="en-GB"/>
                        <a:t>Defence </a:t>
                      </a:r>
                      <a:r>
                        <a:rPr lang="en-GB"/>
                        <a:t>METRICS </a:t>
                      </a:r>
                      <a:endParaRPr/>
                    </a:p>
                    <a:p>
                      <a:pPr indent="0" lvl="0" marL="0" rtl="0" algn="ctr">
                        <a:spcBef>
                          <a:spcPts val="0"/>
                        </a:spcBef>
                        <a:spcAft>
                          <a:spcPts val="0"/>
                        </a:spcAft>
                        <a:buNone/>
                      </a:pPr>
                      <a:r>
                        <a:t/>
                      </a:r>
                      <a:endParaRPr/>
                    </a:p>
                  </a:txBody>
                  <a:tcPr marT="91425" marB="91425" marR="91425" marL="91425"/>
                </a:tc>
              </a:tr>
            </a:tbl>
          </a:graphicData>
        </a:graphic>
      </p:graphicFrame>
      <p:pic>
        <p:nvPicPr>
          <p:cNvPr id="137" name="Google Shape;137;p21"/>
          <p:cNvPicPr preferRelativeResize="0"/>
          <p:nvPr/>
        </p:nvPicPr>
        <p:blipFill>
          <a:blip r:embed="rId3">
            <a:alphaModFix/>
          </a:blip>
          <a:stretch>
            <a:fillRect/>
          </a:stretch>
        </p:blipFill>
        <p:spPr>
          <a:xfrm>
            <a:off x="384350" y="1072225"/>
            <a:ext cx="8068823" cy="365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