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Averag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A6C69D-188B-493E-8994-B1240EB18F0C}">
  <a:tblStyle styleId="{30A6C69D-188B-493E-8994-B1240EB18F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e3b44b77f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e3b44b77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e3b44b77f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e3b44b77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e3b44b77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e3b44b77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e3b44b77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e3b44b77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e3b44b77f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e3b44b77f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3b44b77f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e3b44b77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3b44b77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e3b44b77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e3b44b77f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e3b44b77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e3b44b77f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e3b44b77f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3b44b77f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e3b44b77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e3b44b77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e3b44b77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Ij’</a:t>
            </a:r>
            <a:endParaRPr/>
          </a:p>
          <a:p>
            <a:pPr indent="0" lvl="0" marL="0" rtl="0" algn="l">
              <a:spcBef>
                <a:spcPts val="0"/>
              </a:spcBef>
              <a:spcAft>
                <a:spcPts val="0"/>
              </a:spcAft>
              <a:buNone/>
            </a:pPr>
            <a:r>
              <a:rPr lang="en-GB"/>
              <a:t>uo’op’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e3b44b77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e3b44b77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9b7c92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9b7c92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e3b44b77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e3b44b77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e3b44b77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e3b44b77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e3b44b77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e3b44b77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e3b44b77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e3b44b77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e3b44b77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e3b44b77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e3b44b77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e3b44b77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e3b44b77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e3b44b77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lssoccer.com/sta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1600" y="569350"/>
            <a:ext cx="4992600" cy="15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Predicting </a:t>
            </a:r>
            <a:r>
              <a:rPr lang="en-GB"/>
              <a:t>MLS Team League </a:t>
            </a:r>
            <a:r>
              <a:rPr lang="en-GB"/>
              <a:t>Position</a:t>
            </a:r>
            <a:endParaRPr/>
          </a:p>
        </p:txBody>
      </p:sp>
      <p:sp>
        <p:nvSpPr>
          <p:cNvPr id="86" name="Google Shape;86;p13"/>
          <p:cNvSpPr txBox="1"/>
          <p:nvPr>
            <p:ph idx="1" type="subTitle"/>
          </p:nvPr>
        </p:nvSpPr>
        <p:spPr>
          <a:xfrm>
            <a:off x="460938" y="37775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Tobin Mathew</a:t>
            </a:r>
            <a:endParaRPr/>
          </a:p>
        </p:txBody>
      </p:sp>
      <p:pic>
        <p:nvPicPr>
          <p:cNvPr id="87" name="Google Shape;87;p13"/>
          <p:cNvPicPr preferRelativeResize="0"/>
          <p:nvPr/>
        </p:nvPicPr>
        <p:blipFill>
          <a:blip r:embed="rId3">
            <a:alphaModFix/>
          </a:blip>
          <a:stretch>
            <a:fillRect/>
          </a:stretch>
        </p:blipFill>
        <p:spPr>
          <a:xfrm>
            <a:off x="5445325" y="883800"/>
            <a:ext cx="3375900" cy="337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Possessions HeatMaps	</a:t>
            </a:r>
            <a:endParaRPr/>
          </a:p>
        </p:txBody>
      </p:sp>
      <p:graphicFrame>
        <p:nvGraphicFramePr>
          <p:cNvPr id="144" name="Google Shape;144;p22"/>
          <p:cNvGraphicFramePr/>
          <p:nvPr/>
        </p:nvGraphicFramePr>
        <p:xfrm>
          <a:off x="384338" y="696325"/>
          <a:ext cx="3000000" cy="3000000"/>
        </p:xfrm>
        <a:graphic>
          <a:graphicData uri="http://schemas.openxmlformats.org/drawingml/2006/table">
            <a:tbl>
              <a:tblPr>
                <a:noFill/>
                <a:tableStyleId>{30A6C69D-188B-493E-8994-B1240EB18F0C}</a:tableStyleId>
              </a:tblPr>
              <a:tblGrid>
                <a:gridCol w="8068825"/>
              </a:tblGrid>
              <a:tr h="4033600">
                <a:tc>
                  <a:txBody>
                    <a:bodyPr/>
                    <a:lstStyle/>
                    <a:p>
                      <a:pPr indent="0" lvl="0" marL="0" rtl="0" algn="ctr">
                        <a:spcBef>
                          <a:spcPts val="0"/>
                        </a:spcBef>
                        <a:spcAft>
                          <a:spcPts val="0"/>
                        </a:spcAft>
                        <a:buNone/>
                      </a:pPr>
                      <a:r>
                        <a:rPr lang="en-GB"/>
                        <a:t>Possessions </a:t>
                      </a:r>
                      <a:r>
                        <a:rPr lang="en-GB"/>
                        <a:t>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45" name="Google Shape;145;p22"/>
          <p:cNvPicPr preferRelativeResize="0"/>
          <p:nvPr/>
        </p:nvPicPr>
        <p:blipFill>
          <a:blip r:embed="rId3">
            <a:alphaModFix/>
          </a:blip>
          <a:stretch>
            <a:fillRect/>
          </a:stretch>
        </p:blipFill>
        <p:spPr>
          <a:xfrm>
            <a:off x="384350" y="986525"/>
            <a:ext cx="8068823" cy="374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96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LinePlot </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3"/>
          <p:cNvPicPr preferRelativeResize="0"/>
          <p:nvPr/>
        </p:nvPicPr>
        <p:blipFill>
          <a:blip r:embed="rId3">
            <a:alphaModFix/>
          </a:blip>
          <a:stretch>
            <a:fillRect/>
          </a:stretch>
        </p:blipFill>
        <p:spPr>
          <a:xfrm>
            <a:off x="130825" y="605550"/>
            <a:ext cx="8882349" cy="416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17300" y="-74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Scatter Plot</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4"/>
          <p:cNvPicPr preferRelativeResize="0"/>
          <p:nvPr/>
        </p:nvPicPr>
        <p:blipFill rotWithShape="1">
          <a:blip r:embed="rId3">
            <a:alphaModFix/>
          </a:blip>
          <a:srcRect b="2590" l="0" r="0" t="-2590"/>
          <a:stretch/>
        </p:blipFill>
        <p:spPr>
          <a:xfrm>
            <a:off x="0" y="333925"/>
            <a:ext cx="9001124" cy="2312575"/>
          </a:xfrm>
          <a:prstGeom prst="rect">
            <a:avLst/>
          </a:prstGeom>
          <a:noFill/>
          <a:ln>
            <a:noFill/>
          </a:ln>
        </p:spPr>
      </p:pic>
      <p:pic>
        <p:nvPicPr>
          <p:cNvPr id="160" name="Google Shape;160;p24"/>
          <p:cNvPicPr preferRelativeResize="0"/>
          <p:nvPr/>
        </p:nvPicPr>
        <p:blipFill>
          <a:blip r:embed="rId4">
            <a:alphaModFix/>
          </a:blip>
          <a:stretch>
            <a:fillRect/>
          </a:stretch>
        </p:blipFill>
        <p:spPr>
          <a:xfrm>
            <a:off x="311700" y="2646500"/>
            <a:ext cx="8629624" cy="2430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133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Box Plot</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5"/>
          <p:cNvPicPr preferRelativeResize="0"/>
          <p:nvPr/>
        </p:nvPicPr>
        <p:blipFill>
          <a:blip r:embed="rId3">
            <a:alphaModFix/>
          </a:blip>
          <a:stretch>
            <a:fillRect/>
          </a:stretch>
        </p:blipFill>
        <p:spPr>
          <a:xfrm>
            <a:off x="0" y="613025"/>
            <a:ext cx="9144000" cy="4665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a:t>
            </a:r>
            <a:endParaRPr/>
          </a:p>
        </p:txBody>
      </p:sp>
      <p:sp>
        <p:nvSpPr>
          <p:cNvPr id="173" name="Google Shape;173;p26"/>
          <p:cNvSpPr txBox="1"/>
          <p:nvPr>
            <p:ph idx="1" type="body"/>
          </p:nvPr>
        </p:nvSpPr>
        <p:spPr>
          <a:xfrm>
            <a:off x="311700" y="1229875"/>
            <a:ext cx="52728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solidFill>
                  <a:srgbClr val="000000"/>
                </a:solidFill>
              </a:rPr>
              <a:t>Linear regression:</a:t>
            </a:r>
            <a:endParaRPr>
              <a:solidFill>
                <a:srgbClr val="000000"/>
              </a:solidFill>
            </a:endParaRPr>
          </a:p>
          <a:p>
            <a:pPr indent="-317182" lvl="0" marL="457200" rtl="0" algn="l">
              <a:spcBef>
                <a:spcPts val="1200"/>
              </a:spcBef>
              <a:spcAft>
                <a:spcPts val="0"/>
              </a:spcAft>
              <a:buClr>
                <a:srgbClr val="000000"/>
              </a:buClr>
              <a:buSzPct val="100000"/>
              <a:buChar char="●"/>
            </a:pPr>
            <a:r>
              <a:rPr lang="en-GB">
                <a:solidFill>
                  <a:srgbClr val="000000"/>
                </a:solidFill>
              </a:rPr>
              <a:t>Why: linear regression is chosen for its simplicity, interpretability, and ability to provide meaningful insights into the relationship between MLS team performance metrics and their standings</a:t>
            </a:r>
            <a:endParaRPr>
              <a:solidFill>
                <a:srgbClr val="000000"/>
              </a:solidFill>
            </a:endParaRPr>
          </a:p>
          <a:p>
            <a:pPr indent="0" lvl="0" marL="0" rtl="0" algn="l">
              <a:spcBef>
                <a:spcPts val="1200"/>
              </a:spcBef>
              <a:spcAft>
                <a:spcPts val="0"/>
              </a:spcAft>
              <a:buNone/>
            </a:pPr>
            <a:r>
              <a:rPr lang="en-GB">
                <a:solidFill>
                  <a:srgbClr val="000000"/>
                </a:solidFill>
              </a:rPr>
              <a:t>Weight Assignment:</a:t>
            </a:r>
            <a:endParaRPr>
              <a:solidFill>
                <a:srgbClr val="000000"/>
              </a:solidFill>
            </a:endParaRPr>
          </a:p>
          <a:p>
            <a:pPr indent="-317182" lvl="0" marL="457200" rtl="0" algn="l">
              <a:spcBef>
                <a:spcPts val="1200"/>
              </a:spcBef>
              <a:spcAft>
                <a:spcPts val="0"/>
              </a:spcAft>
              <a:buClr>
                <a:srgbClr val="000000"/>
              </a:buClr>
              <a:buSzPct val="100000"/>
              <a:buChar char="●"/>
            </a:pPr>
            <a:r>
              <a:rPr lang="en-GB">
                <a:solidFill>
                  <a:srgbClr val="000000"/>
                </a:solidFill>
              </a:rPr>
              <a:t>Weights were assigned to metrics within each category (goals, attack, defense, possession) to emphasize their relative importance in predicting team points.</a:t>
            </a:r>
            <a:endParaRPr>
              <a:solidFill>
                <a:srgbClr val="000000"/>
              </a:solidFill>
            </a:endParaRPr>
          </a:p>
          <a:p>
            <a:pPr indent="-317182" lvl="0" marL="457200" rtl="0" algn="l">
              <a:spcBef>
                <a:spcPts val="0"/>
              </a:spcBef>
              <a:spcAft>
                <a:spcPts val="0"/>
              </a:spcAft>
              <a:buClr>
                <a:srgbClr val="000000"/>
              </a:buClr>
              <a:buSzPct val="100000"/>
              <a:buChar char="●"/>
            </a:pPr>
            <a:r>
              <a:rPr lang="en-GB">
                <a:solidFill>
                  <a:srgbClr val="000000"/>
                </a:solidFill>
              </a:rPr>
              <a:t>This approach allows for a nuanced analysis where certain metrics contribute more significantly to team success than others</a:t>
            </a:r>
            <a:endParaRPr>
              <a:solidFill>
                <a:srgbClr val="000000"/>
              </a:solidFill>
            </a:endParaRPr>
          </a:p>
        </p:txBody>
      </p:sp>
      <p:pic>
        <p:nvPicPr>
          <p:cNvPr id="174" name="Google Shape;174;p26"/>
          <p:cNvPicPr preferRelativeResize="0"/>
          <p:nvPr/>
        </p:nvPicPr>
        <p:blipFill>
          <a:blip r:embed="rId3">
            <a:alphaModFix/>
          </a:blip>
          <a:stretch>
            <a:fillRect/>
          </a:stretch>
        </p:blipFill>
        <p:spPr>
          <a:xfrm>
            <a:off x="5584500" y="194375"/>
            <a:ext cx="3559501" cy="468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Performance Evaluation</a:t>
            </a: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1" name="Google Shape;181;p27"/>
          <p:cNvGraphicFramePr/>
          <p:nvPr/>
        </p:nvGraphicFramePr>
        <p:xfrm>
          <a:off x="311700" y="1229875"/>
          <a:ext cx="3000000" cy="3000000"/>
        </p:xfrm>
        <a:graphic>
          <a:graphicData uri="http://schemas.openxmlformats.org/drawingml/2006/table">
            <a:tbl>
              <a:tblPr>
                <a:noFill/>
                <a:tableStyleId>{30A6C69D-188B-493E-8994-B1240EB18F0C}</a:tableStyleId>
              </a:tblPr>
              <a:tblGrid>
                <a:gridCol w="2840200"/>
                <a:gridCol w="2840200"/>
                <a:gridCol w="2840200"/>
              </a:tblGrid>
              <a:tr h="2912225">
                <a:tc>
                  <a:txBody>
                    <a:bodyPr/>
                    <a:lstStyle/>
                    <a:p>
                      <a:pPr indent="0" lvl="0" marL="0" rtl="0" algn="ctr">
                        <a:spcBef>
                          <a:spcPts val="0"/>
                        </a:spcBef>
                        <a:spcAft>
                          <a:spcPts val="0"/>
                        </a:spcAft>
                        <a:buNone/>
                      </a:pPr>
                      <a:r>
                        <a:rPr lang="en-GB"/>
                        <a:t>Merged</a:t>
                      </a:r>
                      <a:r>
                        <a:rPr lang="en-GB"/>
                        <a:t> Dataset</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Averages</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Median</a:t>
                      </a:r>
                      <a:endParaRPr/>
                    </a:p>
                  </a:txBody>
                  <a:tcPr marT="91425" marB="91425" marR="91425" marL="91425"/>
                </a:tc>
              </a:tr>
            </a:tbl>
          </a:graphicData>
        </a:graphic>
      </p:graphicFrame>
      <p:pic>
        <p:nvPicPr>
          <p:cNvPr id="182" name="Google Shape;182;p27"/>
          <p:cNvPicPr preferRelativeResize="0"/>
          <p:nvPr/>
        </p:nvPicPr>
        <p:blipFill>
          <a:blip r:embed="rId3">
            <a:alphaModFix/>
          </a:blip>
          <a:stretch>
            <a:fillRect/>
          </a:stretch>
        </p:blipFill>
        <p:spPr>
          <a:xfrm>
            <a:off x="3151900" y="1838300"/>
            <a:ext cx="2840201" cy="2079125"/>
          </a:xfrm>
          <a:prstGeom prst="rect">
            <a:avLst/>
          </a:prstGeom>
          <a:noFill/>
          <a:ln>
            <a:noFill/>
          </a:ln>
        </p:spPr>
      </p:pic>
      <p:pic>
        <p:nvPicPr>
          <p:cNvPr id="183" name="Google Shape;183;p27"/>
          <p:cNvPicPr preferRelativeResize="0"/>
          <p:nvPr/>
        </p:nvPicPr>
        <p:blipFill>
          <a:blip r:embed="rId4">
            <a:alphaModFix/>
          </a:blip>
          <a:stretch>
            <a:fillRect/>
          </a:stretch>
        </p:blipFill>
        <p:spPr>
          <a:xfrm>
            <a:off x="311700" y="1785950"/>
            <a:ext cx="2840200" cy="2303800"/>
          </a:xfrm>
          <a:prstGeom prst="rect">
            <a:avLst/>
          </a:prstGeom>
          <a:noFill/>
          <a:ln>
            <a:noFill/>
          </a:ln>
        </p:spPr>
      </p:pic>
      <p:pic>
        <p:nvPicPr>
          <p:cNvPr id="184" name="Google Shape;184;p27"/>
          <p:cNvPicPr preferRelativeResize="0"/>
          <p:nvPr/>
        </p:nvPicPr>
        <p:blipFill>
          <a:blip r:embed="rId5">
            <a:alphaModFix/>
          </a:blip>
          <a:stretch>
            <a:fillRect/>
          </a:stretch>
        </p:blipFill>
        <p:spPr>
          <a:xfrm>
            <a:off x="5992100" y="1785538"/>
            <a:ext cx="2840200" cy="222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Weighted Score</a:t>
            </a:r>
            <a:endParaRPr/>
          </a:p>
        </p:txBody>
      </p:sp>
      <p:sp>
        <p:nvSpPr>
          <p:cNvPr id="190" name="Google Shape;19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Goals Metrics: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'goals', 'goals conceded'</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[0.80, -0.80].</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Attack Metrics: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'ontarget scoring att', 'total scoring att', 'open play pass'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[0.15, 0.20, 0.10]</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Defense Metrics: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'saves', 'total clearance', 'interception'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[0.15, 0.10, 0.15]</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Possession Metrics: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'successful open play pass', 'successful short pass', 'accurate pass'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[0.25, 0.25, 0.25]</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103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of Weighted Score</a:t>
            </a:r>
            <a:endParaRPr/>
          </a:p>
        </p:txBody>
      </p:sp>
      <p:sp>
        <p:nvSpPr>
          <p:cNvPr id="196" name="Google Shape;19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9"/>
          <p:cNvPicPr preferRelativeResize="0"/>
          <p:nvPr/>
        </p:nvPicPr>
        <p:blipFill>
          <a:blip r:embed="rId3">
            <a:alphaModFix/>
          </a:blip>
          <a:stretch>
            <a:fillRect/>
          </a:stretch>
        </p:blipFill>
        <p:spPr>
          <a:xfrm>
            <a:off x="0" y="927025"/>
            <a:ext cx="4627650" cy="3603450"/>
          </a:xfrm>
          <a:prstGeom prst="rect">
            <a:avLst/>
          </a:prstGeom>
          <a:noFill/>
          <a:ln>
            <a:noFill/>
          </a:ln>
        </p:spPr>
      </p:pic>
      <p:pic>
        <p:nvPicPr>
          <p:cNvPr id="198" name="Google Shape;198;p29"/>
          <p:cNvPicPr preferRelativeResize="0"/>
          <p:nvPr/>
        </p:nvPicPr>
        <p:blipFill>
          <a:blip r:embed="rId4">
            <a:alphaModFix/>
          </a:blip>
          <a:stretch>
            <a:fillRect/>
          </a:stretch>
        </p:blipFill>
        <p:spPr>
          <a:xfrm>
            <a:off x="4104325" y="901525"/>
            <a:ext cx="5005024" cy="366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with weighted score</a:t>
            </a:r>
            <a:endParaRPr/>
          </a:p>
        </p:txBody>
      </p:sp>
      <p:sp>
        <p:nvSpPr>
          <p:cNvPr id="204" name="Google Shape;20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5" name="Google Shape;205;p30"/>
          <p:cNvGraphicFramePr/>
          <p:nvPr/>
        </p:nvGraphicFramePr>
        <p:xfrm>
          <a:off x="311700" y="1089500"/>
          <a:ext cx="3000000" cy="3000000"/>
        </p:xfrm>
        <a:graphic>
          <a:graphicData uri="http://schemas.openxmlformats.org/drawingml/2006/table">
            <a:tbl>
              <a:tblPr>
                <a:noFill/>
                <a:tableStyleId>{30A6C69D-188B-493E-8994-B1240EB18F0C}</a:tableStyleId>
              </a:tblPr>
              <a:tblGrid>
                <a:gridCol w="4260300"/>
                <a:gridCol w="4260300"/>
              </a:tblGrid>
              <a:tr h="2964500">
                <a:tc>
                  <a:txBody>
                    <a:bodyPr/>
                    <a:lstStyle/>
                    <a:p>
                      <a:pPr indent="0" lvl="0" marL="0" rtl="0" algn="ctr">
                        <a:spcBef>
                          <a:spcPts val="0"/>
                        </a:spcBef>
                        <a:spcAft>
                          <a:spcPts val="0"/>
                        </a:spcAft>
                        <a:buNone/>
                      </a:pPr>
                      <a:r>
                        <a:rPr lang="en-GB"/>
                        <a:t>Team Median </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Average</a:t>
                      </a:r>
                      <a:endParaRPr/>
                    </a:p>
                  </a:txBody>
                  <a:tcPr marT="91425" marB="91425" marR="91425" marL="91425"/>
                </a:tc>
              </a:tr>
            </a:tbl>
          </a:graphicData>
        </a:graphic>
      </p:graphicFrame>
      <p:pic>
        <p:nvPicPr>
          <p:cNvPr id="206" name="Google Shape;206;p30"/>
          <p:cNvPicPr preferRelativeResize="0"/>
          <p:nvPr/>
        </p:nvPicPr>
        <p:blipFill>
          <a:blip r:embed="rId3">
            <a:alphaModFix/>
          </a:blip>
          <a:stretch>
            <a:fillRect/>
          </a:stretch>
        </p:blipFill>
        <p:spPr>
          <a:xfrm>
            <a:off x="311701" y="2005100"/>
            <a:ext cx="4260300" cy="1133300"/>
          </a:xfrm>
          <a:prstGeom prst="rect">
            <a:avLst/>
          </a:prstGeom>
          <a:noFill/>
          <a:ln>
            <a:noFill/>
          </a:ln>
        </p:spPr>
      </p:pic>
      <p:pic>
        <p:nvPicPr>
          <p:cNvPr id="207" name="Google Shape;207;p30"/>
          <p:cNvPicPr preferRelativeResize="0"/>
          <p:nvPr/>
        </p:nvPicPr>
        <p:blipFill>
          <a:blip r:embed="rId4">
            <a:alphaModFix/>
          </a:blip>
          <a:stretch>
            <a:fillRect/>
          </a:stretch>
        </p:blipFill>
        <p:spPr>
          <a:xfrm>
            <a:off x="4572000" y="2005100"/>
            <a:ext cx="4260300" cy="97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140875"/>
            <a:ext cx="55719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current season team position in the league based on points</a:t>
            </a:r>
            <a:endParaRPr/>
          </a:p>
        </p:txBody>
      </p:sp>
      <p:sp>
        <p:nvSpPr>
          <p:cNvPr id="213" name="Google Shape;213;p31"/>
          <p:cNvSpPr txBox="1"/>
          <p:nvPr>
            <p:ph idx="1" type="body"/>
          </p:nvPr>
        </p:nvSpPr>
        <p:spPr>
          <a:xfrm>
            <a:off x="311700" y="1480250"/>
            <a:ext cx="5624400" cy="30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Current season data had to be normalized and weighted score for each metric have to be created.</a:t>
            </a:r>
            <a:endParaRPr/>
          </a:p>
          <a:p>
            <a:pPr indent="0" lvl="0" marL="0" rtl="0" algn="l">
              <a:spcBef>
                <a:spcPts val="1200"/>
              </a:spcBef>
              <a:spcAft>
                <a:spcPts val="0"/>
              </a:spcAft>
              <a:buNone/>
            </a:pPr>
            <a:r>
              <a:rPr lang="en-GB"/>
              <a:t>Data as of July 22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4" name="Google Shape;214;p31"/>
          <p:cNvPicPr preferRelativeResize="0"/>
          <p:nvPr/>
        </p:nvPicPr>
        <p:blipFill>
          <a:blip r:embed="rId3">
            <a:alphaModFix/>
          </a:blip>
          <a:stretch>
            <a:fillRect/>
          </a:stretch>
        </p:blipFill>
        <p:spPr>
          <a:xfrm>
            <a:off x="5696725" y="515850"/>
            <a:ext cx="3218525" cy="4478125"/>
          </a:xfrm>
          <a:prstGeom prst="rect">
            <a:avLst/>
          </a:prstGeom>
          <a:noFill/>
          <a:ln>
            <a:noFill/>
          </a:ln>
        </p:spPr>
      </p:pic>
      <p:sp>
        <p:nvSpPr>
          <p:cNvPr id="215" name="Google Shape;215;p31"/>
          <p:cNvSpPr txBox="1"/>
          <p:nvPr/>
        </p:nvSpPr>
        <p:spPr>
          <a:xfrm>
            <a:off x="5696725" y="52325"/>
            <a:ext cx="29982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Predicted team </a:t>
            </a:r>
            <a:r>
              <a:rPr lang="en-GB" sz="1800">
                <a:solidFill>
                  <a:schemeClr val="dk2"/>
                </a:solidFill>
                <a:latin typeface="Roboto"/>
                <a:ea typeface="Roboto"/>
                <a:cs typeface="Roboto"/>
                <a:sym typeface="Roboto"/>
              </a:rPr>
              <a:t>position:</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2200">
                <a:solidFill>
                  <a:srgbClr val="000000"/>
                </a:solidFill>
                <a:latin typeface="Arial"/>
                <a:ea typeface="Arial"/>
                <a:cs typeface="Arial"/>
                <a:sym typeface="Arial"/>
              </a:rPr>
              <a:t>What is MLS?</a:t>
            </a:r>
            <a:endParaRPr b="1" sz="2200">
              <a:solidFill>
                <a:srgbClr val="000000"/>
              </a:solidFill>
              <a:latin typeface="Arial"/>
              <a:ea typeface="Arial"/>
              <a:cs typeface="Arial"/>
              <a:sym typeface="Arial"/>
            </a:endParaRPr>
          </a:p>
          <a:p>
            <a:pPr indent="-368300" lvl="0" marL="457200" rtl="0" algn="l">
              <a:spcBef>
                <a:spcPts val="1200"/>
              </a:spcBef>
              <a:spcAft>
                <a:spcPts val="0"/>
              </a:spcAft>
              <a:buClr>
                <a:srgbClr val="000000"/>
              </a:buClr>
              <a:buSzPts val="2200"/>
              <a:buFont typeface="Arial"/>
              <a:buChar char="●"/>
            </a:pPr>
            <a:r>
              <a:rPr lang="en-GB" sz="2200">
                <a:solidFill>
                  <a:srgbClr val="000000"/>
                </a:solidFill>
                <a:latin typeface="Arial"/>
                <a:ea typeface="Arial"/>
                <a:cs typeface="Arial"/>
                <a:sym typeface="Arial"/>
              </a:rPr>
              <a:t>Major League Soccer (MLS) is the professional soccer league in the United States and Canada. Founded in 1993, MLS has grown significantly, becoming a vital part of the North American sports landscape. It consists of teams from both countries and has a structured competition format leading to playoffs and the MLS Cup.</a:t>
            </a:r>
            <a:endParaRPr sz="2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Roadblock Encountered &amp; Future work</a:t>
            </a:r>
            <a:endParaRPr/>
          </a:p>
        </p:txBody>
      </p:sp>
      <p:sp>
        <p:nvSpPr>
          <p:cNvPr id="221" name="Google Shape;221;p32"/>
          <p:cNvSpPr txBox="1"/>
          <p:nvPr>
            <p:ph idx="1" type="body"/>
          </p:nvPr>
        </p:nvSpPr>
        <p:spPr>
          <a:xfrm>
            <a:off x="311700" y="1229875"/>
            <a:ext cx="8520600" cy="3726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Limitations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Seasonal Predictions:</a:t>
            </a:r>
            <a:r>
              <a:rPr lang="en-GB" sz="1100">
                <a:solidFill>
                  <a:srgbClr val="000000"/>
                </a:solidFill>
                <a:latin typeface="Arial"/>
                <a:ea typeface="Arial"/>
                <a:cs typeface="Arial"/>
                <a:sym typeface="Arial"/>
              </a:rPr>
              <a:t> Predictive models are more reliable during ongoing seasons when more matches have been played, providing a larger dataset for analysis and reducing the impact of early-season variability.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Roadblocks Encountered</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Performance of Dask:</a:t>
            </a:r>
            <a:r>
              <a:rPr lang="en-GB" sz="1100">
                <a:solidFill>
                  <a:srgbClr val="000000"/>
                </a:solidFill>
                <a:latin typeface="Arial"/>
                <a:ea typeface="Arial"/>
                <a:cs typeface="Arial"/>
                <a:sym typeface="Arial"/>
              </a:rPr>
              <a:t> The usage of Dask for data processing was suboptimal due to the dataset size being relatively small for its distributed computing capabilities. This resulted in slower processing compared to more conventional tools like pandas, which could handle the data efficiently within memory.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Future Work</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Incorporation of Player Statistics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Consideration of Team Form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Predictive Analytics for Match Outcomes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10000"/>
            <a:ext cx="8520600" cy="392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t>Q &amp; A</a:t>
            </a:r>
            <a:endParaRPr sz="8000"/>
          </a:p>
        </p:txBody>
      </p:sp>
      <p:sp>
        <p:nvSpPr>
          <p:cNvPr id="227" name="Google Shape;22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Objectives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Goal:</a:t>
            </a:r>
            <a:r>
              <a:rPr lang="en-GB" sz="1700">
                <a:solidFill>
                  <a:srgbClr val="000000"/>
                </a:solidFill>
                <a:latin typeface="Arial"/>
                <a:ea typeface="Arial"/>
                <a:cs typeface="Arial"/>
                <a:sym typeface="Arial"/>
              </a:rPr>
              <a:t> The primary goal of this project is to determine the league position of MLS teams based on statistical analysis.</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Why:</a:t>
            </a:r>
            <a:r>
              <a:rPr lang="en-GB" sz="1700">
                <a:solidFill>
                  <a:srgbClr val="000000"/>
                </a:solidFill>
                <a:latin typeface="Arial"/>
                <a:ea typeface="Arial"/>
                <a:cs typeface="Arial"/>
                <a:sym typeface="Arial"/>
              </a:rPr>
              <a:t> By leveraging statistical methods and data analysis, we aim to gain deeper insights into the performance metrics of MLS teams. Understanding these metrics can provide valuable information about team standings and performance trends over multiple seasons.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Collection, Preprocessing &amp; Tools</a:t>
            </a:r>
            <a:endParaRPr/>
          </a:p>
        </p:txBody>
      </p:sp>
      <p:sp>
        <p:nvSpPr>
          <p:cNvPr id="105" name="Google Shape;105;p16"/>
          <p:cNvSpPr txBox="1"/>
          <p:nvPr>
            <p:ph idx="1" type="body"/>
          </p:nvPr>
        </p:nvSpPr>
        <p:spPr>
          <a:xfrm>
            <a:off x="311700" y="1229875"/>
            <a:ext cx="8520600" cy="3674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GB" sz="4592">
                <a:latin typeface="Average"/>
                <a:ea typeface="Average"/>
                <a:cs typeface="Average"/>
                <a:sym typeface="Average"/>
              </a:rPr>
              <a:t>Data collection</a:t>
            </a:r>
            <a:r>
              <a:rPr lang="en-GB" sz="4592">
                <a:latin typeface="Average"/>
                <a:ea typeface="Average"/>
                <a:cs typeface="Average"/>
                <a:sym typeface="Average"/>
              </a:rPr>
              <a:t>:</a:t>
            </a:r>
            <a:endParaRPr sz="4592">
              <a:latin typeface="Average"/>
              <a:ea typeface="Average"/>
              <a:cs typeface="Average"/>
              <a:sym typeface="Average"/>
            </a:endParaRPr>
          </a:p>
          <a:p>
            <a:pPr indent="-323375" lvl="0" marL="457200" rtl="0" algn="l">
              <a:spcBef>
                <a:spcPts val="1200"/>
              </a:spcBef>
              <a:spcAft>
                <a:spcPts val="0"/>
              </a:spcAft>
              <a:buSzPct val="100000"/>
              <a:buFont typeface="Average"/>
              <a:buChar char="●"/>
            </a:pPr>
            <a:r>
              <a:rPr lang="en-GB" sz="4592">
                <a:latin typeface="Average"/>
                <a:ea typeface="Average"/>
                <a:cs typeface="Average"/>
                <a:sym typeface="Average"/>
              </a:rPr>
              <a:t>Source: Official MLS website (</a:t>
            </a:r>
            <a:r>
              <a:rPr lang="en-GB" sz="4592" u="sng">
                <a:solidFill>
                  <a:schemeClr val="hlink"/>
                </a:solidFill>
                <a:latin typeface="Average"/>
                <a:ea typeface="Average"/>
                <a:cs typeface="Average"/>
                <a:sym typeface="Average"/>
                <a:hlinkClick r:id="rId3"/>
              </a:rPr>
              <a:t>https://www.mlssoccer.com/stats/</a:t>
            </a:r>
            <a:r>
              <a:rPr lang="en-GB" sz="4592">
                <a:latin typeface="Average"/>
                <a:ea typeface="Average"/>
                <a:cs typeface="Average"/>
                <a:sym typeface="Average"/>
              </a:rPr>
              <a:t>) - Seasons (2011-2024)</a:t>
            </a:r>
            <a:endParaRPr sz="4592">
              <a:latin typeface="Average"/>
              <a:ea typeface="Average"/>
              <a:cs typeface="Average"/>
              <a:sym typeface="Average"/>
            </a:endParaRPr>
          </a:p>
          <a:p>
            <a:pPr indent="-323375" lvl="0" marL="457200" rtl="0" algn="l">
              <a:spcBef>
                <a:spcPts val="0"/>
              </a:spcBef>
              <a:spcAft>
                <a:spcPts val="0"/>
              </a:spcAft>
              <a:buSzPct val="100000"/>
              <a:buChar char="●"/>
            </a:pPr>
            <a:r>
              <a:rPr lang="en-GB" sz="4592">
                <a:solidFill>
                  <a:srgbClr val="000000"/>
                </a:solidFill>
                <a:latin typeface="Average"/>
                <a:ea typeface="Average"/>
                <a:cs typeface="Average"/>
                <a:sym typeface="Average"/>
              </a:rPr>
              <a:t>Scope: The dataset includes a wide range of metrics such as goals scored, assists, shots on goal, fouls committed, and various team statistics.</a:t>
            </a:r>
            <a:endParaRPr sz="4592">
              <a:solidFill>
                <a:srgbClr val="000000"/>
              </a:solidFill>
              <a:latin typeface="Average"/>
              <a:ea typeface="Average"/>
              <a:cs typeface="Average"/>
              <a:sym typeface="Average"/>
            </a:endParaRPr>
          </a:p>
          <a:p>
            <a:pPr indent="0" lvl="0" marL="0" rtl="0" algn="l">
              <a:spcBef>
                <a:spcPts val="1200"/>
              </a:spcBef>
              <a:spcAft>
                <a:spcPts val="0"/>
              </a:spcAft>
              <a:buNone/>
            </a:pPr>
            <a:r>
              <a:rPr b="1" lang="en-GB" sz="4592">
                <a:solidFill>
                  <a:srgbClr val="000000"/>
                </a:solidFill>
                <a:latin typeface="Average"/>
                <a:ea typeface="Average"/>
                <a:cs typeface="Average"/>
                <a:sym typeface="Average"/>
              </a:rPr>
              <a:t>Data Preprocessing</a:t>
            </a:r>
            <a:r>
              <a:rPr lang="en-GB" sz="4592">
                <a:solidFill>
                  <a:srgbClr val="000000"/>
                </a:solidFill>
                <a:latin typeface="Average"/>
                <a:ea typeface="Average"/>
                <a:cs typeface="Average"/>
                <a:sym typeface="Average"/>
              </a:rPr>
              <a:t>:</a:t>
            </a:r>
            <a:endParaRPr sz="4592">
              <a:solidFill>
                <a:srgbClr val="000000"/>
              </a:solidFill>
              <a:latin typeface="Average"/>
              <a:ea typeface="Average"/>
              <a:cs typeface="Average"/>
              <a:sym typeface="Average"/>
            </a:endParaRPr>
          </a:p>
          <a:p>
            <a:pPr indent="-323375" lvl="0" marL="457200" rtl="0" algn="l">
              <a:spcBef>
                <a:spcPts val="120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Cleaning Procedures: Handled missing values,</a:t>
            </a:r>
            <a:r>
              <a:rPr lang="en-GB" sz="4592">
                <a:solidFill>
                  <a:srgbClr val="000000"/>
                </a:solidFill>
                <a:latin typeface="Average"/>
                <a:ea typeface="Average"/>
                <a:cs typeface="Average"/>
                <a:sym typeface="Average"/>
              </a:rPr>
              <a:t>Converted data types as necessary (e.g., numeric, categorical) to facilitate effective data manipulation and analysis </a:t>
            </a:r>
            <a:endParaRPr sz="4592">
              <a:solidFill>
                <a:srgbClr val="000000"/>
              </a:solidFill>
              <a:latin typeface="Average"/>
              <a:ea typeface="Average"/>
              <a:cs typeface="Average"/>
              <a:sym typeface="Average"/>
            </a:endParaRPr>
          </a:p>
          <a:p>
            <a:pPr indent="-323375" lvl="0" marL="457200" rtl="0" algn="l">
              <a:spcBef>
                <a:spcPts val="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Standardization: Normalized data to ensure consistency in statistical metrics across different seasons. This step is crucial for fair comparisons and accurate analysis of team performance trends.</a:t>
            </a:r>
            <a:endParaRPr sz="4592">
              <a:solidFill>
                <a:srgbClr val="000000"/>
              </a:solidFill>
              <a:latin typeface="Average"/>
              <a:ea typeface="Average"/>
              <a:cs typeface="Average"/>
              <a:sym typeface="Average"/>
            </a:endParaRPr>
          </a:p>
          <a:p>
            <a:pPr indent="0" lvl="0" marL="0" rtl="0" algn="l">
              <a:spcBef>
                <a:spcPts val="1200"/>
              </a:spcBef>
              <a:spcAft>
                <a:spcPts val="0"/>
              </a:spcAft>
              <a:buNone/>
            </a:pPr>
            <a:r>
              <a:rPr b="1" lang="en-GB" sz="4592">
                <a:solidFill>
                  <a:srgbClr val="000000"/>
                </a:solidFill>
                <a:latin typeface="Average"/>
                <a:ea typeface="Average"/>
                <a:cs typeface="Average"/>
                <a:sym typeface="Average"/>
              </a:rPr>
              <a:t>Tools</a:t>
            </a:r>
            <a:r>
              <a:rPr lang="en-GB" sz="4592">
                <a:solidFill>
                  <a:srgbClr val="000000"/>
                </a:solidFill>
                <a:latin typeface="Average"/>
                <a:ea typeface="Average"/>
                <a:cs typeface="Average"/>
                <a:sym typeface="Average"/>
              </a:rPr>
              <a:t>:</a:t>
            </a:r>
            <a:endParaRPr sz="4592">
              <a:solidFill>
                <a:srgbClr val="000000"/>
              </a:solidFill>
              <a:latin typeface="Average"/>
              <a:ea typeface="Average"/>
              <a:cs typeface="Average"/>
              <a:sym typeface="Average"/>
            </a:endParaRPr>
          </a:p>
          <a:p>
            <a:pPr indent="-323375" lvl="0" marL="457200" rtl="0" algn="l">
              <a:spcBef>
                <a:spcPts val="120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Python, Pandas, Matplot, Seaborn, Sklearn and Dask</a:t>
            </a:r>
            <a:endParaRPr sz="4592">
              <a:solidFill>
                <a:srgbClr val="000000"/>
              </a:solidFill>
              <a:latin typeface="Average"/>
              <a:ea typeface="Average"/>
              <a:cs typeface="Average"/>
              <a:sym typeface="Average"/>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a:t>
            </a:r>
            <a:r>
              <a:rPr lang="en-GB"/>
              <a:t> Data Analysis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Metrics Analysis: Goals, Attack, Defense, and Possession</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Goals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include goals scored, goals conceded, and specific goal types (e.g., penalties, box goals).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Insights into scoring efficiency and defensive vulnerabilities.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Attack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include</a:t>
            </a:r>
            <a:r>
              <a:rPr lang="en-GB" sz="1100">
                <a:solidFill>
                  <a:srgbClr val="000000"/>
                </a:solidFill>
                <a:latin typeface="Arial"/>
                <a:ea typeface="Arial"/>
                <a:cs typeface="Arial"/>
                <a:sym typeface="Arial"/>
              </a:rPr>
              <a:t> total scoring attempts, on-target attempts, and set-piece effectiveness.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Indicates offensive prowess and ability to convert scoring opportunities.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Defense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a:t>
            </a:r>
            <a:r>
              <a:rPr lang="en-GB" sz="1100">
                <a:solidFill>
                  <a:srgbClr val="000000"/>
                </a:solidFill>
                <a:latin typeface="Arial"/>
                <a:ea typeface="Arial"/>
                <a:cs typeface="Arial"/>
                <a:sym typeface="Arial"/>
              </a:rPr>
              <a:t>eatures include</a:t>
            </a:r>
            <a:r>
              <a:rPr lang="en-GB" sz="1100">
                <a:solidFill>
                  <a:srgbClr val="000000"/>
                </a:solidFill>
                <a:latin typeface="Arial"/>
                <a:ea typeface="Arial"/>
                <a:cs typeface="Arial"/>
                <a:sym typeface="Arial"/>
              </a:rPr>
              <a:t> metrics like saves, clean sheets, and interceptions.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Highlights defensive capabilities and resilience against opponent attacks.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Possession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include</a:t>
            </a:r>
            <a:r>
              <a:rPr lang="en-GB" sz="1100">
                <a:solidFill>
                  <a:srgbClr val="000000"/>
                </a:solidFill>
                <a:latin typeface="Arial"/>
                <a:ea typeface="Arial"/>
                <a:cs typeface="Arial"/>
                <a:sym typeface="Arial"/>
              </a:rPr>
              <a:t> possession percentage, pass accuracy, and successful dribbles.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Reflects team control and ability to maintain and utilize possession effectively.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Correlations Analysis:</a:t>
            </a:r>
            <a:endParaRPr/>
          </a:p>
          <a:p>
            <a:pPr indent="-342900" lvl="0" marL="457200" rtl="0" algn="l">
              <a:spcBef>
                <a:spcPts val="1200"/>
              </a:spcBef>
              <a:spcAft>
                <a:spcPts val="0"/>
              </a:spcAft>
              <a:buSzPts val="1800"/>
              <a:buChar char="●"/>
            </a:pPr>
            <a:r>
              <a:rPr lang="en-GB"/>
              <a:t>Calculated correlation coefficients between each metric and points.</a:t>
            </a:r>
            <a:endParaRPr/>
          </a:p>
          <a:p>
            <a:pPr indent="-342900" lvl="0" marL="457200" rtl="0" algn="l">
              <a:spcBef>
                <a:spcPts val="0"/>
              </a:spcBef>
              <a:spcAft>
                <a:spcPts val="0"/>
              </a:spcAft>
              <a:buSzPts val="1800"/>
              <a:buChar char="●"/>
            </a:pPr>
            <a:r>
              <a:rPr lang="en-GB"/>
              <a:t>Identified metrics strongly correlated with team performance (points).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Goal HeatMaps</a:t>
            </a:r>
            <a:r>
              <a:rPr lang="en-GB"/>
              <a:t>	</a:t>
            </a:r>
            <a:endParaRPr/>
          </a:p>
        </p:txBody>
      </p:sp>
      <p:graphicFrame>
        <p:nvGraphicFramePr>
          <p:cNvPr id="123" name="Google Shape;123;p19"/>
          <p:cNvGraphicFramePr/>
          <p:nvPr/>
        </p:nvGraphicFramePr>
        <p:xfrm>
          <a:off x="384338" y="696325"/>
          <a:ext cx="3000000" cy="3000000"/>
        </p:xfrm>
        <a:graphic>
          <a:graphicData uri="http://schemas.openxmlformats.org/drawingml/2006/table">
            <a:tbl>
              <a:tblPr>
                <a:noFill/>
                <a:tableStyleId>{30A6C69D-188B-493E-8994-B1240EB18F0C}</a:tableStyleId>
              </a:tblPr>
              <a:tblGrid>
                <a:gridCol w="8520600"/>
              </a:tblGrid>
              <a:tr h="4033600">
                <a:tc>
                  <a:txBody>
                    <a:bodyPr/>
                    <a:lstStyle/>
                    <a:p>
                      <a:pPr indent="0" lvl="0" marL="0" rtl="0" algn="ctr">
                        <a:spcBef>
                          <a:spcPts val="0"/>
                        </a:spcBef>
                        <a:spcAft>
                          <a:spcPts val="0"/>
                        </a:spcAft>
                        <a:buNone/>
                      </a:pPr>
                      <a:r>
                        <a:rPr lang="en-GB"/>
                        <a:t>Goals METRICS</a:t>
                      </a:r>
                      <a:r>
                        <a:rPr lang="en-GB"/>
                        <a:t>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24" name="Google Shape;124;p19"/>
          <p:cNvPicPr preferRelativeResize="0"/>
          <p:nvPr/>
        </p:nvPicPr>
        <p:blipFill>
          <a:blip r:embed="rId3">
            <a:alphaModFix/>
          </a:blip>
          <a:stretch>
            <a:fillRect/>
          </a:stretch>
        </p:blipFill>
        <p:spPr>
          <a:xfrm>
            <a:off x="384350" y="1044175"/>
            <a:ext cx="8520602" cy="3685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Attack HeatMaps	</a:t>
            </a:r>
            <a:endParaRPr/>
          </a:p>
        </p:txBody>
      </p:sp>
      <p:graphicFrame>
        <p:nvGraphicFramePr>
          <p:cNvPr id="130" name="Google Shape;130;p20"/>
          <p:cNvGraphicFramePr/>
          <p:nvPr/>
        </p:nvGraphicFramePr>
        <p:xfrm>
          <a:off x="384338" y="696325"/>
          <a:ext cx="3000000" cy="3000000"/>
        </p:xfrm>
        <a:graphic>
          <a:graphicData uri="http://schemas.openxmlformats.org/drawingml/2006/table">
            <a:tbl>
              <a:tblPr>
                <a:noFill/>
                <a:tableStyleId>{30A6C69D-188B-493E-8994-B1240EB18F0C}</a:tableStyleId>
              </a:tblPr>
              <a:tblGrid>
                <a:gridCol w="8068825"/>
              </a:tblGrid>
              <a:tr h="4033600">
                <a:tc>
                  <a:txBody>
                    <a:bodyPr/>
                    <a:lstStyle/>
                    <a:p>
                      <a:pPr indent="0" lvl="0" marL="0" rtl="0" algn="ctr">
                        <a:spcBef>
                          <a:spcPts val="0"/>
                        </a:spcBef>
                        <a:spcAft>
                          <a:spcPts val="0"/>
                        </a:spcAft>
                        <a:buNone/>
                      </a:pPr>
                      <a:r>
                        <a:rPr lang="en-GB"/>
                        <a:t>ATTACK 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31" name="Google Shape;131;p20"/>
          <p:cNvPicPr preferRelativeResize="0"/>
          <p:nvPr/>
        </p:nvPicPr>
        <p:blipFill>
          <a:blip r:embed="rId3">
            <a:alphaModFix/>
          </a:blip>
          <a:stretch>
            <a:fillRect/>
          </a:stretch>
        </p:blipFill>
        <p:spPr>
          <a:xfrm>
            <a:off x="473788" y="1176975"/>
            <a:ext cx="7889951" cy="32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Defence HeatMaps	</a:t>
            </a:r>
            <a:endParaRPr/>
          </a:p>
        </p:txBody>
      </p:sp>
      <p:graphicFrame>
        <p:nvGraphicFramePr>
          <p:cNvPr id="137" name="Google Shape;137;p21"/>
          <p:cNvGraphicFramePr/>
          <p:nvPr/>
        </p:nvGraphicFramePr>
        <p:xfrm>
          <a:off x="384338" y="696325"/>
          <a:ext cx="3000000" cy="3000000"/>
        </p:xfrm>
        <a:graphic>
          <a:graphicData uri="http://schemas.openxmlformats.org/drawingml/2006/table">
            <a:tbl>
              <a:tblPr>
                <a:noFill/>
                <a:tableStyleId>{30A6C69D-188B-493E-8994-B1240EB18F0C}</a:tableStyleId>
              </a:tblPr>
              <a:tblGrid>
                <a:gridCol w="8068825"/>
              </a:tblGrid>
              <a:tr h="4033600">
                <a:tc>
                  <a:txBody>
                    <a:bodyPr/>
                    <a:lstStyle/>
                    <a:p>
                      <a:pPr indent="0" lvl="0" marL="0" rtl="0" algn="ctr">
                        <a:spcBef>
                          <a:spcPts val="0"/>
                        </a:spcBef>
                        <a:spcAft>
                          <a:spcPts val="0"/>
                        </a:spcAft>
                        <a:buNone/>
                      </a:pPr>
                      <a:r>
                        <a:rPr lang="en-GB"/>
                        <a:t>Defence </a:t>
                      </a:r>
                      <a:r>
                        <a:rPr lang="en-GB"/>
                        <a:t>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38" name="Google Shape;138;p21"/>
          <p:cNvPicPr preferRelativeResize="0"/>
          <p:nvPr/>
        </p:nvPicPr>
        <p:blipFill>
          <a:blip r:embed="rId3">
            <a:alphaModFix/>
          </a:blip>
          <a:stretch>
            <a:fillRect/>
          </a:stretch>
        </p:blipFill>
        <p:spPr>
          <a:xfrm>
            <a:off x="384350" y="1072225"/>
            <a:ext cx="8068823" cy="365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