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0" r:id="rId2"/>
    <p:sldId id="381" r:id="rId3"/>
    <p:sldId id="443" r:id="rId4"/>
    <p:sldId id="275" r:id="rId5"/>
    <p:sldId id="313" r:id="rId6"/>
    <p:sldId id="360" r:id="rId7"/>
    <p:sldId id="302" r:id="rId8"/>
    <p:sldId id="361" r:id="rId9"/>
    <p:sldId id="400" r:id="rId10"/>
    <p:sldId id="401" r:id="rId11"/>
    <p:sldId id="366" r:id="rId12"/>
    <p:sldId id="442" r:id="rId13"/>
    <p:sldId id="441" r:id="rId14"/>
    <p:sldId id="403" r:id="rId15"/>
    <p:sldId id="420" r:id="rId16"/>
    <p:sldId id="444" r:id="rId17"/>
    <p:sldId id="44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FA30"/>
    <a:srgbClr val="9F0080"/>
    <a:srgbClr val="E44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397" autoAdjust="0"/>
  </p:normalViewPr>
  <p:slideViewPr>
    <p:cSldViewPr snapToGrid="0" snapToObjects="1">
      <p:cViewPr>
        <p:scale>
          <a:sx n="90" d="100"/>
          <a:sy n="90" d="100"/>
        </p:scale>
        <p:origin x="-2232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AE4C3-EB43-B241-8F82-3B3C8BD1945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4369E-AA83-2E4D-8145-A28D1057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0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D9DD-553D-3B42-8BDB-B1837B2E0BA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FDB4-5635-8447-815B-1A60C977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449" y="1848061"/>
            <a:ext cx="82962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Investigating the role of PD-L1 pathway in </a:t>
            </a:r>
          </a:p>
          <a:p>
            <a:pPr algn="ctr"/>
            <a:r>
              <a:rPr lang="en-US" sz="3200" dirty="0" smtClean="0"/>
              <a:t>preventing UV induced squamous cell carcinoma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426625" y="3651717"/>
            <a:ext cx="208778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Presented by </a:t>
            </a:r>
          </a:p>
          <a:p>
            <a:pPr algn="ctr"/>
            <a:r>
              <a:rPr lang="en-US" sz="2400" dirty="0" smtClean="0"/>
              <a:t>Yao Zhan</a:t>
            </a:r>
          </a:p>
          <a:p>
            <a:pPr algn="ctr"/>
            <a:r>
              <a:rPr lang="en-US" sz="2400" dirty="0" smtClean="0"/>
              <a:t>June 18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149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 - cohort1V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710150"/>
            <a:ext cx="7810500" cy="4722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47004" y="1848558"/>
            <a:ext cx="9866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(n = 19)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2960" y="2302556"/>
            <a:ext cx="9866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(n = 19)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12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648367" y="3362578"/>
            <a:ext cx="2499948" cy="124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3208790" y="3362937"/>
            <a:ext cx="103663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294798" y="3370197"/>
            <a:ext cx="2894624" cy="48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33032" y="3474592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103144" y="3474592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78087" y="346975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36104" y="346975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89234" y="3464922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69072" y="3464922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29726" y="346975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394" y="3922005"/>
            <a:ext cx="84864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Calibri"/>
                <a:cs typeface="Calibri"/>
              </a:rPr>
              <a:t>wk1   wk2 wk3 wk4   wk5  wk6  wk7  wk8 wk9 wk10 wk11 wk12 wk13 wk14 wk15 wk16 wk17 wk18 wk19 wk20 wk21 wk22</a:t>
            </a:r>
            <a:endParaRPr lang="en-US" sz="1300" dirty="0">
              <a:latin typeface="Calibri"/>
              <a:cs typeface="Calibri"/>
            </a:endParaRPr>
          </a:p>
        </p:txBody>
      </p:sp>
      <p:sp>
        <p:nvSpPr>
          <p:cNvPr id="13" name="Right Brace 12"/>
          <p:cNvSpPr/>
          <p:nvPr/>
        </p:nvSpPr>
        <p:spPr>
          <a:xfrm rot="16200000" flipH="1">
            <a:off x="1801924" y="3204676"/>
            <a:ext cx="145313" cy="2474899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3032" y="4586214"/>
            <a:ext cx="2208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UVB: 150mJ.cm</a:t>
            </a:r>
            <a:r>
              <a:rPr lang="en-US" sz="1200" baseline="30000" dirty="0" smtClean="0"/>
              <a:t>-2</a:t>
            </a:r>
            <a:r>
              <a:rPr lang="en-US" sz="1200" dirty="0" smtClean="0"/>
              <a:t> ; 4 times/week</a:t>
            </a:r>
            <a:endParaRPr lang="en-US" sz="1200" baseline="30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56052" y="346975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29404" y="3469757"/>
            <a:ext cx="0" cy="411238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31777" y="3464922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93034" y="3464922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01905" y="347216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96207" y="347216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14697" y="3467332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04112" y="346249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96045" y="346249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9269" y="3467332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64450" y="3467332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757887" y="3467332"/>
            <a:ext cx="0" cy="411238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08640" y="346249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430372" y="346249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56740" y="3362578"/>
            <a:ext cx="1257432" cy="761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95035" y="3462497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 flipH="1">
            <a:off x="5696422" y="3077271"/>
            <a:ext cx="115083" cy="2691878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04269" y="4514783"/>
            <a:ext cx="2208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UVB: 150mJ.cm</a:t>
            </a:r>
            <a:r>
              <a:rPr lang="en-US" sz="1200" baseline="30000" dirty="0" smtClean="0"/>
              <a:t>-2</a:t>
            </a:r>
            <a:r>
              <a:rPr lang="en-US" sz="1200" dirty="0" smtClean="0"/>
              <a:t> ; 4 times/week</a:t>
            </a:r>
            <a:endParaRPr lang="en-US" sz="1200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2005284" y="1928891"/>
            <a:ext cx="547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Overview of the cohort 2,3,4 experimental cages 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57347" y="2401092"/>
            <a:ext cx="448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XPC-/-; e/</a:t>
            </a:r>
            <a:r>
              <a:rPr lang="en-US" b="1" dirty="0" smtClean="0">
                <a:latin typeface="Arial"/>
                <a:cs typeface="Arial"/>
              </a:rPr>
              <a:t>e; (K14SCF)  </a:t>
            </a:r>
            <a:r>
              <a:rPr lang="en-US" b="1" dirty="0" err="1" smtClean="0">
                <a:latin typeface="Arial"/>
                <a:cs typeface="Arial"/>
              </a:rPr>
              <a:t>IgG</a:t>
            </a:r>
            <a:r>
              <a:rPr lang="en-US" b="1" dirty="0" smtClean="0">
                <a:latin typeface="Arial"/>
                <a:cs typeface="Arial"/>
              </a:rPr>
              <a:t> VS anti-PD-1</a:t>
            </a:r>
            <a:endParaRPr lang="en-US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2"/>
          <a:srcRect b="76530"/>
          <a:stretch/>
        </p:blipFill>
        <p:spPr>
          <a:xfrm>
            <a:off x="429394" y="2937314"/>
            <a:ext cx="534075" cy="296283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84987" y="2864265"/>
            <a:ext cx="53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58964" y="433011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anti-PD1/</a:t>
            </a:r>
            <a:r>
              <a:rPr lang="en-US" sz="1200" dirty="0" err="1" smtClean="0"/>
              <a:t>IgG</a:t>
            </a:r>
            <a:endParaRPr lang="en-US" sz="1200" dirty="0" smtClean="0"/>
          </a:p>
          <a:p>
            <a:r>
              <a:rPr lang="en-US" sz="1200" dirty="0" smtClean="0"/>
              <a:t>x3 200ug/mouse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41702" y="4251684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anti-PD1/</a:t>
            </a:r>
            <a:r>
              <a:rPr lang="en-US" sz="1200" dirty="0" err="1" smtClean="0"/>
              <a:t>IgG</a:t>
            </a:r>
            <a:endParaRPr lang="en-US" sz="1200" dirty="0" smtClean="0"/>
          </a:p>
          <a:p>
            <a:r>
              <a:rPr lang="en-US" sz="1200" dirty="0" smtClean="0"/>
              <a:t>x3 200ug/mouse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73690" y="306564"/>
            <a:ext cx="876393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latin typeface="Arial"/>
                <a:cs typeface="Arial"/>
              </a:rPr>
              <a:t>Investigating the effect of immune check point inhibitor</a:t>
            </a:r>
          </a:p>
          <a:p>
            <a:r>
              <a:rPr lang="en-US" sz="2400" b="1" dirty="0" smtClean="0">
                <a:latin typeface="Arial"/>
                <a:cs typeface="Arial"/>
              </a:rPr>
              <a:t>anti-PD1 on preventing UV irradiation induced SCC in </a:t>
            </a:r>
          </a:p>
          <a:p>
            <a:r>
              <a:rPr lang="en-US" sz="2400" b="1" dirty="0" smtClean="0">
                <a:latin typeface="Arial"/>
                <a:cs typeface="Arial"/>
              </a:rPr>
              <a:t>XPC-/-, e/e mouse models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 - cohort2IgGVSPD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05" y="908049"/>
            <a:ext cx="69914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 - cohort2IgGVSPD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58" y="908051"/>
            <a:ext cx="7560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0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 - cohor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40" y="0"/>
            <a:ext cx="6112137" cy="3200400"/>
          </a:xfrm>
          <a:prstGeom prst="rect">
            <a:avLst/>
          </a:prstGeom>
        </p:spPr>
      </p:pic>
      <p:pic>
        <p:nvPicPr>
          <p:cNvPr id="6" name="Picture 5" descr="1 - cohort4+4wks for xpceeonl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40" y="3200400"/>
            <a:ext cx="5969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9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 - cohor1-4 ear vs back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44"/>
          <a:stretch/>
        </p:blipFill>
        <p:spPr>
          <a:xfrm>
            <a:off x="939898" y="1467555"/>
            <a:ext cx="7753002" cy="41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34111" y="6110111"/>
            <a:ext cx="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6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34111" y="6110111"/>
            <a:ext cx="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04" y="356238"/>
            <a:ext cx="141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Background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357" y="1060617"/>
            <a:ext cx="8443337" cy="513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rial"/>
                <a:cs typeface="Arial"/>
              </a:rPr>
              <a:t>Immunosuppressed patients have high incidence of squamous cell carcinoma</a:t>
            </a:r>
          </a:p>
          <a:p>
            <a:pPr marL="342900" indent="-342900">
              <a:buAutoNum type="arabicPeriod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"/>
                <a:cs typeface="Arial"/>
              </a:rPr>
              <a:t>Vitiligo</a:t>
            </a:r>
            <a:r>
              <a:rPr lang="en-US" dirty="0" smtClean="0">
                <a:latin typeface="Arial"/>
                <a:cs typeface="Arial"/>
              </a:rPr>
              <a:t> patients have decreased incidence of </a:t>
            </a:r>
            <a:r>
              <a:rPr lang="en-US" dirty="0">
                <a:latin typeface="Arial"/>
                <a:cs typeface="Arial"/>
              </a:rPr>
              <a:t>squamous cell </a:t>
            </a:r>
            <a:r>
              <a:rPr lang="en-US" dirty="0" smtClean="0">
                <a:latin typeface="Arial"/>
                <a:cs typeface="Arial"/>
              </a:rPr>
              <a:t>carcinoma</a:t>
            </a:r>
          </a:p>
          <a:p>
            <a:pPr marL="342900" indent="-342900">
              <a:buAutoNum type="arabicPeriod"/>
            </a:pPr>
            <a:endParaRPr lang="en-US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3. Previous </a:t>
            </a:r>
            <a:r>
              <a:rPr lang="en-US" sz="2000" dirty="0">
                <a:latin typeface="Arial"/>
                <a:cs typeface="Arial"/>
              </a:rPr>
              <a:t>work from our lab has found</a:t>
            </a:r>
            <a:r>
              <a:rPr lang="en-US" sz="2000" dirty="0" smtClean="0">
                <a:latin typeface="Arial"/>
                <a:cs typeface="Arial"/>
              </a:rPr>
              <a:t>:</a:t>
            </a:r>
          </a:p>
          <a:p>
            <a:endParaRPr lang="en-US" sz="20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"/>
                <a:cs typeface="Arial"/>
              </a:rPr>
              <a:t>) MITF </a:t>
            </a:r>
            <a:r>
              <a:rPr lang="en-US" dirty="0">
                <a:latin typeface="Arial"/>
                <a:cs typeface="Arial"/>
              </a:rPr>
              <a:t>directly regulates PD-L1 mRNA expression</a:t>
            </a:r>
          </a:p>
          <a:p>
            <a:r>
              <a:rPr lang="en-US" dirty="0">
                <a:latin typeface="Arial"/>
                <a:cs typeface="Arial"/>
              </a:rPr>
              <a:t>       silencing of MITF in primary melanocytes decreases PD-L1 mRNA level;</a:t>
            </a:r>
          </a:p>
          <a:p>
            <a:r>
              <a:rPr lang="en-US" dirty="0">
                <a:latin typeface="Arial"/>
                <a:cs typeface="Arial"/>
              </a:rPr>
              <a:t>       constitutively expressing MITF increases PD-L1 mRNA expression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. )  </a:t>
            </a:r>
            <a:r>
              <a:rPr lang="en-US" dirty="0">
                <a:latin typeface="Arial"/>
                <a:cs typeface="Arial"/>
              </a:rPr>
              <a:t>MITF directly binds to the promoter of PD-L1 gene and its upstream</a:t>
            </a:r>
          </a:p>
          <a:p>
            <a:r>
              <a:rPr lang="en-US" dirty="0">
                <a:latin typeface="Arial"/>
                <a:cs typeface="Arial"/>
              </a:rPr>
              <a:t>        enhancer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3.  ) Basal </a:t>
            </a:r>
            <a:r>
              <a:rPr lang="en-US" dirty="0">
                <a:latin typeface="Arial"/>
                <a:cs typeface="Arial"/>
              </a:rPr>
              <a:t>levels of PD-L1 RNA </a:t>
            </a:r>
            <a:r>
              <a:rPr lang="en-US" dirty="0" smtClean="0">
                <a:latin typeface="Arial"/>
                <a:cs typeface="Arial"/>
              </a:rPr>
              <a:t>is significantly </a:t>
            </a:r>
            <a:r>
              <a:rPr lang="en-US" dirty="0">
                <a:latin typeface="Arial"/>
                <a:cs typeface="Arial"/>
              </a:rPr>
              <a:t>lower in </a:t>
            </a:r>
            <a:r>
              <a:rPr lang="en-US" dirty="0" err="1">
                <a:latin typeface="Arial"/>
                <a:cs typeface="Arial"/>
              </a:rPr>
              <a:t>Mitf</a:t>
            </a:r>
            <a:r>
              <a:rPr lang="en-US" baseline="30000" dirty="0" err="1">
                <a:latin typeface="Arial"/>
                <a:cs typeface="Arial"/>
              </a:rPr>
              <a:t>wh</a:t>
            </a:r>
            <a:r>
              <a:rPr lang="en-US" baseline="30000" dirty="0">
                <a:latin typeface="Arial"/>
                <a:cs typeface="Arial"/>
              </a:rPr>
              <a:t>/</a:t>
            </a:r>
            <a:r>
              <a:rPr lang="en-US" baseline="30000" dirty="0" err="1">
                <a:latin typeface="Arial"/>
                <a:cs typeface="Arial"/>
              </a:rPr>
              <a:t>wh</a:t>
            </a:r>
            <a:r>
              <a:rPr lang="en-US" baseline="30000" dirty="0">
                <a:latin typeface="Arial"/>
                <a:cs typeface="Arial"/>
              </a:rPr>
              <a:t>  </a:t>
            </a:r>
            <a:r>
              <a:rPr lang="en-US" dirty="0">
                <a:latin typeface="Arial"/>
                <a:cs typeface="Arial"/>
              </a:rPr>
              <a:t>skin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Hypothesis</a:t>
            </a:r>
            <a:r>
              <a:rPr lang="en-US" dirty="0">
                <a:latin typeface="Arial"/>
                <a:cs typeface="Arial"/>
                <a:sym typeface="Wingdings"/>
              </a:rPr>
              <a:t>: PD-L1 (from melanocytes) contributes to prevent </a:t>
            </a:r>
          </a:p>
          <a:p>
            <a:r>
              <a:rPr lang="en-US" dirty="0">
                <a:latin typeface="Arial"/>
                <a:cs typeface="Arial"/>
                <a:sym typeface="Wingdings"/>
              </a:rPr>
              <a:t>UV-induced precancerous SCC cells from destroyed by immune clearance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51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2" y="17571"/>
            <a:ext cx="29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Potential research interests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" y="721930"/>
            <a:ext cx="913768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1. Skin is stratified into sub layers in epidermal compartment</a:t>
            </a:r>
          </a:p>
          <a:p>
            <a:r>
              <a:rPr lang="en-US" dirty="0" smtClean="0">
                <a:latin typeface="Arial"/>
                <a:cs typeface="Arial"/>
              </a:rPr>
              <a:t>Basal layer </a:t>
            </a:r>
            <a:r>
              <a:rPr lang="mr-IN" dirty="0" smtClean="0">
                <a:latin typeface="Arial"/>
                <a:cs typeface="Arial"/>
              </a:rPr>
              <a:t>–</a:t>
            </a:r>
            <a:r>
              <a:rPr lang="en-US" dirty="0" smtClean="0">
                <a:latin typeface="Arial"/>
                <a:cs typeface="Arial"/>
              </a:rPr>
              <a:t> intermediate differentiated layers </a:t>
            </a:r>
            <a:r>
              <a:rPr lang="mr-IN" dirty="0" smtClean="0">
                <a:latin typeface="Arial"/>
                <a:cs typeface="Arial"/>
              </a:rPr>
              <a:t>–</a:t>
            </a:r>
            <a:r>
              <a:rPr lang="en-US" dirty="0" smtClean="0">
                <a:latin typeface="Arial"/>
                <a:cs typeface="Arial"/>
              </a:rPr>
              <a:t> terminal differentiated layers</a:t>
            </a:r>
          </a:p>
          <a:p>
            <a:pPr marL="342900" indent="-342900">
              <a:buAutoNum type="arabicPeriod"/>
            </a:pP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2. Basal layer of epidermal cells retain low differentiation/high proliferative properties,</a:t>
            </a:r>
          </a:p>
          <a:p>
            <a:r>
              <a:rPr lang="en-US" dirty="0" smtClean="0">
                <a:latin typeface="Arial"/>
                <a:cs typeface="Arial"/>
              </a:rPr>
              <a:t>Whereas terminal differentiated cells have low potential to proliferate and will eventually</a:t>
            </a:r>
          </a:p>
          <a:p>
            <a:r>
              <a:rPr lang="en-US" dirty="0" smtClean="0">
                <a:latin typeface="Arial"/>
                <a:cs typeface="Arial"/>
              </a:rPr>
              <a:t>peel off regularly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3. We hypothesis high UV signature mutation will be enriched in basal layer</a:t>
            </a:r>
          </a:p>
          <a:p>
            <a:r>
              <a:rPr lang="en-US" sz="2000" dirty="0">
                <a:latin typeface="Arial"/>
                <a:cs typeface="Arial"/>
              </a:rPr>
              <a:t>c</a:t>
            </a:r>
            <a:r>
              <a:rPr lang="en-US" sz="2000" dirty="0" smtClean="0">
                <a:latin typeface="Arial"/>
                <a:cs typeface="Arial"/>
              </a:rPr>
              <a:t>ells VS upper layer cells, due to high potential of integrating pyrimidine dimers</a:t>
            </a:r>
          </a:p>
          <a:p>
            <a:r>
              <a:rPr lang="en-US" sz="2000" dirty="0" smtClean="0">
                <a:latin typeface="Arial"/>
                <a:cs typeface="Arial"/>
              </a:rPr>
              <a:t>into the genome during DNA replication in these cells.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4. If the above hypothesis is true, we would be able to test clonal expansion : </a:t>
            </a:r>
          </a:p>
          <a:p>
            <a:r>
              <a:rPr lang="en-US" sz="2000" dirty="0" smtClean="0">
                <a:latin typeface="Arial"/>
                <a:cs typeface="Arial"/>
              </a:rPr>
              <a:t>a column of basal </a:t>
            </a:r>
            <a:r>
              <a:rPr lang="mr-IN" sz="2000" dirty="0" smtClean="0">
                <a:latin typeface="Arial"/>
                <a:cs typeface="Arial"/>
              </a:rPr>
              <a:t>–</a:t>
            </a:r>
            <a:r>
              <a:rPr lang="en-US" sz="2000" dirty="0" smtClean="0">
                <a:latin typeface="Arial"/>
                <a:cs typeface="Arial"/>
              </a:rPr>
              <a:t> intermediate diff </a:t>
            </a:r>
            <a:r>
              <a:rPr lang="mr-IN" sz="2000" dirty="0" smtClean="0">
                <a:latin typeface="Arial"/>
                <a:cs typeface="Arial"/>
              </a:rPr>
              <a:t>–</a:t>
            </a:r>
            <a:r>
              <a:rPr lang="en-US" sz="2000" dirty="0" smtClean="0">
                <a:latin typeface="Arial"/>
                <a:cs typeface="Arial"/>
              </a:rPr>
              <a:t> terminal diff cells may share the same </a:t>
            </a:r>
          </a:p>
          <a:p>
            <a:r>
              <a:rPr lang="en-US" sz="2000" dirty="0" smtClean="0">
                <a:latin typeface="Arial"/>
                <a:cs typeface="Arial"/>
              </a:rPr>
              <a:t>mutations since they all originate from the same basal cells.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5. expression profiling + mutation profiling analysis would enable us to tell/compare the mutation frequency in specific cell type (melanocytes, keratinocytes, Immune cells </a:t>
            </a:r>
            <a:r>
              <a:rPr lang="mr-IN" sz="2000" dirty="0" smtClean="0">
                <a:latin typeface="Arial"/>
                <a:cs typeface="Arial"/>
              </a:rPr>
              <a:t>…</a:t>
            </a:r>
            <a:r>
              <a:rPr lang="en-US" sz="2000" dirty="0" smtClean="0">
                <a:latin typeface="Arial"/>
                <a:cs typeface="Arial"/>
              </a:rPr>
              <a:t>) 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6. Identify the expression signatures in each skin layer of mouse biopsies.</a:t>
            </a:r>
          </a:p>
        </p:txBody>
      </p:sp>
    </p:spTree>
    <p:extLst>
      <p:ext uri="{BB962C8B-B14F-4D97-AF65-F5344CB8AC3E}">
        <p14:creationId xmlns:p14="http://schemas.microsoft.com/office/powerpoint/2010/main" val="267315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51816" y="2894173"/>
            <a:ext cx="2352899" cy="1235569"/>
            <a:chOff x="5988071" y="1624902"/>
            <a:chExt cx="1765300" cy="119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8071" y="1624902"/>
              <a:ext cx="1765300" cy="1193800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>
            <a:xfrm>
              <a:off x="6544510" y="1800321"/>
              <a:ext cx="791197" cy="473915"/>
            </a:xfrm>
            <a:prstGeom prst="roundRect">
              <a:avLst/>
            </a:prstGeom>
            <a:solidFill>
              <a:srgbClr val="63891F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  <a:scene3d>
              <a:camera prst="obliqueTopRight"/>
              <a:lightRig rig="threePt" dir="tl"/>
            </a:scene3d>
            <a:sp3d/>
          </p:spPr>
          <p:txBody>
            <a:bodyPr rtlCol="0" anchor="ctr">
              <a:sp3d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XPC</a:t>
              </a:r>
              <a:r>
                <a:rPr kumimoji="0" lang="en-US" sz="90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-/-</a:t>
              </a:r>
              <a:r>
                <a:rPr lang="en-US" sz="900" kern="0" baseline="300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 </a:t>
              </a:r>
              <a:endParaRPr lang="en-US" sz="9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MC1R</a:t>
              </a:r>
              <a:r>
                <a:rPr lang="en-US" sz="900" kern="0" baseline="3000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e/e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FF0000"/>
                  </a:solidFill>
                  <a:latin typeface="Arial"/>
                  <a:cs typeface="Arial"/>
                </a:rPr>
                <a:t>K14SCF</a:t>
              </a:r>
              <a:endParaRPr kumimoji="0" lang="en-US" sz="9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9906" y="193311"/>
            <a:ext cx="473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Three animal models using in this project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8416" y="958971"/>
            <a:ext cx="2352899" cy="1235569"/>
            <a:chOff x="5988071" y="1624902"/>
            <a:chExt cx="1765300" cy="1193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8071" y="1624902"/>
              <a:ext cx="1765300" cy="119380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6544510" y="1800321"/>
              <a:ext cx="791197" cy="473915"/>
            </a:xfrm>
            <a:prstGeom prst="roundRect">
              <a:avLst/>
            </a:prstGeom>
            <a:solidFill>
              <a:srgbClr val="63891F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  <a:scene3d>
              <a:camera prst="obliqueTopRight"/>
              <a:lightRig rig="threePt" dir="tl"/>
            </a:scene3d>
            <a:sp3d/>
          </p:spPr>
          <p:txBody>
            <a:bodyPr rtlCol="0" anchor="ctr">
              <a:sp3d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XPC</a:t>
              </a:r>
              <a:r>
                <a:rPr kumimoji="0" lang="en-US" sz="90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-/-</a:t>
              </a:r>
              <a:r>
                <a:rPr lang="en-US" sz="900" kern="0" baseline="300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 </a:t>
              </a:r>
              <a:endParaRPr lang="en-US" sz="9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MC1R</a:t>
              </a:r>
              <a:r>
                <a:rPr lang="en-US" sz="900" kern="0" baseline="3000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e/e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51475" y="4657434"/>
            <a:ext cx="2352899" cy="1235569"/>
            <a:chOff x="5988071" y="1624902"/>
            <a:chExt cx="1765300" cy="11938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8071" y="1624902"/>
              <a:ext cx="1765300" cy="1193800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6544510" y="1800321"/>
              <a:ext cx="791197" cy="473915"/>
            </a:xfrm>
            <a:prstGeom prst="roundRect">
              <a:avLst/>
            </a:prstGeom>
            <a:solidFill>
              <a:srgbClr val="63891F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  <a:scene3d>
              <a:camera prst="obliqueTopRight"/>
              <a:lightRig rig="threePt" dir="tl"/>
            </a:scene3d>
            <a:sp3d/>
          </p:spPr>
          <p:txBody>
            <a:bodyPr rtlCol="0" anchor="ctr">
              <a:sp3d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XPC</a:t>
              </a:r>
              <a:r>
                <a:rPr kumimoji="0" lang="en-US" sz="90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cs typeface="Arial"/>
                </a:rPr>
                <a:t>-/-</a:t>
              </a:r>
              <a:r>
                <a:rPr lang="en-US" sz="900" kern="0" baseline="300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 </a:t>
              </a:r>
              <a:endParaRPr lang="en-US" sz="9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MC1R</a:t>
              </a:r>
              <a:r>
                <a:rPr lang="en-US" sz="900" kern="0" baseline="3000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e/e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FF0000"/>
                  </a:solidFill>
                  <a:latin typeface="Arial"/>
                  <a:cs typeface="Arial"/>
                </a:rPr>
                <a:t>K14SCF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i="0" u="none" strike="noStrike" kern="0" cap="none" spc="0" normalizeH="0" noProof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Arial"/>
                  <a:cs typeface="Arial"/>
                </a:rPr>
                <a:t>PD-L1-/-</a:t>
              </a:r>
              <a:endParaRPr kumimoji="0" lang="en-US" sz="90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7524" y="1522488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230" y="3190034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4286" y="4960155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>
          <a:xfrm>
            <a:off x="3604374" y="1003283"/>
            <a:ext cx="374953" cy="219109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21666" y="1298443"/>
            <a:ext cx="4993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examining the efficacy of anti-PD1 on</a:t>
            </a:r>
          </a:p>
          <a:p>
            <a:r>
              <a:rPr lang="en-US" dirty="0" smtClean="0"/>
              <a:t>diminishing UV induced SCC tumors in both models</a:t>
            </a:r>
          </a:p>
          <a:p>
            <a:endParaRPr lang="en-US" dirty="0"/>
          </a:p>
          <a:p>
            <a:r>
              <a:rPr lang="en-US" dirty="0" smtClean="0"/>
              <a:t>2. examining whether the presence of melanocytes </a:t>
            </a:r>
            <a:endParaRPr lang="en-US" dirty="0"/>
          </a:p>
          <a:p>
            <a:r>
              <a:rPr lang="en-US" dirty="0" smtClean="0"/>
              <a:t>impacts the incidence of UV induced SCC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5422" y="437732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examining whether PD-L1 pathway prevents </a:t>
            </a:r>
          </a:p>
          <a:p>
            <a:r>
              <a:rPr lang="en-US" dirty="0" smtClean="0"/>
              <a:t>UV induced SCC from immune clearance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3676951" y="3571461"/>
            <a:ext cx="374953" cy="219109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" y="34953"/>
            <a:ext cx="83185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74" y="3062606"/>
            <a:ext cx="2339102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Experiment overview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ight Brace 2"/>
          <p:cNvSpPr/>
          <p:nvPr/>
        </p:nvSpPr>
        <p:spPr>
          <a:xfrm rot="10800000">
            <a:off x="2431777" y="934377"/>
            <a:ext cx="374953" cy="4639142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44141" y="560779"/>
            <a:ext cx="5946320" cy="10772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Experiment cohort 1 :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XPC -/- ; mc1r e/e</a:t>
            </a:r>
          </a:p>
          <a:p>
            <a:r>
              <a:rPr lang="en-US" dirty="0" smtClean="0">
                <a:latin typeface="Arial"/>
                <a:cs typeface="Arial"/>
              </a:rPr>
              <a:t>Treatment: 150mJ/cm</a:t>
            </a:r>
            <a:r>
              <a:rPr lang="en-US" baseline="30000" dirty="0" smtClean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 UVB </a:t>
            </a:r>
          </a:p>
          <a:p>
            <a:r>
              <a:rPr lang="en-US" sz="1400" dirty="0" smtClean="0">
                <a:latin typeface="Arial"/>
                <a:cs typeface="Arial"/>
              </a:rPr>
              <a:t>Goal: Identifying the suitable dosage/timeframe of developing UV induced SCCs 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4141" y="2117407"/>
            <a:ext cx="5946320" cy="8617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Experiment cohort 2 :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XPC -/- ; mc1r e/e</a:t>
            </a:r>
          </a:p>
          <a:p>
            <a:r>
              <a:rPr lang="en-US" dirty="0" smtClean="0">
                <a:latin typeface="Arial"/>
                <a:cs typeface="Arial"/>
              </a:rPr>
              <a:t>Treatment: 150mJ/cm</a:t>
            </a:r>
            <a:r>
              <a:rPr lang="en-US" baseline="30000" dirty="0" smtClean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 UVB </a:t>
            </a:r>
          </a:p>
          <a:p>
            <a:r>
              <a:rPr lang="en-US" sz="1400" dirty="0" smtClean="0">
                <a:latin typeface="Arial"/>
                <a:cs typeface="Arial"/>
              </a:rPr>
              <a:t>Goal: Investigating the efficacy of anti-PD1 in UV induced SCCs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4141" y="3665810"/>
            <a:ext cx="5946320" cy="8617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Experiment cohort 3,4 :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XPC -/- ; mc1r e/e ; (K14SCF)</a:t>
            </a:r>
          </a:p>
          <a:p>
            <a:r>
              <a:rPr lang="en-US" dirty="0" smtClean="0">
                <a:latin typeface="Arial"/>
                <a:cs typeface="Arial"/>
              </a:rPr>
              <a:t>Treatment: 150mJ/cm</a:t>
            </a:r>
            <a:r>
              <a:rPr lang="en-US" baseline="30000" dirty="0" smtClean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 UVB + </a:t>
            </a:r>
            <a:r>
              <a:rPr lang="en-US" dirty="0" err="1" smtClean="0">
                <a:latin typeface="Arial"/>
                <a:cs typeface="Arial"/>
              </a:rPr>
              <a:t>IgG</a:t>
            </a:r>
            <a:r>
              <a:rPr lang="en-US" dirty="0" smtClean="0">
                <a:latin typeface="Arial"/>
                <a:cs typeface="Arial"/>
              </a:rPr>
              <a:t>/anti-PD1</a:t>
            </a:r>
          </a:p>
          <a:p>
            <a:r>
              <a:rPr lang="en-US" sz="1400" dirty="0" smtClean="0">
                <a:latin typeface="Arial"/>
                <a:cs typeface="Arial"/>
              </a:rPr>
              <a:t>Goal: Investigating the efficacy of anti-PD1 in UV induced SCCs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4141" y="5130240"/>
            <a:ext cx="5946320" cy="861774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Arial"/>
                <a:cs typeface="Arial"/>
              </a:rPr>
              <a:t>Experiment cohort 5 : </a:t>
            </a:r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0000"/>
                </a:solidFill>
                <a:latin typeface="Arial"/>
                <a:cs typeface="Arial"/>
              </a:rPr>
              <a:t>XPC -/- ; mc1r ; K14SCF; PDL1-/-</a:t>
            </a:r>
          </a:p>
          <a:p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Arial"/>
                <a:cs typeface="Arial"/>
              </a:rPr>
              <a:t>Treatment: 150mJ/cm</a:t>
            </a:r>
            <a:r>
              <a:rPr lang="en-US" baseline="30000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Arial"/>
                <a:cs typeface="Arial"/>
              </a:rPr>
              <a:t>2</a:t>
            </a:r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Arial"/>
                <a:cs typeface="Arial"/>
              </a:rPr>
              <a:t> UVB + </a:t>
            </a:r>
            <a:r>
              <a:rPr lang="en-US" dirty="0" err="1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Arial"/>
                <a:cs typeface="Arial"/>
              </a:rPr>
              <a:t>IgG</a:t>
            </a:r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Arial"/>
                <a:cs typeface="Arial"/>
              </a:rPr>
              <a:t>/anti-PD1</a:t>
            </a:r>
          </a:p>
          <a:p>
            <a:r>
              <a:rPr lang="en-US" sz="1400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Arial"/>
                <a:cs typeface="Arial"/>
              </a:rPr>
              <a:t>Goal: Investigating the efficacy of anti-PD1 in UV induced SCCs</a:t>
            </a:r>
            <a:endParaRPr lang="en-US" sz="1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04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648367" y="3207357"/>
            <a:ext cx="2499948" cy="124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3208790" y="3207716"/>
            <a:ext cx="103663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294798" y="3214976"/>
            <a:ext cx="2894624" cy="48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33032" y="3319371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103144" y="3319371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78087" y="331453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36104" y="331453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89234" y="3309701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69072" y="3309701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29726" y="331453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394" y="3766784"/>
            <a:ext cx="84864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Calibri"/>
                <a:cs typeface="Calibri"/>
              </a:rPr>
              <a:t>wk1   wk2 wk3 wk4   wk5  wk6  wk7  wk8 wk9 wk10 wk11 wk12 wk13 wk14 wk15 wk16 wk17 wk18 wk19 wk20 wk21 wk22</a:t>
            </a:r>
            <a:endParaRPr lang="en-US" sz="1300" dirty="0">
              <a:latin typeface="Calibri"/>
              <a:cs typeface="Calibri"/>
            </a:endParaRPr>
          </a:p>
        </p:txBody>
      </p:sp>
      <p:sp>
        <p:nvSpPr>
          <p:cNvPr id="13" name="Right Brace 12"/>
          <p:cNvSpPr/>
          <p:nvPr/>
        </p:nvSpPr>
        <p:spPr>
          <a:xfrm rot="16200000" flipH="1">
            <a:off x="1801924" y="3049455"/>
            <a:ext cx="145313" cy="2474899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3032" y="4430993"/>
            <a:ext cx="244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UVB: 150mJ.cm</a:t>
            </a:r>
            <a:r>
              <a:rPr lang="en-US" sz="1200" baseline="30000" dirty="0" smtClean="0"/>
              <a:t>-2</a:t>
            </a:r>
            <a:r>
              <a:rPr lang="en-US" sz="1200" dirty="0" smtClean="0"/>
              <a:t> ; 5/4 times/week</a:t>
            </a:r>
            <a:endParaRPr lang="en-US" sz="1200" baseline="30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56052" y="331453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29404" y="3314536"/>
            <a:ext cx="0" cy="411238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31777" y="3309701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93034" y="3309701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01905" y="331694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96207" y="331694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14697" y="3312111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04112" y="330727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96045" y="330727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9269" y="3312111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64450" y="3312111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757887" y="3312111"/>
            <a:ext cx="0" cy="411238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08640" y="330727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430372" y="330727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56740" y="3207357"/>
            <a:ext cx="1257432" cy="761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95035" y="3307276"/>
            <a:ext cx="0" cy="41123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 flipH="1">
            <a:off x="5696422" y="2922050"/>
            <a:ext cx="115083" cy="2691878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04269" y="4359562"/>
            <a:ext cx="2333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UVB: 150mJ.cm</a:t>
            </a:r>
            <a:r>
              <a:rPr lang="en-US" sz="1200" baseline="30000" dirty="0" smtClean="0"/>
              <a:t>-2</a:t>
            </a:r>
            <a:r>
              <a:rPr lang="en-US" sz="1200" dirty="0" smtClean="0"/>
              <a:t> ; 5/4 times/week</a:t>
            </a:r>
            <a:endParaRPr lang="en-US" sz="1200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2005284" y="1463228"/>
            <a:ext cx="527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Overview of the cohort 1,2 experimental cages 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25271" y="1935429"/>
            <a:ext cx="133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XPC-/-; e/e</a:t>
            </a:r>
            <a:endParaRPr lang="en-US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2"/>
          <a:srcRect b="76530"/>
          <a:stretch/>
        </p:blipFill>
        <p:spPr>
          <a:xfrm>
            <a:off x="429394" y="2782093"/>
            <a:ext cx="534075" cy="296283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84987" y="2709044"/>
            <a:ext cx="53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690" y="306564"/>
            <a:ext cx="8135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latin typeface="Arial"/>
                <a:cs typeface="Arial"/>
              </a:rPr>
              <a:t>UV irradiation induced SCC incidence in XPC-/-, e/e </a:t>
            </a:r>
          </a:p>
          <a:p>
            <a:r>
              <a:rPr lang="en-US" sz="2400" b="1" dirty="0" smtClean="0">
                <a:latin typeface="Arial"/>
                <a:cs typeface="Arial"/>
              </a:rPr>
              <a:t>mouse models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12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1 - cohor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32" y="3429000"/>
            <a:ext cx="5359400" cy="3276600"/>
          </a:xfrm>
          <a:prstGeom prst="rect">
            <a:avLst/>
          </a:prstGeom>
        </p:spPr>
      </p:pic>
      <p:pic>
        <p:nvPicPr>
          <p:cNvPr id="14" name="Picture 13" descr="1 - Copy of cohort1 all tum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32" y="56444"/>
            <a:ext cx="4381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 - cohort1+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3550356"/>
            <a:ext cx="5422900" cy="3251200"/>
          </a:xfrm>
          <a:prstGeom prst="rect">
            <a:avLst/>
          </a:prstGeom>
        </p:spPr>
      </p:pic>
      <p:pic>
        <p:nvPicPr>
          <p:cNvPr id="7" name="Picture 6" descr="1 - cohor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146756"/>
            <a:ext cx="4953000" cy="3403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74559" y="4318002"/>
            <a:ext cx="6335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= 33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784626" y="4549736"/>
            <a:ext cx="6335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= 33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252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20351</TotalTime>
  <Words>774</Words>
  <Application>Microsoft Macintosh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 Zhan</dc:creator>
  <cp:lastModifiedBy>Yao Zhan</cp:lastModifiedBy>
  <cp:revision>702</cp:revision>
  <dcterms:created xsi:type="dcterms:W3CDTF">2017-09-18T14:48:20Z</dcterms:created>
  <dcterms:modified xsi:type="dcterms:W3CDTF">2019-09-23T20:20:07Z</dcterms:modified>
</cp:coreProperties>
</file>