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4062" r:id="rId1"/>
  </p:sldMasterIdLst>
  <p:sldIdLst>
    <p:sldId id="260" r:id="rId2"/>
    <p:sldId id="261" r:id="rId3"/>
    <p:sldId id="262" r:id="rId4"/>
    <p:sldId id="263" r:id="rId5"/>
    <p:sldId id="264" r:id="rId6"/>
    <p:sldId id="265" r:id="rId7"/>
    <p:sldId id="266" r:id="rId8"/>
    <p:sldId id="267" r:id="rId9"/>
    <p:sldId id="268" r:id="rId10"/>
    <p:sldId id="269" r:id="rId11"/>
    <p:sldId id="270" r:id="rId12"/>
    <p:sldId id="282" r:id="rId13"/>
    <p:sldId id="272" r:id="rId14"/>
    <p:sldId id="274" r:id="rId15"/>
    <p:sldId id="283" r:id="rId16"/>
    <p:sldId id="285" r:id="rId17"/>
    <p:sldId id="284" r:id="rId18"/>
    <p:sldId id="280" r:id="rId19"/>
    <p:sldId id="292" r:id="rId20"/>
    <p:sldId id="288" r:id="rId21"/>
    <p:sldId id="289" r:id="rId22"/>
    <p:sldId id="293" r:id="rId23"/>
    <p:sldId id="294" r:id="rId24"/>
    <p:sldId id="295" r:id="rId25"/>
    <p:sldId id="286" r:id="rId26"/>
    <p:sldId id="297" r:id="rId27"/>
    <p:sldId id="298" r:id="rId28"/>
    <p:sldId id="301" r:id="rId29"/>
    <p:sldId id="299" r:id="rId30"/>
    <p:sldId id="300" r:id="rId31"/>
    <p:sldId id="296" r:id="rId32"/>
    <p:sldId id="302" r:id="rId33"/>
    <p:sldId id="303" r:id="rId34"/>
    <p:sldId id="304" r:id="rId35"/>
    <p:sldId id="287"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22"/>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p:scale>
          <a:sx n="40" d="100"/>
          <a:sy n="40" d="100"/>
        </p:scale>
        <p:origin x="150" y="79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F1F0635-4649-40EA-9046-77A7AC4C62C4}" type="datetimeFigureOut">
              <a:rPr lang="en-GB" smtClean="0"/>
              <a:pPr/>
              <a:t>25/06/2024</a:t>
            </a:fld>
            <a:endParaRPr lang="en-GB"/>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2DEA9952-3DF2-4BA0-9F19-D0CD5FC59853}" type="slidenum">
              <a:rPr lang="en-GB" smtClean="0"/>
              <a:pPr/>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5757571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F0635-4649-40EA-9046-77A7AC4C62C4}" type="datetimeFigureOut">
              <a:rPr lang="en-GB" smtClean="0"/>
              <a:pPr/>
              <a:t>25/06/2024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EA9952-3DF2-4BA0-9F19-D0CD5FC59853}" type="slidenum">
              <a:rPr lang="en-GB" smtClean="0"/>
              <a:pPr/>
              <a:t>‹#›</a:t>
            </a:fld>
            <a:endParaRPr lang="en-GB"/>
          </a:p>
        </p:txBody>
      </p:sp>
    </p:spTree>
    <p:extLst>
      <p:ext uri="{BB962C8B-B14F-4D97-AF65-F5344CB8AC3E}">
        <p14:creationId xmlns:p14="http://schemas.microsoft.com/office/powerpoint/2010/main" val="3181384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F0635-4649-40EA-9046-77A7AC4C62C4}" type="datetimeFigureOut">
              <a:rPr lang="en-GB" smtClean="0"/>
              <a:pPr/>
              <a:t>25/06/2024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EA9952-3DF2-4BA0-9F19-D0CD5FC59853}" type="slidenum">
              <a:rPr lang="en-GB" smtClean="0"/>
              <a:pPr/>
              <a:t>‹#›</a:t>
            </a:fld>
            <a:endParaRPr lang="en-GB"/>
          </a:p>
        </p:txBody>
      </p:sp>
    </p:spTree>
    <p:extLst>
      <p:ext uri="{BB962C8B-B14F-4D97-AF65-F5344CB8AC3E}">
        <p14:creationId xmlns:p14="http://schemas.microsoft.com/office/powerpoint/2010/main" val="3606262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F0635-4649-40EA-9046-77A7AC4C62C4}" type="datetimeFigureOut">
              <a:rPr lang="en-GB" smtClean="0"/>
              <a:pPr/>
              <a:t>25/06/2024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EA9952-3DF2-4BA0-9F19-D0CD5FC59853}" type="slidenum">
              <a:rPr lang="en-GB" smtClean="0"/>
              <a:pPr/>
              <a:t>‹#›</a:t>
            </a:fld>
            <a:endParaRPr lang="en-GB"/>
          </a:p>
        </p:txBody>
      </p:sp>
    </p:spTree>
    <p:extLst>
      <p:ext uri="{BB962C8B-B14F-4D97-AF65-F5344CB8AC3E}">
        <p14:creationId xmlns:p14="http://schemas.microsoft.com/office/powerpoint/2010/main" val="337474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1F0635-4649-40EA-9046-77A7AC4C62C4}" type="datetimeFigureOut">
              <a:rPr lang="en-GB" smtClean="0"/>
              <a:pPr/>
              <a:t>25/06/2024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EA9952-3DF2-4BA0-9F19-D0CD5FC59853}" type="slidenum">
              <a:rPr lang="en-GB" smtClean="0"/>
              <a:pPr/>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48970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1F0635-4649-40EA-9046-77A7AC4C62C4}" type="datetimeFigureOut">
              <a:rPr lang="en-GB" smtClean="0"/>
              <a:pPr/>
              <a:t>25/06/2024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EA9952-3DF2-4BA0-9F19-D0CD5FC59853}" type="slidenum">
              <a:rPr lang="en-GB" smtClean="0"/>
              <a:pPr/>
              <a:t>‹#›</a:t>
            </a:fld>
            <a:endParaRPr lang="en-GB"/>
          </a:p>
        </p:txBody>
      </p:sp>
    </p:spTree>
    <p:extLst>
      <p:ext uri="{BB962C8B-B14F-4D97-AF65-F5344CB8AC3E}">
        <p14:creationId xmlns:p14="http://schemas.microsoft.com/office/powerpoint/2010/main" val="3245109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1F0635-4649-40EA-9046-77A7AC4C62C4}" type="datetimeFigureOut">
              <a:rPr lang="en-GB" smtClean="0"/>
              <a:pPr/>
              <a:t>25/06/2024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DEA9952-3DF2-4BA0-9F19-D0CD5FC59853}" type="slidenum">
              <a:rPr lang="en-GB" smtClean="0"/>
              <a:pPr/>
              <a:t>‹#›</a:t>
            </a:fld>
            <a:endParaRPr lang="en-GB"/>
          </a:p>
        </p:txBody>
      </p:sp>
    </p:spTree>
    <p:extLst>
      <p:ext uri="{BB962C8B-B14F-4D97-AF65-F5344CB8AC3E}">
        <p14:creationId xmlns:p14="http://schemas.microsoft.com/office/powerpoint/2010/main" val="1568621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1F0635-4649-40EA-9046-77A7AC4C62C4}" type="datetimeFigureOut">
              <a:rPr lang="en-GB" smtClean="0"/>
              <a:pPr/>
              <a:t>25/06/2024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DEA9952-3DF2-4BA0-9F19-D0CD5FC59853}" type="slidenum">
              <a:rPr lang="en-GB" smtClean="0"/>
              <a:pPr/>
              <a:t>‹#›</a:t>
            </a:fld>
            <a:endParaRPr lang="en-GB"/>
          </a:p>
        </p:txBody>
      </p:sp>
    </p:spTree>
    <p:extLst>
      <p:ext uri="{BB962C8B-B14F-4D97-AF65-F5344CB8AC3E}">
        <p14:creationId xmlns:p14="http://schemas.microsoft.com/office/powerpoint/2010/main" val="101584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F0635-4649-40EA-9046-77A7AC4C62C4}" type="datetimeFigureOut">
              <a:rPr lang="en-GB" smtClean="0"/>
              <a:pPr/>
              <a:t>25/06/2024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DEA9952-3DF2-4BA0-9F19-D0CD5FC59853}" type="slidenum">
              <a:rPr lang="en-GB" smtClean="0"/>
              <a:pPr/>
              <a:t>‹#›</a:t>
            </a:fld>
            <a:endParaRPr lang="en-GB"/>
          </a:p>
        </p:txBody>
      </p:sp>
    </p:spTree>
    <p:extLst>
      <p:ext uri="{BB962C8B-B14F-4D97-AF65-F5344CB8AC3E}">
        <p14:creationId xmlns:p14="http://schemas.microsoft.com/office/powerpoint/2010/main" val="2748985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1F0635-4649-40EA-9046-77A7AC4C62C4}" type="datetimeFigureOut">
              <a:rPr lang="en-GB" smtClean="0"/>
              <a:pPr/>
              <a:t>25/06/2024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EA9952-3DF2-4BA0-9F19-D0CD5FC59853}" type="slidenum">
              <a:rPr lang="en-GB" smtClean="0"/>
              <a:pPr/>
              <a:t>‹#›</a:t>
            </a:fld>
            <a:endParaRPr lang="en-GB"/>
          </a:p>
        </p:txBody>
      </p:sp>
    </p:spTree>
    <p:extLst>
      <p:ext uri="{BB962C8B-B14F-4D97-AF65-F5344CB8AC3E}">
        <p14:creationId xmlns:p14="http://schemas.microsoft.com/office/powerpoint/2010/main" val="580718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1F0635-4649-40EA-9046-77A7AC4C62C4}" type="datetimeFigureOut">
              <a:rPr lang="en-GB" smtClean="0"/>
              <a:pPr/>
              <a:t>25/06/2024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EA9952-3DF2-4BA0-9F19-D0CD5FC59853}" type="slidenum">
              <a:rPr lang="en-GB" smtClean="0"/>
              <a:pPr/>
              <a:t>‹#›</a:t>
            </a:fld>
            <a:endParaRPr lang="en-GB"/>
          </a:p>
        </p:txBody>
      </p:sp>
    </p:spTree>
    <p:extLst>
      <p:ext uri="{BB962C8B-B14F-4D97-AF65-F5344CB8AC3E}">
        <p14:creationId xmlns:p14="http://schemas.microsoft.com/office/powerpoint/2010/main" val="2240759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F1F0635-4649-40EA-9046-77A7AC4C62C4}" type="datetimeFigureOut">
              <a:rPr lang="en-GB" smtClean="0"/>
              <a:pPr/>
              <a:t>25/06/2024</a:t>
            </a:fld>
            <a:endParaRPr lang="en-GB"/>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GB"/>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2DEA9952-3DF2-4BA0-9F19-D0CD5FC59853}" type="slidenum">
              <a:rPr lang="en-GB" smtClean="0"/>
              <a:pPr/>
              <a:t>‹#›</a:t>
            </a:fld>
            <a:endParaRPr lang="en-GB"/>
          </a:p>
        </p:txBody>
      </p:sp>
    </p:spTree>
    <p:extLst>
      <p:ext uri="{BB962C8B-B14F-4D97-AF65-F5344CB8AC3E}">
        <p14:creationId xmlns:p14="http://schemas.microsoft.com/office/powerpoint/2010/main" val="4278903360"/>
      </p:ext>
    </p:extLst>
  </p:cSld>
  <p:clrMap bg1="lt1" tx1="dk1" bg2="lt2" tx2="dk2" accent1="accent1" accent2="accent2" accent3="accent3" accent4="accent4" accent5="accent5" accent6="accent6" hlink="hlink" folHlink="folHlink"/>
  <p:sldLayoutIdLst>
    <p:sldLayoutId id="2147484063" r:id="rId1"/>
    <p:sldLayoutId id="2147484064" r:id="rId2"/>
    <p:sldLayoutId id="2147484065" r:id="rId3"/>
    <p:sldLayoutId id="2147484066" r:id="rId4"/>
    <p:sldLayoutId id="2147484067" r:id="rId5"/>
    <p:sldLayoutId id="2147484068" r:id="rId6"/>
    <p:sldLayoutId id="2147484069" r:id="rId7"/>
    <p:sldLayoutId id="2147484070" r:id="rId8"/>
    <p:sldLayoutId id="2147484071" r:id="rId9"/>
    <p:sldLayoutId id="2147484072" r:id="rId10"/>
    <p:sldLayoutId id="214748407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09165" y="887498"/>
            <a:ext cx="8866094" cy="2328073"/>
          </a:xfrm>
          <a:prstGeom prst="rect">
            <a:avLst/>
          </a:prstGeom>
        </p:spPr>
        <p:txBody>
          <a:bodyPr wrap="square">
            <a:spAutoFit/>
          </a:bodyPr>
          <a:lstStyle/>
          <a:p>
            <a:pPr algn="ctr">
              <a:lnSpc>
                <a:spcPct val="150000"/>
              </a:lnSpc>
              <a:spcAft>
                <a:spcPts val="800"/>
              </a:spcAft>
            </a:pPr>
            <a:r>
              <a:rPr lang="en-US" sz="2400" b="1" kern="100" dirty="0">
                <a:latin typeface="Times New Roman" panose="02020603050405020304" pitchFamily="18" charset="0"/>
                <a:ea typeface="Calibri" panose="020F0502020204030204" pitchFamily="34" charset="0"/>
                <a:cs typeface="Times New Roman" panose="02020603050405020304" pitchFamily="18" charset="0"/>
              </a:rPr>
              <a:t>DESIGN AND CONSTRUCTION OF A WIRELESS SENSOR BASED LIGHTING SYSTEM</a:t>
            </a:r>
          </a:p>
          <a:p>
            <a:pPr algn="ctr">
              <a:lnSpc>
                <a:spcPct val="150000"/>
              </a:lnSpc>
              <a:spcAft>
                <a:spcPts val="800"/>
              </a:spcAft>
            </a:pPr>
            <a:r>
              <a:rPr lang="en-US" sz="2400" b="1" kern="100" dirty="0">
                <a:latin typeface="Times New Roman" panose="02020603050405020304" pitchFamily="18" charset="0"/>
                <a:ea typeface="Calibri" panose="020F0502020204030204" pitchFamily="34" charset="0"/>
                <a:cs typeface="Times New Roman" panose="02020603050405020304" pitchFamily="18" charset="0"/>
              </a:rPr>
              <a:t>BEING </a:t>
            </a: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A REPORT SUBMITTED</a:t>
            </a:r>
            <a:endParaRPr lang="en-GB"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BY:</a:t>
            </a:r>
          </a:p>
        </p:txBody>
      </p:sp>
      <p:sp>
        <p:nvSpPr>
          <p:cNvPr id="6" name="Rectangle 5"/>
          <p:cNvSpPr/>
          <p:nvPr/>
        </p:nvSpPr>
        <p:spPr>
          <a:xfrm>
            <a:off x="1084730" y="3427153"/>
            <a:ext cx="9914965" cy="2064989"/>
          </a:xfrm>
          <a:prstGeom prst="rect">
            <a:avLst/>
          </a:prstGeom>
        </p:spPr>
        <p:txBody>
          <a:bodyPr wrap="square">
            <a:spAutoFit/>
          </a:bodyPr>
          <a:lstStyle/>
          <a:p>
            <a:pPr>
              <a:lnSpc>
                <a:spcPct val="115000"/>
              </a:lnSpc>
              <a:spcAft>
                <a:spcPts val="800"/>
              </a:spcAft>
            </a:pPr>
            <a:r>
              <a:rPr lang="en-US" sz="2400" b="1" kern="100" dirty="0">
                <a:latin typeface="Times New Roman" panose="02020603050405020304" pitchFamily="18" charset="0"/>
                <a:ea typeface="Calibri" panose="020F0502020204030204" pitchFamily="34" charset="0"/>
                <a:cs typeface="Times New Roman" panose="02020603050405020304" pitchFamily="18" charset="0"/>
              </a:rPr>
              <a:t>ADESOJI RIDWANLAHI BOLUWATIFE		2018702020035</a:t>
            </a:r>
          </a:p>
          <a:p>
            <a:pPr>
              <a:lnSpc>
                <a:spcPct val="115000"/>
              </a:lnSpc>
              <a:spcAft>
                <a:spcPts val="800"/>
              </a:spcAft>
            </a:pPr>
            <a:r>
              <a:rPr lang="en-US" sz="2400" b="1" kern="100" dirty="0">
                <a:latin typeface="Times New Roman" panose="02020603050405020304" pitchFamily="18" charset="0"/>
                <a:ea typeface="Calibri" panose="020F0502020204030204" pitchFamily="34" charset="0"/>
                <a:cs typeface="Times New Roman" panose="02020603050405020304" pitchFamily="18" charset="0"/>
              </a:rPr>
              <a:t>ADESODUN OLUWASEUN EMMANUEL		2015070202023</a:t>
            </a:r>
          </a:p>
          <a:p>
            <a:pPr>
              <a:lnSpc>
                <a:spcPct val="115000"/>
              </a:lnSpc>
              <a:spcAft>
                <a:spcPts val="800"/>
              </a:spcAft>
            </a:pPr>
            <a:r>
              <a:rPr lang="en-US" sz="2400" b="1" kern="100" dirty="0">
                <a:latin typeface="Times New Roman" panose="02020603050405020304" pitchFamily="18" charset="0"/>
                <a:ea typeface="Calibri" panose="020F0502020204030204" pitchFamily="34" charset="0"/>
                <a:cs typeface="Times New Roman" panose="02020603050405020304" pitchFamily="18" charset="0"/>
              </a:rPr>
              <a:t>ADENIJI TEMITOPE MOSHOOD				2015232070008</a:t>
            </a:r>
          </a:p>
          <a:p>
            <a:pPr>
              <a:lnSpc>
                <a:spcPct val="115000"/>
              </a:lnSpc>
              <a:spcAft>
                <a:spcPts val="800"/>
              </a:spcAft>
            </a:pPr>
            <a:r>
              <a:rPr lang="en-US" sz="2400" b="1" kern="100" dirty="0">
                <a:latin typeface="Times New Roman" panose="02020603050405020304" pitchFamily="18" charset="0"/>
                <a:ea typeface="Calibri" panose="020F0502020204030204" pitchFamily="34" charset="0"/>
                <a:cs typeface="Times New Roman" panose="02020603050405020304" pitchFamily="18" charset="0"/>
              </a:rPr>
              <a:t>ÁDESIYAN KEHINDE ISRAEL					2018702020034</a:t>
            </a:r>
          </a:p>
        </p:txBody>
      </p:sp>
    </p:spTree>
    <p:extLst>
      <p:ext uri="{BB962C8B-B14F-4D97-AF65-F5344CB8AC3E}">
        <p14:creationId xmlns:p14="http://schemas.microsoft.com/office/powerpoint/2010/main" val="2833168833"/>
      </p:ext>
    </p:extLst>
  </p:cSld>
  <p:clrMapOvr>
    <a:masterClrMapping/>
  </p:clrMapOvr>
  <p:transition spd="med" advTm="6084">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47730" y="590324"/>
            <a:ext cx="3560205" cy="1133195"/>
          </a:xfrm>
          <a:prstGeom prst="rect">
            <a:avLst/>
          </a:prstGeom>
        </p:spPr>
        <p:txBody>
          <a:bodyPr wrap="none">
            <a:spAutoFit/>
          </a:bodyPr>
          <a:lstStyle/>
          <a:p>
            <a:pPr algn="ctr">
              <a:lnSpc>
                <a:spcPct val="150000"/>
              </a:lnSpc>
            </a:pPr>
            <a:r>
              <a:rPr lang="en-US" sz="2400" b="1" dirty="0">
                <a:effectLst/>
                <a:latin typeface="Times New Roman" panose="02020603050405020304" pitchFamily="18" charset="0"/>
                <a:ea typeface="Calibri" panose="020F0502020204030204" pitchFamily="34" charset="0"/>
              </a:rPr>
              <a:t>CHAPTER TWO</a:t>
            </a:r>
          </a:p>
          <a:p>
            <a:pPr>
              <a:lnSpc>
                <a:spcPct val="150000"/>
              </a:lnSpc>
            </a:pPr>
            <a:r>
              <a:rPr lang="en-US" sz="2400" b="1" dirty="0">
                <a:effectLst/>
                <a:latin typeface="Times New Roman" panose="02020603050405020304" pitchFamily="18" charset="0"/>
                <a:ea typeface="Calibri" panose="020F0502020204030204" pitchFamily="34" charset="0"/>
              </a:rPr>
              <a:t>LITERATURE REVIEW</a:t>
            </a:r>
            <a:endParaRPr lang="en-GB" sz="2400" dirty="0"/>
          </a:p>
        </p:txBody>
      </p:sp>
      <p:sp>
        <p:nvSpPr>
          <p:cNvPr id="6" name="Rectangle 5"/>
          <p:cNvSpPr/>
          <p:nvPr/>
        </p:nvSpPr>
        <p:spPr>
          <a:xfrm>
            <a:off x="991627" y="2176384"/>
            <a:ext cx="2856103" cy="587148"/>
          </a:xfrm>
          <a:prstGeom prst="rect">
            <a:avLst/>
          </a:prstGeom>
        </p:spPr>
        <p:txBody>
          <a:bodyPr wrap="none">
            <a:spAutoFit/>
          </a:bodyPr>
          <a:lstStyle/>
          <a:p>
            <a:pPr>
              <a:lnSpc>
                <a:spcPct val="150000"/>
              </a:lnSpc>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2.1		Introduction </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991627" y="2799340"/>
            <a:ext cx="9606153" cy="2241960"/>
          </a:xfrm>
          <a:prstGeom prst="rect">
            <a:avLst/>
          </a:prstGeom>
        </p:spPr>
        <p:txBody>
          <a:bodyPr wrap="square">
            <a:spAutoFit/>
          </a:bodyPr>
          <a:lstStyle/>
          <a:p>
            <a:pPr algn="just">
              <a:lnSpc>
                <a:spcPct val="150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project draws inspiration from previous research on occupancy sensing and adaptive lighting control Studies by Rea et al. (2013) which highlights the significance of adaptive lighting systems and the need for The inclusion of occupancy sensors in the wireless sensor-based lighting system</a:t>
            </a:r>
          </a:p>
        </p:txBody>
      </p:sp>
    </p:spTree>
    <p:extLst>
      <p:ext uri="{BB962C8B-B14F-4D97-AF65-F5344CB8AC3E}">
        <p14:creationId xmlns:p14="http://schemas.microsoft.com/office/powerpoint/2010/main" val="3557690208"/>
      </p:ext>
    </p:extLst>
  </p:cSld>
  <p:clrMapOvr>
    <a:masterClrMapping/>
  </p:clrMapOvr>
  <p:transition advTm="2527"/>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1031364"/>
            <a:ext cx="10707757" cy="5343129"/>
          </a:xfrm>
          <a:prstGeom prst="rect">
            <a:avLst/>
          </a:prstGeom>
        </p:spPr>
        <p:txBody>
          <a:bodyPr wrap="square">
            <a:spAutoFit/>
          </a:bodyPr>
          <a:lstStyle/>
          <a:p>
            <a:pPr marL="285750" marR="0" indent="-285750" algn="just">
              <a:lnSpc>
                <a:spcPct val="150000"/>
              </a:lnSpc>
              <a:spcBef>
                <a:spcPts val="0"/>
              </a:spcBef>
              <a:spcAft>
                <a:spcPts val="800"/>
              </a:spcAft>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Soyoung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Hwang et al. developed a remote monitoring and controlling system which is based 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zigbee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networks. Real time monitoring is implemented with JMF. It is a multimedia extension API of java.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Soyoung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Hwang and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Donghui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Yu, 2012)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gn="just">
              <a:lnSpc>
                <a:spcPct val="150000"/>
              </a:lnSpc>
              <a:spcBef>
                <a:spcPts val="0"/>
              </a:spcBef>
              <a:spcAft>
                <a:spcPts val="800"/>
              </a:spcAft>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Richu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Sam Alex et al designed and constructed a system which reduced the power consumption of the street lighting system about 30% compared to conventional design. This system is fully automated. It also uses Zigbee so that control station can also analyze all the performances of the system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Richu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Sam Alex, 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NarcissStarbell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2014).</a:t>
            </a:r>
          </a:p>
          <a:p>
            <a:pPr marL="285750" indent="-285750" algn="just">
              <a:lnSpc>
                <a:spcPct val="150000"/>
              </a:lnSpc>
              <a:spcAft>
                <a:spcPts val="800"/>
              </a:spcAft>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Daeho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Kim et al. worked on smart LED lighting system by using Infrared and Ultrasonic sensors together. Here they proposed a model which continuously tracks the human motion. Output based on the human tracking data which is obtained by these sensors are responsible for determining the On-Off control of the LED lighting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Daeho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Kim,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Junghoon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Lee,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Yeongmin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Jang and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Jaesang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Cha, 2010).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304800" y="450928"/>
            <a:ext cx="4666342" cy="545919"/>
          </a:xfrm>
          <a:prstGeom prst="rect">
            <a:avLst/>
          </a:prstGeom>
        </p:spPr>
        <p:txBody>
          <a:bodyPr wrap="none">
            <a:spAutoFit/>
          </a:bodyPr>
          <a:lstStyle/>
          <a:p>
            <a:pPr>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2.2	Preview of The Related Work</a:t>
            </a:r>
            <a:endParaRPr lang="en-GB" sz="2200"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7680090"/>
      </p:ext>
    </p:extLst>
  </p:cSld>
  <p:clrMapOvr>
    <a:masterClrMapping/>
  </p:clrMapOvr>
  <p:transition advTm="234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16835" y="1601965"/>
            <a:ext cx="10469217" cy="3903954"/>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latin typeface="Times New Roman" pitchFamily="18" charset="0"/>
                <a:cs typeface="Times New Roman" pitchFamily="18" charset="0"/>
              </a:rPr>
              <a:t>Previously existing system failed in continuously monitoring the motion of an object by using each sensor separately. For the same reason, the efficiency of the existing system is low. By the hardware implementation they developed a model to improve the efficiency which helps in smart lighting. The proposed approach make use of sensors in which IR sensor sends the sensed data to the MCU board which in turn sends the same data to the LED control layer. Depending on the results of the sensed data LED control layer turns on the lighting system</a:t>
            </a:r>
            <a:endParaRPr lang="en-US" sz="2200" dirty="0">
              <a:latin typeface="Times New Roman" pitchFamily="18" charset="0"/>
              <a:cs typeface="Times New Roman" pitchFamily="18" charset="0"/>
            </a:endParaRPr>
          </a:p>
        </p:txBody>
      </p:sp>
      <p:sp>
        <p:nvSpPr>
          <p:cNvPr id="7" name="Rectangle 6"/>
          <p:cNvSpPr/>
          <p:nvPr/>
        </p:nvSpPr>
        <p:spPr>
          <a:xfrm>
            <a:off x="304800" y="726613"/>
            <a:ext cx="4666342" cy="545919"/>
          </a:xfrm>
          <a:prstGeom prst="rect">
            <a:avLst/>
          </a:prstGeom>
        </p:spPr>
        <p:txBody>
          <a:bodyPr wrap="none">
            <a:spAutoFit/>
          </a:bodyPr>
          <a:lstStyle/>
          <a:p>
            <a:pPr>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2.2	Preview of The Related Work</a:t>
            </a:r>
            <a:endParaRPr lang="en-GB" sz="2200"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31515048"/>
      </p:ext>
    </p:extLst>
  </p:cSld>
  <p:clrMapOvr>
    <a:masterClrMapping/>
  </p:clrMapOvr>
  <p:transition advTm="234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49580" y="244205"/>
            <a:ext cx="2614562" cy="769441"/>
          </a:xfrm>
          <a:prstGeom prst="rect">
            <a:avLst/>
          </a:prstGeom>
        </p:spPr>
        <p:txBody>
          <a:bodyPr wrap="none">
            <a:spAutoFit/>
          </a:bodyPr>
          <a:lstStyle/>
          <a:p>
            <a:pPr algn="just"/>
            <a:r>
              <a:rPr lang="en-GB" sz="2200" b="1" dirty="0">
                <a:effectLst/>
                <a:latin typeface="Times New Roman" panose="02020603050405020304" pitchFamily="18" charset="0"/>
                <a:ea typeface="Calibri" panose="020F0502020204030204" pitchFamily="34" charset="0"/>
              </a:rPr>
              <a:t>CHAPTER THREE</a:t>
            </a:r>
          </a:p>
          <a:p>
            <a:pPr algn="just"/>
            <a:r>
              <a:rPr lang="en-GB" sz="2200" b="1" dirty="0">
                <a:effectLst/>
                <a:latin typeface="Times New Roman" panose="02020603050405020304" pitchFamily="18" charset="0"/>
                <a:ea typeface="Calibri" panose="020F0502020204030204" pitchFamily="34" charset="0"/>
              </a:rPr>
              <a:t> </a:t>
            </a:r>
            <a:r>
              <a:rPr lang="en-US" sz="2200" b="1" dirty="0">
                <a:effectLst/>
                <a:latin typeface="Times New Roman" panose="02020603050405020304" pitchFamily="18" charset="0"/>
                <a:ea typeface="Calibri" panose="020F0502020204030204" pitchFamily="34" charset="0"/>
              </a:rPr>
              <a:t>METHODOLOGY</a:t>
            </a:r>
            <a:endParaRPr lang="en-GB" sz="2200" dirty="0"/>
          </a:p>
        </p:txBody>
      </p:sp>
      <p:sp>
        <p:nvSpPr>
          <p:cNvPr id="5" name="Rectangle 4"/>
          <p:cNvSpPr/>
          <p:nvPr/>
        </p:nvSpPr>
        <p:spPr>
          <a:xfrm>
            <a:off x="720226" y="943746"/>
            <a:ext cx="2640210" cy="545919"/>
          </a:xfrm>
          <a:prstGeom prst="rect">
            <a:avLst/>
          </a:prstGeom>
        </p:spPr>
        <p:txBody>
          <a:bodyPr wrap="none">
            <a:spAutoFit/>
          </a:bodyPr>
          <a:lstStyle/>
          <a:p>
            <a:pPr algn="just">
              <a:lnSpc>
                <a:spcPct val="150000"/>
              </a:lnSpc>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3.1	Introduction</a:t>
            </a:r>
            <a:endParaRPr lang="en-GB"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720226" y="1370911"/>
            <a:ext cx="9802001" cy="3078535"/>
          </a:xfrm>
          <a:prstGeom prst="rect">
            <a:avLst/>
          </a:prstGeom>
        </p:spPr>
        <p:txBody>
          <a:bodyPr wrap="square">
            <a:spAutoFit/>
          </a:bodyPr>
          <a:lstStyle/>
          <a:p>
            <a:pPr algn="just">
              <a:lnSpc>
                <a:spcPct val="150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The implementation process involves not only the installation of hardware components but also the development of user-friendly interfaces, allowing occupants and facility managers to interact with and customize the lighting environment. This approach aims to ensure that the technology is not only efficient but also intuitive, fostering user acceptance and engagement. As the methodology unfolds, it will delve into of wireless sensor-based lighting solutions in various building systems. </a:t>
            </a:r>
          </a:p>
        </p:txBody>
      </p:sp>
      <p:sp>
        <p:nvSpPr>
          <p:cNvPr id="7" name="Rectangle 6"/>
          <p:cNvSpPr/>
          <p:nvPr/>
        </p:nvSpPr>
        <p:spPr>
          <a:xfrm>
            <a:off x="772537" y="4415301"/>
            <a:ext cx="2640210" cy="545919"/>
          </a:xfrm>
          <a:prstGeom prst="rect">
            <a:avLst/>
          </a:prstGeom>
        </p:spPr>
        <p:txBody>
          <a:bodyPr wrap="square">
            <a:spAutoFit/>
          </a:bodyPr>
          <a:lstStyle/>
          <a:p>
            <a:pPr algn="just">
              <a:lnSpc>
                <a:spcPct val="150000"/>
              </a:lnSpc>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3.2	Design Analysis </a:t>
            </a:r>
            <a:endParaRPr lang="en-GB" sz="2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1">
            <a:extLst>
              <a:ext uri="{FF2B5EF4-FFF2-40B4-BE49-F238E27FC236}">
                <a16:creationId xmlns:a16="http://schemas.microsoft.com/office/drawing/2014/main" id="{B705106F-6899-4469-B487-DEEFCE75A7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9255" y="3862168"/>
            <a:ext cx="2044885" cy="204488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5E302C07-3445-4F79-9395-6FF14D48A5DC}"/>
              </a:ext>
            </a:extLst>
          </p:cNvPr>
          <p:cNvSpPr>
            <a:spLocks noChangeArrowheads="1"/>
          </p:cNvSpPr>
          <p:nvPr/>
        </p:nvSpPr>
        <p:spPr bwMode="auto">
          <a:xfrm>
            <a:off x="720227" y="4876611"/>
            <a:ext cx="7795976" cy="2060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5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3.2.1	PIR Motion sensor: </a:t>
            </a: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PIR (Passive Infrared) motion sensor is a type of electronic sensor that detects motion by measuring changes in infrared radiation levels in its field of view.</a:t>
            </a:r>
            <a:endParaRPr kumimoji="0" lang="en-US" altLang="en-US" sz="2200" b="0" i="0" u="none" strike="noStrike" cap="none" normalizeH="0" baseline="0" dirty="0">
              <a:ln>
                <a:noFill/>
              </a:ln>
              <a:solidFill>
                <a:schemeClr val="tx1"/>
              </a:solidFill>
              <a:effectLst/>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9DBDCA27-2D6F-413E-ADB1-48D03C83B830}"/>
              </a:ext>
            </a:extLst>
          </p:cNvPr>
          <p:cNvSpPr/>
          <p:nvPr/>
        </p:nvSpPr>
        <p:spPr>
          <a:xfrm>
            <a:off x="8175008" y="5907053"/>
            <a:ext cx="3745679" cy="872034"/>
          </a:xfrm>
          <a:prstGeom prst="rect">
            <a:avLst/>
          </a:prstGeom>
        </p:spPr>
        <p:txBody>
          <a:bodyPr wrap="square">
            <a:spAutoFit/>
          </a:bodyPr>
          <a:lstStyle/>
          <a:p>
            <a:pPr algn="ctr">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Figure 3.1: </a:t>
            </a:r>
          </a:p>
          <a:p>
            <a:pPr algn="ctr">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PIR Motion Sensor</a:t>
            </a:r>
            <a:endParaRPr lang="en-GB" sz="22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63024602"/>
      </p:ext>
    </p:extLst>
  </p:cSld>
  <p:clrMapOvr>
    <a:masterClrMapping/>
  </p:clrMapOvr>
  <p:transition advTm="1513"/>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40633" r="30079"/>
          <a:stretch/>
        </p:blipFill>
        <p:spPr>
          <a:xfrm rot="16200000">
            <a:off x="3280014" y="730575"/>
            <a:ext cx="2019868" cy="3951069"/>
          </a:xfrm>
          <a:prstGeom prst="rect">
            <a:avLst/>
          </a:prstGeom>
        </p:spPr>
      </p:pic>
      <p:sp>
        <p:nvSpPr>
          <p:cNvPr id="10" name="Rectangle 9"/>
          <p:cNvSpPr/>
          <p:nvPr/>
        </p:nvSpPr>
        <p:spPr>
          <a:xfrm>
            <a:off x="2517045" y="3508983"/>
            <a:ext cx="3448979" cy="369332"/>
          </a:xfrm>
          <a:prstGeom prst="rect">
            <a:avLst/>
          </a:prstGeom>
        </p:spPr>
        <p:txBody>
          <a:bodyPr wrap="square">
            <a:spAutoFit/>
          </a:bodyPr>
          <a:lstStyle/>
          <a:p>
            <a:pPr algn="ctr"/>
            <a:r>
              <a:rPr lang="en-US" b="1" dirty="0">
                <a:latin typeface="Times New Roman" pitchFamily="18" charset="0"/>
                <a:cs typeface="Times New Roman" pitchFamily="18" charset="0"/>
              </a:rPr>
              <a:t>Figure 3.2. Arduino Nano</a:t>
            </a:r>
            <a:endParaRPr lang="en-GB" dirty="0">
              <a:latin typeface="Times New Roman" pitchFamily="18" charset="0"/>
              <a:cs typeface="Times New Roman" pitchFamily="18" charset="0"/>
            </a:endParaRPr>
          </a:p>
        </p:txBody>
      </p:sp>
      <p:sp>
        <p:nvSpPr>
          <p:cNvPr id="2" name="Rectangle 1">
            <a:extLst>
              <a:ext uri="{FF2B5EF4-FFF2-40B4-BE49-F238E27FC236}">
                <a16:creationId xmlns:a16="http://schemas.microsoft.com/office/drawing/2014/main" id="{23261D7D-CCD8-4A7F-8CDE-ACEF9D533D82}"/>
              </a:ext>
            </a:extLst>
          </p:cNvPr>
          <p:cNvSpPr/>
          <p:nvPr/>
        </p:nvSpPr>
        <p:spPr>
          <a:xfrm>
            <a:off x="427630" y="3925554"/>
            <a:ext cx="7348676" cy="2577244"/>
          </a:xfrm>
          <a:prstGeom prst="rect">
            <a:avLst/>
          </a:prstGeom>
        </p:spPr>
        <p:txBody>
          <a:bodyPr wrap="square">
            <a:spAutoFit/>
          </a:bodyPr>
          <a:lstStyle/>
          <a:p>
            <a:pPr marR="0" lvl="0" algn="just">
              <a:lnSpc>
                <a:spcPct val="150000"/>
              </a:lnSpc>
              <a:spcBef>
                <a:spcPts val="0"/>
              </a:spcBef>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3.2.3	Light Dependent Resistor</a:t>
            </a:r>
            <a:r>
              <a:rPr lang="en-US" sz="2200" dirty="0">
                <a:latin typeface="Times New Roman" panose="02020603050405020304" pitchFamily="18" charset="0"/>
                <a:ea typeface="Calibri" panose="020F0502020204030204" pitchFamily="34" charset="0"/>
                <a:cs typeface="Times New Roman" panose="02020603050405020304" pitchFamily="18" charset="0"/>
              </a:rPr>
              <a:t>: A Light Dependent Resistor (LDR), also known as a photo resistor, is a type of resistor whose resistance changes with the intensity of incident light. LDRs are widely used in various applications where light levels need to be sensed or controlled.</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9303A0E9-9FE0-4670-8C36-1E8AE31A4A6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902054" y="3548632"/>
            <a:ext cx="2900150" cy="2558973"/>
          </a:xfrm>
          <a:prstGeom prst="rect">
            <a:avLst/>
          </a:prstGeom>
          <a:noFill/>
          <a:ln>
            <a:noFill/>
          </a:ln>
        </p:spPr>
      </p:pic>
      <p:sp>
        <p:nvSpPr>
          <p:cNvPr id="8" name="Rectangle 7">
            <a:extLst>
              <a:ext uri="{FF2B5EF4-FFF2-40B4-BE49-F238E27FC236}">
                <a16:creationId xmlns:a16="http://schemas.microsoft.com/office/drawing/2014/main" id="{833D282F-3191-449F-ABC4-B643A4F2278C}"/>
              </a:ext>
            </a:extLst>
          </p:cNvPr>
          <p:cNvSpPr/>
          <p:nvPr/>
        </p:nvSpPr>
        <p:spPr>
          <a:xfrm>
            <a:off x="7478973" y="5875731"/>
            <a:ext cx="3448979" cy="369332"/>
          </a:xfrm>
          <a:prstGeom prst="rect">
            <a:avLst/>
          </a:prstGeom>
        </p:spPr>
        <p:txBody>
          <a:bodyPr wrap="square">
            <a:spAutoFit/>
          </a:bodyPr>
          <a:lstStyle/>
          <a:p>
            <a:pPr algn="ctr"/>
            <a:r>
              <a:rPr lang="en-US" b="1" dirty="0">
                <a:latin typeface="Times New Roman" pitchFamily="18" charset="0"/>
                <a:cs typeface="Times New Roman" pitchFamily="18" charset="0"/>
              </a:rPr>
              <a:t>Figure 3.3. LDR Module</a:t>
            </a:r>
            <a:endParaRPr lang="en-GB" dirty="0">
              <a:latin typeface="Times New Roman" pitchFamily="18" charset="0"/>
              <a:cs typeface="Times New Roman" pitchFamily="18" charset="0"/>
            </a:endParaRPr>
          </a:p>
        </p:txBody>
      </p:sp>
      <p:sp>
        <p:nvSpPr>
          <p:cNvPr id="3" name="Rectangle 2">
            <a:extLst>
              <a:ext uri="{FF2B5EF4-FFF2-40B4-BE49-F238E27FC236}">
                <a16:creationId xmlns:a16="http://schemas.microsoft.com/office/drawing/2014/main" id="{C5F84541-9FE7-4C2C-BE81-BFA105BA151B}"/>
              </a:ext>
            </a:extLst>
          </p:cNvPr>
          <p:cNvSpPr/>
          <p:nvPr/>
        </p:nvSpPr>
        <p:spPr>
          <a:xfrm>
            <a:off x="351776" y="308545"/>
            <a:ext cx="10576176" cy="1555041"/>
          </a:xfrm>
          <a:prstGeom prst="rect">
            <a:avLst/>
          </a:prstGeom>
        </p:spPr>
        <p:txBody>
          <a:bodyPr wrap="square">
            <a:spAutoFit/>
          </a:bodyPr>
          <a:lstStyle/>
          <a:p>
            <a:pPr algn="just">
              <a:lnSpc>
                <a:spcPct val="150000"/>
              </a:lnSpc>
            </a:pPr>
            <a:r>
              <a:rPr lang="en-US" sz="2200" b="1" dirty="0">
                <a:latin typeface="Times New Roman" panose="02020603050405020304" pitchFamily="18" charset="0"/>
                <a:cs typeface="Times New Roman" panose="02020603050405020304" pitchFamily="18" charset="0"/>
              </a:rPr>
              <a:t>3.2.2	Arduino Nano: </a:t>
            </a:r>
            <a:r>
              <a:rPr lang="en-US" sz="2200" dirty="0">
                <a:latin typeface="Times New Roman" panose="02020603050405020304" pitchFamily="18" charset="0"/>
                <a:cs typeface="Times New Roman" panose="02020603050405020304" pitchFamily="18" charset="0"/>
              </a:rPr>
              <a:t>is an open-source electronics platform based on easy-to-use hardware and software. It consists of a microcontroller board and the Arduino IDE (Integrated Development Environment). </a:t>
            </a:r>
          </a:p>
        </p:txBody>
      </p:sp>
    </p:spTree>
    <p:extLst>
      <p:ext uri="{BB962C8B-B14F-4D97-AF65-F5344CB8AC3E}">
        <p14:creationId xmlns:p14="http://schemas.microsoft.com/office/powerpoint/2010/main" val="2918322789"/>
      </p:ext>
    </p:extLst>
  </p:cSld>
  <p:clrMapOvr>
    <a:masterClrMapping/>
  </p:clrMapOvr>
  <p:transition advTm="592"/>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PGSA2Z® Power Supply PCB Board (2Pcs) - 220V AC to 12V DC SMPS Power Supply  Circuit : Amazon.in: Industrial &amp; Scientific">
            <a:extLst>
              <a:ext uri="{FF2B5EF4-FFF2-40B4-BE49-F238E27FC236}">
                <a16:creationId xmlns:a16="http://schemas.microsoft.com/office/drawing/2014/main" id="{DABF84D9-AA2A-4F46-B841-1CE22C6EEBBE}"/>
              </a:ext>
            </a:extLst>
          </p:cNvPr>
          <p:cNvPicPr/>
          <p:nvPr/>
        </p:nvPicPr>
        <p:blipFill rotWithShape="1">
          <a:blip r:embed="rId2" cstate="print">
            <a:extLst>
              <a:ext uri="{28A0092B-C50C-407E-A947-70E740481C1C}">
                <a14:useLocalDpi xmlns:a14="http://schemas.microsoft.com/office/drawing/2010/main" val="0"/>
              </a:ext>
            </a:extLst>
          </a:blip>
          <a:srcRect l="48518" t="21422"/>
          <a:stretch/>
        </p:blipFill>
        <p:spPr bwMode="auto">
          <a:xfrm rot="16200000">
            <a:off x="4120936" y="2067915"/>
            <a:ext cx="3178359" cy="4598780"/>
          </a:xfrm>
          <a:prstGeom prst="rect">
            <a:avLst/>
          </a:prstGeom>
          <a:noFill/>
          <a:ln>
            <a:noFill/>
          </a:ln>
          <a:extLst>
            <a:ext uri="{53640926-AAD7-44D8-BBD7-CCE9431645EC}">
              <a14:shadowObscured xmlns:a14="http://schemas.microsoft.com/office/drawing/2010/main"/>
            </a:ext>
          </a:extLst>
        </p:spPr>
      </p:pic>
      <p:sp>
        <p:nvSpPr>
          <p:cNvPr id="5" name="Rectangle 4"/>
          <p:cNvSpPr/>
          <p:nvPr/>
        </p:nvSpPr>
        <p:spPr>
          <a:xfrm>
            <a:off x="457199" y="715253"/>
            <a:ext cx="10010634" cy="2062872"/>
          </a:xfrm>
          <a:prstGeom prst="rect">
            <a:avLst/>
          </a:prstGeom>
        </p:spPr>
        <p:txBody>
          <a:bodyPr wrap="square">
            <a:spAutoFit/>
          </a:bodyPr>
          <a:lstStyle/>
          <a:p>
            <a:pPr algn="just">
              <a:lnSpc>
                <a:spcPct val="150000"/>
              </a:lnSpc>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3.2.4</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Power Supply Module: </a:t>
            </a:r>
            <a:r>
              <a:rPr lang="en-US" sz="2200" dirty="0">
                <a:latin typeface="Times New Roman" panose="02020603050405020304" pitchFamily="18" charset="0"/>
                <a:cs typeface="Times New Roman" panose="02020603050405020304" pitchFamily="18" charset="0"/>
              </a:rPr>
              <a:t>it</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convert 220V AC to 12V DC to enable the system to use less power but produce same or even more functionality, you can use a bridge rectifier along with a capacitor filter to smooth the rectified output. Additionally, a voltage regulator to stabilize the output voltage is used.</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Rectangle 9"/>
          <p:cNvSpPr/>
          <p:nvPr/>
        </p:nvSpPr>
        <p:spPr>
          <a:xfrm>
            <a:off x="3410725" y="5788317"/>
            <a:ext cx="4598780" cy="369332"/>
          </a:xfrm>
          <a:prstGeom prst="rect">
            <a:avLst/>
          </a:prstGeom>
        </p:spPr>
        <p:txBody>
          <a:bodyPr wrap="square">
            <a:spAutoFit/>
          </a:bodyPr>
          <a:lstStyle/>
          <a:p>
            <a:pPr algn="ctr"/>
            <a:r>
              <a:rPr lang="en-US" b="1" dirty="0">
                <a:latin typeface="Times New Roman" pitchFamily="18" charset="0"/>
                <a:cs typeface="Times New Roman" pitchFamily="18" charset="0"/>
              </a:rPr>
              <a:t>Figure 3.4 12V Power Supply Module</a:t>
            </a:r>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2114110416"/>
      </p:ext>
    </p:extLst>
  </p:cSld>
  <p:clrMapOvr>
    <a:masterClrMapping/>
  </p:clrMapOvr>
  <p:transition advTm="592"/>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teko 5 Pieces (WHITE) DC 12V 2.4 Watt Coin Module LED Light For Decoration  Interior Light Motorbike LED (12 V, 2.4 W) Price in India - Buy Steko 5  Pieces (WHITE) DC">
            <a:extLst>
              <a:ext uri="{FF2B5EF4-FFF2-40B4-BE49-F238E27FC236}">
                <a16:creationId xmlns:a16="http://schemas.microsoft.com/office/drawing/2014/main" id="{617570C2-3BB7-4ECE-A772-AFE5C9DD95D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880924" y="2168198"/>
            <a:ext cx="3254108" cy="4167782"/>
          </a:xfrm>
          <a:prstGeom prst="rect">
            <a:avLst/>
          </a:prstGeom>
          <a:noFill/>
          <a:ln>
            <a:noFill/>
          </a:ln>
        </p:spPr>
      </p:pic>
      <p:sp>
        <p:nvSpPr>
          <p:cNvPr id="5" name="Rectangle 4"/>
          <p:cNvSpPr/>
          <p:nvPr/>
        </p:nvSpPr>
        <p:spPr>
          <a:xfrm>
            <a:off x="586853" y="255727"/>
            <a:ext cx="10044753" cy="2570704"/>
          </a:xfrm>
          <a:prstGeom prst="rect">
            <a:avLst/>
          </a:prstGeom>
        </p:spPr>
        <p:txBody>
          <a:bodyPr wrap="square">
            <a:spAutoFit/>
          </a:bodyPr>
          <a:lstStyle/>
          <a:p>
            <a:pPr algn="just">
              <a:lnSpc>
                <a:spcPct val="150000"/>
              </a:lnSpc>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3.2.6</a:t>
            </a:r>
            <a:r>
              <a:rPr lang="en-US" sz="2200" b="1" dirty="0">
                <a:latin typeface="Times New Roman" panose="02020603050405020304" pitchFamily="18" charset="0"/>
                <a:cs typeface="Times New Roman" panose="02020603050405020304" pitchFamily="18" charset="0"/>
              </a:rPr>
              <a:t>	Light Emitting Diode: </a:t>
            </a:r>
            <a:r>
              <a:rPr lang="en-US" sz="2200" dirty="0">
                <a:latin typeface="Times New Roman" panose="02020603050405020304" pitchFamily="18" charset="0"/>
                <a:cs typeface="Times New Roman" panose="02020603050405020304" pitchFamily="18" charset="0"/>
              </a:rPr>
              <a:t>Light Emitting Diodes (LEDs) are semiconductor devices that emit light when an electric current pass through them. LEDs can be equipped with smart features such as color-changing capabilities, remote control, and connectivity to smart devices. These advanced features enhance the overall functionality and user experience of a smart lighting system.</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Rectangle 9"/>
          <p:cNvSpPr/>
          <p:nvPr/>
        </p:nvSpPr>
        <p:spPr>
          <a:xfrm>
            <a:off x="3142890" y="5879143"/>
            <a:ext cx="3448979" cy="369332"/>
          </a:xfrm>
          <a:prstGeom prst="rect">
            <a:avLst/>
          </a:prstGeom>
        </p:spPr>
        <p:txBody>
          <a:bodyPr wrap="square">
            <a:spAutoFit/>
          </a:bodyPr>
          <a:lstStyle/>
          <a:p>
            <a:pPr algn="ctr"/>
            <a:r>
              <a:rPr lang="en-US" b="1" dirty="0">
                <a:latin typeface="Times New Roman" pitchFamily="18" charset="0"/>
                <a:cs typeface="Times New Roman" pitchFamily="18" charset="0"/>
              </a:rPr>
              <a:t>Figure 3.5 Light Emitting Diode</a:t>
            </a:r>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586666325"/>
      </p:ext>
    </p:extLst>
  </p:cSld>
  <p:clrMapOvr>
    <a:masterClrMapping/>
  </p:clrMapOvr>
  <p:transition advTm="592"/>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261D7D-CCD8-4A7F-8CDE-ACEF9D533D82}"/>
              </a:ext>
            </a:extLst>
          </p:cNvPr>
          <p:cNvSpPr/>
          <p:nvPr/>
        </p:nvSpPr>
        <p:spPr>
          <a:xfrm>
            <a:off x="435154" y="617896"/>
            <a:ext cx="10615627" cy="2570704"/>
          </a:xfrm>
          <a:prstGeom prst="rect">
            <a:avLst/>
          </a:prstGeom>
        </p:spPr>
        <p:txBody>
          <a:bodyPr wrap="square">
            <a:spAutoFit/>
          </a:bodyPr>
          <a:lstStyle/>
          <a:p>
            <a:pPr marR="0" lvl="0" algn="just">
              <a:lnSpc>
                <a:spcPct val="150000"/>
              </a:lnSpc>
              <a:spcBef>
                <a:spcPts val="0"/>
              </a:spcBef>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3.2.7</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b="1" dirty="0">
                <a:latin typeface="Times New Roman" panose="02020603050405020304" pitchFamily="18" charset="0"/>
                <a:ea typeface="Calibri" panose="020F0502020204030204" pitchFamily="34" charset="0"/>
                <a:cs typeface="Times New Roman" panose="02020603050405020304" pitchFamily="18" charset="0"/>
              </a:rPr>
              <a:t>Relay Module: </a:t>
            </a:r>
            <a:r>
              <a:rPr lang="en-US" sz="2200" dirty="0">
                <a:latin typeface="Times New Roman" panose="02020603050405020304" pitchFamily="18" charset="0"/>
                <a:ea typeface="Calibri" panose="020F0502020204030204" pitchFamily="34" charset="0"/>
                <a:cs typeface="Times New Roman" panose="02020603050405020304" pitchFamily="18" charset="0"/>
              </a:rPr>
              <a:t>A relay module is an electrical device that consists of a relay and associated components mounted on a circuit board. It is commonly used in electronics and automation projects to control high-power electrical devices with low-power microcontrollers or other digital circuits. The relay module acts as an interface between the low-voltage control circuit and the higher-voltage load circuit. </a:t>
            </a:r>
          </a:p>
        </p:txBody>
      </p:sp>
      <p:sp>
        <p:nvSpPr>
          <p:cNvPr id="8" name="Rectangle 7">
            <a:extLst>
              <a:ext uri="{FF2B5EF4-FFF2-40B4-BE49-F238E27FC236}">
                <a16:creationId xmlns:a16="http://schemas.microsoft.com/office/drawing/2014/main" id="{833D282F-3191-449F-ABC4-B643A4F2278C}"/>
              </a:ext>
            </a:extLst>
          </p:cNvPr>
          <p:cNvSpPr/>
          <p:nvPr/>
        </p:nvSpPr>
        <p:spPr>
          <a:xfrm>
            <a:off x="3690960" y="5890453"/>
            <a:ext cx="3448979" cy="369332"/>
          </a:xfrm>
          <a:prstGeom prst="rect">
            <a:avLst/>
          </a:prstGeom>
        </p:spPr>
        <p:txBody>
          <a:bodyPr wrap="square">
            <a:spAutoFit/>
          </a:bodyPr>
          <a:lstStyle/>
          <a:p>
            <a:pPr algn="ctr"/>
            <a:r>
              <a:rPr lang="en-US" b="1" dirty="0">
                <a:latin typeface="Times New Roman" pitchFamily="18" charset="0"/>
                <a:cs typeface="Times New Roman" pitchFamily="18" charset="0"/>
              </a:rPr>
              <a:t>Figure 3.6 Relay Module</a:t>
            </a:r>
            <a:endParaRPr lang="en-GB" dirty="0">
              <a:latin typeface="Times New Roman" pitchFamily="18" charset="0"/>
              <a:cs typeface="Times New Roman" pitchFamily="18" charset="0"/>
            </a:endParaRPr>
          </a:p>
        </p:txBody>
      </p:sp>
      <p:pic>
        <p:nvPicPr>
          <p:cNvPr id="12" name="Picture 11" descr="Guide for Relay Module with Arduino | Random Nerd Tutorials">
            <a:extLst>
              <a:ext uri="{FF2B5EF4-FFF2-40B4-BE49-F238E27FC236}">
                <a16:creationId xmlns:a16="http://schemas.microsoft.com/office/drawing/2014/main" id="{59091949-F790-48CA-8397-591211DA4A7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78018" y="3429000"/>
            <a:ext cx="5345097" cy="2321966"/>
          </a:xfrm>
          <a:prstGeom prst="rect">
            <a:avLst/>
          </a:prstGeom>
          <a:noFill/>
          <a:ln>
            <a:noFill/>
          </a:ln>
        </p:spPr>
      </p:pic>
    </p:spTree>
    <p:extLst>
      <p:ext uri="{BB962C8B-B14F-4D97-AF65-F5344CB8AC3E}">
        <p14:creationId xmlns:p14="http://schemas.microsoft.com/office/powerpoint/2010/main" val="2125860588"/>
      </p:ext>
    </p:extLst>
  </p:cSld>
  <p:clrMapOvr>
    <a:masterClrMapping/>
  </p:clrMapOvr>
  <p:transition advTm="592"/>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9586" y="558687"/>
            <a:ext cx="7369903" cy="436786"/>
          </a:xfrm>
          <a:prstGeom prst="rect">
            <a:avLst/>
          </a:prstGeom>
        </p:spPr>
        <p:txBody>
          <a:bodyPr wrap="none">
            <a:spAutoFit/>
          </a:bodyPr>
          <a:lstStyle/>
          <a:p>
            <a:pPr>
              <a:lnSpc>
                <a:spcPct val="107000"/>
              </a:lnSpc>
              <a:spcAft>
                <a:spcPts val="800"/>
              </a:spcAft>
            </a:pPr>
            <a:r>
              <a:rPr lang="en-GB" sz="2200" b="1" dirty="0">
                <a:effectLst/>
                <a:latin typeface="Times New Roman" panose="02020603050405020304" pitchFamily="18" charset="0"/>
                <a:ea typeface="Times New Roman" panose="02020603050405020304" pitchFamily="18" charset="0"/>
                <a:cs typeface="Times New Roman" panose="02020603050405020304" pitchFamily="18" charset="0"/>
              </a:rPr>
              <a:t>3.3	Block Diagram of Wireless sensor Based lighting system</a:t>
            </a:r>
            <a:endParaRPr lang="en-GB" sz="2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50EE8FB5-EFEA-DCE1-38CC-DE058C5EA0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586" y="2174487"/>
            <a:ext cx="10036101" cy="2509025"/>
          </a:xfrm>
          <a:prstGeom prst="rect">
            <a:avLst/>
          </a:prstGeom>
        </p:spPr>
      </p:pic>
    </p:spTree>
    <p:extLst>
      <p:ext uri="{BB962C8B-B14F-4D97-AF65-F5344CB8AC3E}">
        <p14:creationId xmlns:p14="http://schemas.microsoft.com/office/powerpoint/2010/main" val="4261106193"/>
      </p:ext>
    </p:extLst>
  </p:cSld>
  <p:clrMapOvr>
    <a:masterClrMapping/>
  </p:clrMapOvr>
  <p:transition advTm="1591"/>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9126080-1250-0E8A-8033-B503BA3AB6A9}"/>
              </a:ext>
            </a:extLst>
          </p:cNvPr>
          <p:cNvSpPr txBox="1"/>
          <p:nvPr/>
        </p:nvSpPr>
        <p:spPr>
          <a:xfrm>
            <a:off x="549586" y="1394460"/>
            <a:ext cx="10400354" cy="4401205"/>
          </a:xfrm>
          <a:prstGeom prst="rect">
            <a:avLst/>
          </a:prstGeom>
          <a:noFill/>
        </p:spPr>
        <p:txBody>
          <a:bodyPr wrap="square" rtlCol="0">
            <a:spAutoFit/>
          </a:bodyPr>
          <a:lstStyle/>
          <a:p>
            <a:pPr algn="just"/>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Detection Unit: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The detection unit of the smart sensor-based lighting system detects the presence of individual using a three PIR motion sensor that each cover 120 degrees making a total of 360 degrees covered. It does not send any message to the control unit unless motion is detected again, in the case in which motion is detected again it send a motion detected signal to the control circuit using its transmitter (CC1101) set at a frequency of 433.49Mhz to turn on the lighting systems and to remain on for a minute unless a fresh signal is sent again.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2800" dirty="0"/>
          </a:p>
        </p:txBody>
      </p:sp>
    </p:spTree>
    <p:extLst>
      <p:ext uri="{BB962C8B-B14F-4D97-AF65-F5344CB8AC3E}">
        <p14:creationId xmlns:p14="http://schemas.microsoft.com/office/powerpoint/2010/main" val="2497582361"/>
      </p:ext>
    </p:extLst>
  </p:cSld>
  <p:clrMapOvr>
    <a:masterClrMapping/>
  </p:clrMapOvr>
  <p:transition advTm="1591"/>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30306" y="280781"/>
            <a:ext cx="4034118" cy="1133195"/>
          </a:xfrm>
          <a:prstGeom prst="rect">
            <a:avLst/>
          </a:prstGeom>
        </p:spPr>
        <p:txBody>
          <a:bodyPr wrap="square">
            <a:spAutoFit/>
          </a:bodyPr>
          <a:lstStyle/>
          <a:p>
            <a:pPr algn="ctr">
              <a:lnSpc>
                <a:spcPct val="150000"/>
              </a:lnSpc>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CHAPTER ONE</a:t>
            </a:r>
          </a:p>
          <a:p>
            <a:pPr algn="ctr">
              <a:lnSpc>
                <a:spcPct val="150000"/>
              </a:lnSpc>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INTRODUCTION</a:t>
            </a:r>
            <a:endParaRPr lang="en-GB" sz="2400" dirty="0"/>
          </a:p>
        </p:txBody>
      </p:sp>
      <p:sp>
        <p:nvSpPr>
          <p:cNvPr id="6" name="Rectangle 5"/>
          <p:cNvSpPr/>
          <p:nvPr/>
        </p:nvSpPr>
        <p:spPr>
          <a:xfrm>
            <a:off x="845278" y="1696979"/>
            <a:ext cx="4396588" cy="587148"/>
          </a:xfrm>
          <a:prstGeom prst="rect">
            <a:avLst/>
          </a:prstGeom>
        </p:spPr>
        <p:txBody>
          <a:bodyPr wrap="none">
            <a:spAutoFit/>
          </a:bodyPr>
          <a:lstStyle/>
          <a:p>
            <a:pPr>
              <a:lnSpc>
                <a:spcPct val="150000"/>
              </a:lnSpc>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1.1		Background of the Study</a:t>
            </a:r>
            <a:endParaRPr lang="en-GB" sz="2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845278" y="2434253"/>
            <a:ext cx="10204174" cy="3349956"/>
          </a:xfrm>
          <a:prstGeom prst="rect">
            <a:avLst/>
          </a:prstGeom>
        </p:spPr>
        <p:txBody>
          <a:bodyPr wrap="square">
            <a:spAutoFit/>
          </a:bodyPr>
          <a:lstStyle/>
          <a:p>
            <a:pPr algn="just">
              <a:lnSpc>
                <a:spcPct val="150000"/>
              </a:lnSpc>
            </a:pPr>
            <a:r>
              <a:rPr lang="en-US" sz="2400" dirty="0">
                <a:latin typeface="Times New Roman" panose="02020603050405020304" pitchFamily="18" charset="0"/>
                <a:ea typeface="Calibri" panose="020F0502020204030204" pitchFamily="34" charset="0"/>
              </a:rPr>
              <a:t>In the future, everything may be ‘connected’ and ‘smart’ in the built environment. The concept of smart lighting has emerged over the past decade in commercial and industrial environments, predominantly focusing on energy saving. From a broader perspective, smart lighting in the residential environment is a part of the ‘smart home’ concept where the main goal is to provide and promote user comfort, convenience, and security, and to satisfy residents’ needs. </a:t>
            </a:r>
          </a:p>
        </p:txBody>
      </p:sp>
    </p:spTree>
    <p:extLst>
      <p:ext uri="{BB962C8B-B14F-4D97-AF65-F5344CB8AC3E}">
        <p14:creationId xmlns:p14="http://schemas.microsoft.com/office/powerpoint/2010/main" val="656396241"/>
      </p:ext>
    </p:extLst>
  </p:cSld>
  <p:clrMapOvr>
    <a:masterClrMapping/>
  </p:clrMapOvr>
  <p:transition advTm="5335"/>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9586" y="558687"/>
            <a:ext cx="9354420" cy="436786"/>
          </a:xfrm>
          <a:prstGeom prst="rect">
            <a:avLst/>
          </a:prstGeom>
        </p:spPr>
        <p:txBody>
          <a:bodyPr wrap="none">
            <a:spAutoFit/>
          </a:bodyPr>
          <a:lstStyle/>
          <a:p>
            <a:pPr>
              <a:lnSpc>
                <a:spcPct val="107000"/>
              </a:lnSpc>
              <a:spcAft>
                <a:spcPts val="800"/>
              </a:spcAft>
            </a:pPr>
            <a:r>
              <a:rPr lang="en-GB" sz="2200" b="1" dirty="0">
                <a:effectLst/>
                <a:latin typeface="Times New Roman" panose="02020603050405020304" pitchFamily="18" charset="0"/>
                <a:ea typeface="Times New Roman" panose="02020603050405020304" pitchFamily="18" charset="0"/>
                <a:cs typeface="Times New Roman" panose="02020603050405020304" pitchFamily="18" charset="0"/>
              </a:rPr>
              <a:t>	Block Diagram of Wireless sensor Based lighting system – Detection unit</a:t>
            </a:r>
            <a:endParaRPr lang="en-GB" sz="2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00DE3A40-778E-EC25-7B7A-D74B4C3647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7399" y="1619884"/>
            <a:ext cx="9868923" cy="4346576"/>
          </a:xfrm>
          <a:prstGeom prst="rect">
            <a:avLst/>
          </a:prstGeom>
          <a:noFill/>
          <a:ln>
            <a:noFill/>
          </a:ln>
        </p:spPr>
      </p:pic>
    </p:spTree>
    <p:extLst>
      <p:ext uri="{BB962C8B-B14F-4D97-AF65-F5344CB8AC3E}">
        <p14:creationId xmlns:p14="http://schemas.microsoft.com/office/powerpoint/2010/main" val="1758705593"/>
      </p:ext>
    </p:extLst>
  </p:cSld>
  <p:clrMapOvr>
    <a:masterClrMapping/>
  </p:clrMapOvr>
  <p:transition advTm="1591"/>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9586" y="558687"/>
            <a:ext cx="9522479" cy="436786"/>
          </a:xfrm>
          <a:prstGeom prst="rect">
            <a:avLst/>
          </a:prstGeom>
        </p:spPr>
        <p:txBody>
          <a:bodyPr wrap="none">
            <a:spAutoFit/>
          </a:bodyPr>
          <a:lstStyle/>
          <a:p>
            <a:pPr>
              <a:lnSpc>
                <a:spcPct val="107000"/>
              </a:lnSpc>
              <a:spcAft>
                <a:spcPts val="800"/>
              </a:spcAft>
            </a:pPr>
            <a:r>
              <a:rPr lang="en-GB" sz="2200" b="1" dirty="0">
                <a:effectLst/>
                <a:latin typeface="Times New Roman" panose="02020603050405020304" pitchFamily="18" charset="0"/>
                <a:ea typeface="Times New Roman" panose="02020603050405020304" pitchFamily="18" charset="0"/>
                <a:cs typeface="Times New Roman" panose="02020603050405020304" pitchFamily="18" charset="0"/>
              </a:rPr>
              <a:t>	Circuit Diagram of Wireless sensor Based lighting system – Detection unit</a:t>
            </a:r>
            <a:endParaRPr lang="en-GB" sz="2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D739B129-0BAE-72EE-A4A5-F4529B1D615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4234" y="1265402"/>
            <a:ext cx="6978345" cy="5592598"/>
          </a:xfrm>
          <a:prstGeom prst="rect">
            <a:avLst/>
          </a:prstGeom>
          <a:noFill/>
          <a:ln>
            <a:noFill/>
          </a:ln>
        </p:spPr>
      </p:pic>
    </p:spTree>
    <p:extLst>
      <p:ext uri="{BB962C8B-B14F-4D97-AF65-F5344CB8AC3E}">
        <p14:creationId xmlns:p14="http://schemas.microsoft.com/office/powerpoint/2010/main" val="3613010933"/>
      </p:ext>
    </p:extLst>
  </p:cSld>
  <p:clrMapOvr>
    <a:masterClrMapping/>
  </p:clrMapOvr>
  <p:transition advTm="1591"/>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9126080-1250-0E8A-8033-B503BA3AB6A9}"/>
              </a:ext>
            </a:extLst>
          </p:cNvPr>
          <p:cNvSpPr txBox="1"/>
          <p:nvPr/>
        </p:nvSpPr>
        <p:spPr>
          <a:xfrm>
            <a:off x="549586" y="1394460"/>
            <a:ext cx="10400354" cy="2862322"/>
          </a:xfrm>
          <a:prstGeom prst="rect">
            <a:avLst/>
          </a:prstGeom>
          <a:noFill/>
        </p:spPr>
        <p:txBody>
          <a:bodyPr wrap="square" rtlCol="0">
            <a:spAutoFit/>
          </a:bodyPr>
          <a:lstStyle/>
          <a:p>
            <a:pPr algn="just"/>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Control Unit:</a:t>
            </a:r>
          </a:p>
          <a:p>
            <a:pPr algn="just"/>
            <a:r>
              <a:rPr lang="en-US" sz="3600" dirty="0">
                <a:effectLst/>
                <a:latin typeface="Times New Roman" panose="02020603050405020304" pitchFamily="18" charset="0"/>
                <a:ea typeface="Calibri" panose="020F0502020204030204" pitchFamily="34" charset="0"/>
                <a:cs typeface="Times New Roman" panose="02020603050405020304" pitchFamily="18" charset="0"/>
              </a:rPr>
              <a:t>The detection unit detects the presence of individual using a PIR motion sensor and sends a message to the control unit using a transmitter (CC1101) set at a frequency of 433.49Mhz.</a:t>
            </a:r>
            <a:endParaRPr lang="en-US" sz="3600" dirty="0"/>
          </a:p>
        </p:txBody>
      </p:sp>
    </p:spTree>
    <p:extLst>
      <p:ext uri="{BB962C8B-B14F-4D97-AF65-F5344CB8AC3E}">
        <p14:creationId xmlns:p14="http://schemas.microsoft.com/office/powerpoint/2010/main" val="2173102948"/>
      </p:ext>
    </p:extLst>
  </p:cSld>
  <p:clrMapOvr>
    <a:masterClrMapping/>
  </p:clrMapOvr>
  <p:transition advTm="1591"/>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9586" y="558687"/>
            <a:ext cx="9067226" cy="436786"/>
          </a:xfrm>
          <a:prstGeom prst="rect">
            <a:avLst/>
          </a:prstGeom>
        </p:spPr>
        <p:txBody>
          <a:bodyPr wrap="none">
            <a:spAutoFit/>
          </a:bodyPr>
          <a:lstStyle/>
          <a:p>
            <a:pPr>
              <a:lnSpc>
                <a:spcPct val="107000"/>
              </a:lnSpc>
              <a:spcAft>
                <a:spcPts val="800"/>
              </a:spcAft>
            </a:pPr>
            <a:r>
              <a:rPr lang="en-GB" sz="2200" b="1" dirty="0">
                <a:effectLst/>
                <a:latin typeface="Times New Roman" panose="02020603050405020304" pitchFamily="18" charset="0"/>
                <a:ea typeface="Times New Roman" panose="02020603050405020304" pitchFamily="18" charset="0"/>
                <a:cs typeface="Times New Roman" panose="02020603050405020304" pitchFamily="18" charset="0"/>
              </a:rPr>
              <a:t>	Block Diagram of Wireless sensor Based lighting system – Control unit</a:t>
            </a:r>
            <a:endParaRPr lang="en-GB" sz="2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F303B8AA-A3F6-57D0-5EB2-A3BFFB50C3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45920" y="1504148"/>
            <a:ext cx="7658100" cy="4795165"/>
          </a:xfrm>
          <a:prstGeom prst="rect">
            <a:avLst/>
          </a:prstGeom>
          <a:noFill/>
          <a:ln>
            <a:noFill/>
          </a:ln>
        </p:spPr>
      </p:pic>
    </p:spTree>
    <p:extLst>
      <p:ext uri="{BB962C8B-B14F-4D97-AF65-F5344CB8AC3E}">
        <p14:creationId xmlns:p14="http://schemas.microsoft.com/office/powerpoint/2010/main" val="1303464185"/>
      </p:ext>
    </p:extLst>
  </p:cSld>
  <p:clrMapOvr>
    <a:masterClrMapping/>
  </p:clrMapOvr>
  <p:transition advTm="1591"/>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9586" y="558687"/>
            <a:ext cx="9235285" cy="436786"/>
          </a:xfrm>
          <a:prstGeom prst="rect">
            <a:avLst/>
          </a:prstGeom>
        </p:spPr>
        <p:txBody>
          <a:bodyPr wrap="none">
            <a:spAutoFit/>
          </a:bodyPr>
          <a:lstStyle/>
          <a:p>
            <a:pPr>
              <a:lnSpc>
                <a:spcPct val="107000"/>
              </a:lnSpc>
              <a:spcAft>
                <a:spcPts val="800"/>
              </a:spcAft>
            </a:pPr>
            <a:r>
              <a:rPr lang="en-GB" sz="2200" b="1" dirty="0">
                <a:effectLst/>
                <a:latin typeface="Times New Roman" panose="02020603050405020304" pitchFamily="18" charset="0"/>
                <a:ea typeface="Times New Roman" panose="02020603050405020304" pitchFamily="18" charset="0"/>
                <a:cs typeface="Times New Roman" panose="02020603050405020304" pitchFamily="18" charset="0"/>
              </a:rPr>
              <a:t>	Circuit Diagram of Wireless sensor Based lighting system – Control unit</a:t>
            </a:r>
            <a:endParaRPr lang="en-GB" sz="2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DBC7AF7A-D086-E766-393E-5C7DACB32A2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6760"/>
          <a:stretch/>
        </p:blipFill>
        <p:spPr bwMode="auto">
          <a:xfrm>
            <a:off x="3026727" y="1109773"/>
            <a:ext cx="5772785" cy="562229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03383911"/>
      </p:ext>
    </p:extLst>
  </p:cSld>
  <p:clrMapOvr>
    <a:masterClrMapping/>
  </p:clrMapOvr>
  <p:transition advTm="1591"/>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261D7D-CCD8-4A7F-8CDE-ACEF9D533D82}"/>
              </a:ext>
            </a:extLst>
          </p:cNvPr>
          <p:cNvSpPr/>
          <p:nvPr/>
        </p:nvSpPr>
        <p:spPr>
          <a:xfrm>
            <a:off x="380563" y="369027"/>
            <a:ext cx="10615627" cy="5565947"/>
          </a:xfrm>
          <a:prstGeom prst="rect">
            <a:avLst/>
          </a:prstGeom>
        </p:spPr>
        <p:txBody>
          <a:bodyPr wrap="square">
            <a:spAutoFit/>
          </a:bodyPr>
          <a:lstStyle/>
          <a:p>
            <a:pPr algn="ctr">
              <a:lnSpc>
                <a:spcPct val="150000"/>
              </a:lnSpc>
            </a:pPr>
            <a:r>
              <a:rPr lang="en-US" sz="2400" b="1" dirty="0">
                <a:latin typeface="Times New Roman" panose="02020603050405020304" pitchFamily="18" charset="0"/>
                <a:cs typeface="Times New Roman" panose="02020603050405020304" pitchFamily="18" charset="0"/>
              </a:rPr>
              <a:t>CHAPTER FOUR</a:t>
            </a:r>
          </a:p>
          <a:p>
            <a:pPr algn="ctr">
              <a:lnSpc>
                <a:spcPct val="150000"/>
              </a:lnSpc>
            </a:pPr>
            <a:r>
              <a:rPr lang="en-US" sz="2400" b="1" dirty="0">
                <a:latin typeface="Times New Roman" panose="02020603050405020304" pitchFamily="18" charset="0"/>
                <a:cs typeface="Times New Roman" panose="02020603050405020304" pitchFamily="18" charset="0"/>
              </a:rPr>
              <a:t>RESULTS AND DISCUSSION</a:t>
            </a:r>
          </a:p>
          <a:p>
            <a:pPr algn="ctr">
              <a:lnSpc>
                <a:spcPct val="150000"/>
              </a:lnSpc>
            </a:pPr>
            <a:endParaRPr lang="en-US" sz="2400" b="1"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4.1	</a:t>
            </a:r>
            <a:r>
              <a:rPr lang="en-US" sz="2400" b="1" dirty="0">
                <a:latin typeface="Times New Roman" panose="02020603050405020304" pitchFamily="18" charset="0"/>
                <a:cs typeface="Times New Roman" panose="02020603050405020304" pitchFamily="18" charset="0"/>
              </a:rPr>
              <a:t>Observation:</a:t>
            </a:r>
            <a:r>
              <a:rPr lang="en-US" sz="2400" dirty="0">
                <a:latin typeface="Times New Roman" panose="02020603050405020304" pitchFamily="18" charset="0"/>
                <a:cs typeface="Times New Roman" panose="02020603050405020304" pitchFamily="18" charset="0"/>
              </a:rPr>
              <a:t> The Wireless Sensor based lighting system was evaluated based on several performance metrics, including sensor accuracy, Transmission distance, relay response time and overall reliability.</a:t>
            </a:r>
          </a:p>
          <a:p>
            <a:pPr algn="just">
              <a:lnSpc>
                <a:spcPct val="150000"/>
              </a:lnSpc>
            </a:pPr>
            <a:endParaRPr lang="en-US" sz="2400" b="1" dirty="0">
              <a:latin typeface="Times New Roman" panose="02020603050405020304" pitchFamily="18" charset="0"/>
              <a:cs typeface="Times New Roman" panose="02020603050405020304" pitchFamily="18" charset="0"/>
            </a:endParaRPr>
          </a:p>
          <a:p>
            <a:pPr algn="just">
              <a:lnSpc>
                <a:spcPct val="150000"/>
              </a:lnSpc>
            </a:pPr>
            <a:r>
              <a:rPr lang="en-US" sz="2400" b="1" dirty="0">
                <a:latin typeface="Times New Roman" panose="02020603050405020304" pitchFamily="18" charset="0"/>
                <a:cs typeface="Times New Roman" panose="02020603050405020304" pitchFamily="18" charset="0"/>
              </a:rPr>
              <a:t>4.2	Transmission Unit:</a:t>
            </a:r>
            <a:r>
              <a:rPr lang="en-US" sz="2400" dirty="0">
                <a:latin typeface="Times New Roman" panose="02020603050405020304" pitchFamily="18" charset="0"/>
                <a:cs typeface="Times New Roman" panose="02020603050405020304" pitchFamily="18" charset="0"/>
              </a:rPr>
              <a:t> The detection unit consists of four major component’s such as PIR motion sensor, microcontroller, CC1101 transmitter and battery management system we would be testing all.</a:t>
            </a:r>
          </a:p>
        </p:txBody>
      </p:sp>
    </p:spTree>
    <p:extLst>
      <p:ext uri="{BB962C8B-B14F-4D97-AF65-F5344CB8AC3E}">
        <p14:creationId xmlns:p14="http://schemas.microsoft.com/office/powerpoint/2010/main" val="999713264"/>
      </p:ext>
    </p:extLst>
  </p:cSld>
  <p:clrMapOvr>
    <a:masterClrMapping/>
  </p:clrMapOvr>
  <p:transition advTm="592"/>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58E02C-7951-C8AA-9B3B-F1F3ADBD3C4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817" t="19896" r="23959" b="10724"/>
          <a:stretch/>
        </p:blipFill>
        <p:spPr bwMode="auto">
          <a:xfrm rot="5400000">
            <a:off x="624636" y="1174907"/>
            <a:ext cx="5352507" cy="4142425"/>
          </a:xfrm>
          <a:prstGeom prst="rect">
            <a:avLst/>
          </a:prstGeom>
          <a:noFill/>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B5C0860C-D1D7-4F3D-66F1-7B677404B1EF}"/>
              </a:ext>
            </a:extLst>
          </p:cNvPr>
          <p:cNvSpPr txBox="1"/>
          <p:nvPr/>
        </p:nvSpPr>
        <p:spPr>
          <a:xfrm>
            <a:off x="5753100" y="569866"/>
            <a:ext cx="3962400" cy="1077218"/>
          </a:xfrm>
          <a:prstGeom prst="rect">
            <a:avLst/>
          </a:prstGeom>
          <a:noFill/>
        </p:spPr>
        <p:txBody>
          <a:bodyPr wrap="square">
            <a:spAutoFit/>
          </a:bodyPr>
          <a:lstStyle/>
          <a:p>
            <a:r>
              <a:rPr lang="en-US" sz="3200" b="1" dirty="0">
                <a:effectLst/>
                <a:latin typeface="Times New Roman" panose="02020603050405020304" pitchFamily="18" charset="0"/>
                <a:ea typeface="Calibri" panose="020F0502020204030204" pitchFamily="34" charset="0"/>
              </a:rPr>
              <a:t> Detection Unit </a:t>
            </a:r>
            <a:r>
              <a:rPr lang="en-US" sz="3200" b="1" dirty="0">
                <a:latin typeface="Times New Roman" panose="02020603050405020304" pitchFamily="18" charset="0"/>
                <a:ea typeface="Calibri" panose="020F0502020204030204" pitchFamily="34" charset="0"/>
              </a:rPr>
              <a:t>or</a:t>
            </a:r>
            <a:endParaRPr lang="en-US" sz="3200" b="1" dirty="0">
              <a:effectLst/>
              <a:latin typeface="Times New Roman" panose="02020603050405020304" pitchFamily="18" charset="0"/>
              <a:ea typeface="Calibri" panose="020F0502020204030204" pitchFamily="34" charset="0"/>
            </a:endParaRPr>
          </a:p>
          <a:p>
            <a:r>
              <a:rPr lang="en-US" sz="3200" b="1" dirty="0">
                <a:effectLst/>
                <a:latin typeface="Times New Roman" panose="02020603050405020304" pitchFamily="18" charset="0"/>
                <a:ea typeface="Calibri" panose="020F0502020204030204" pitchFamily="34" charset="0"/>
              </a:rPr>
              <a:t>Transmitter Unit</a:t>
            </a:r>
            <a:endParaRPr lang="en-US" sz="3200" dirty="0"/>
          </a:p>
        </p:txBody>
      </p:sp>
      <p:sp>
        <p:nvSpPr>
          <p:cNvPr id="7" name="TextBox 6">
            <a:extLst>
              <a:ext uri="{FF2B5EF4-FFF2-40B4-BE49-F238E27FC236}">
                <a16:creationId xmlns:a16="http://schemas.microsoft.com/office/drawing/2014/main" id="{B987E5F4-A632-082B-10D9-7CB947B91B70}"/>
              </a:ext>
            </a:extLst>
          </p:cNvPr>
          <p:cNvSpPr txBox="1"/>
          <p:nvPr/>
        </p:nvSpPr>
        <p:spPr>
          <a:xfrm>
            <a:off x="5703570" y="1767925"/>
            <a:ext cx="5258753" cy="4197944"/>
          </a:xfrm>
          <a:prstGeom prst="rect">
            <a:avLst/>
          </a:prstGeom>
          <a:noFill/>
        </p:spPr>
        <p:txBody>
          <a:bodyPr wrap="square">
            <a:spAutoFit/>
          </a:bodyPr>
          <a:lstStyle/>
          <a:p>
            <a:pPr marL="0" marR="0" algn="just">
              <a:lnSpc>
                <a:spcPct val="150000"/>
              </a:lnSpc>
              <a:spcBef>
                <a:spcPts val="0"/>
              </a:spcBef>
              <a:spcAft>
                <a:spcPts val="0"/>
              </a:spcAft>
            </a:pPr>
            <a:r>
              <a:rPr lang="en-GB" sz="2000" b="1" dirty="0">
                <a:latin typeface="Times New Roman" panose="02020603050405020304" pitchFamily="18" charset="0"/>
                <a:ea typeface="Calibri" panose="020F0502020204030204" pitchFamily="34" charset="0"/>
                <a:cs typeface="Times New Roman" panose="02020603050405020304" pitchFamily="18" charset="0"/>
              </a:rPr>
              <a:t>1. </a:t>
            </a:r>
            <a:r>
              <a:rPr lang="en-GB" sz="2000" b="1" dirty="0">
                <a:effectLst/>
                <a:latin typeface="Times New Roman" panose="02020603050405020304" pitchFamily="18" charset="0"/>
                <a:ea typeface="Calibri" panose="020F0502020204030204" pitchFamily="34" charset="0"/>
                <a:cs typeface="Times New Roman" panose="02020603050405020304" pitchFamily="18" charset="0"/>
              </a:rPr>
              <a:t>PIR Sensor Accuracy</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The PIR motion sensors demonstrated high accuracy in detecting motion within a range of 5 to 20 cm. The sensors responded well to movements, with a detection rate of over 95% during tests. Testing indicated a low incidence of false positives and negatives. Adjustments in sensor positioning and sensitivity thresholds further reduced errors detected.</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1132723"/>
      </p:ext>
    </p:extLst>
  </p:cSld>
  <p:clrMapOvr>
    <a:masterClrMapping/>
  </p:clrMapOvr>
  <p:transition advTm="592"/>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58E02C-7951-C8AA-9B3B-F1F3ADBD3C4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817" t="19896" r="23959" b="10724"/>
          <a:stretch/>
        </p:blipFill>
        <p:spPr bwMode="auto">
          <a:xfrm rot="5400000">
            <a:off x="624636" y="1174907"/>
            <a:ext cx="5352507" cy="4142425"/>
          </a:xfrm>
          <a:prstGeom prst="rect">
            <a:avLst/>
          </a:prstGeom>
          <a:noFill/>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B5C0860C-D1D7-4F3D-66F1-7B677404B1EF}"/>
              </a:ext>
            </a:extLst>
          </p:cNvPr>
          <p:cNvSpPr txBox="1"/>
          <p:nvPr/>
        </p:nvSpPr>
        <p:spPr>
          <a:xfrm>
            <a:off x="5753100" y="569866"/>
            <a:ext cx="3962400" cy="1077218"/>
          </a:xfrm>
          <a:prstGeom prst="rect">
            <a:avLst/>
          </a:prstGeom>
          <a:noFill/>
        </p:spPr>
        <p:txBody>
          <a:bodyPr wrap="square">
            <a:spAutoFit/>
          </a:bodyPr>
          <a:lstStyle/>
          <a:p>
            <a:r>
              <a:rPr lang="en-US" sz="3200" b="1" dirty="0">
                <a:effectLst/>
                <a:latin typeface="Times New Roman" panose="02020603050405020304" pitchFamily="18" charset="0"/>
                <a:ea typeface="Calibri" panose="020F0502020204030204" pitchFamily="34" charset="0"/>
              </a:rPr>
              <a:t> Detection Unit </a:t>
            </a:r>
            <a:r>
              <a:rPr lang="en-US" sz="3200" b="1" dirty="0">
                <a:latin typeface="Times New Roman" panose="02020603050405020304" pitchFamily="18" charset="0"/>
                <a:ea typeface="Calibri" panose="020F0502020204030204" pitchFamily="34" charset="0"/>
              </a:rPr>
              <a:t>or</a:t>
            </a:r>
            <a:endParaRPr lang="en-US" sz="3200" b="1" dirty="0">
              <a:effectLst/>
              <a:latin typeface="Times New Roman" panose="02020603050405020304" pitchFamily="18" charset="0"/>
              <a:ea typeface="Calibri" panose="020F0502020204030204" pitchFamily="34" charset="0"/>
            </a:endParaRPr>
          </a:p>
          <a:p>
            <a:r>
              <a:rPr lang="en-US" sz="3200" b="1" dirty="0">
                <a:effectLst/>
                <a:latin typeface="Times New Roman" panose="02020603050405020304" pitchFamily="18" charset="0"/>
                <a:ea typeface="Calibri" panose="020F0502020204030204" pitchFamily="34" charset="0"/>
              </a:rPr>
              <a:t>Transmitter Unit</a:t>
            </a:r>
            <a:endParaRPr lang="en-US" sz="3200" dirty="0"/>
          </a:p>
        </p:txBody>
      </p:sp>
      <p:sp>
        <p:nvSpPr>
          <p:cNvPr id="7" name="TextBox 6">
            <a:extLst>
              <a:ext uri="{FF2B5EF4-FFF2-40B4-BE49-F238E27FC236}">
                <a16:creationId xmlns:a16="http://schemas.microsoft.com/office/drawing/2014/main" id="{B987E5F4-A632-082B-10D9-7CB947B91B70}"/>
              </a:ext>
            </a:extLst>
          </p:cNvPr>
          <p:cNvSpPr txBox="1"/>
          <p:nvPr/>
        </p:nvSpPr>
        <p:spPr>
          <a:xfrm>
            <a:off x="5703570" y="1767925"/>
            <a:ext cx="5258753" cy="4465133"/>
          </a:xfrm>
          <a:prstGeom prst="rect">
            <a:avLst/>
          </a:prstGeom>
          <a:noFill/>
        </p:spPr>
        <p:txBody>
          <a:bodyPr wrap="square">
            <a:spAutoFit/>
          </a:bodyPr>
          <a:lstStyle/>
          <a:p>
            <a:pPr marL="0" marR="0" algn="just">
              <a:lnSpc>
                <a:spcPct val="150000"/>
              </a:lnSpc>
              <a:spcBef>
                <a:spcPts val="0"/>
              </a:spcBef>
              <a:spcAft>
                <a:spcPts val="0"/>
              </a:spcAft>
            </a:pPr>
            <a:r>
              <a:rPr lang="en-GB" sz="2400" b="1" dirty="0">
                <a:effectLst/>
                <a:latin typeface="Times New Roman" panose="02020603050405020304" pitchFamily="18" charset="0"/>
                <a:ea typeface="Calibri" panose="020F0502020204030204" pitchFamily="34" charset="0"/>
                <a:cs typeface="Times New Roman" panose="02020603050405020304" pitchFamily="18" charset="0"/>
              </a:rPr>
              <a:t>2.Transmitter Accuracy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The CC1101(433Mhz) transmission range was tested to see how far the device was able to transmit without signal loss, after testing it was seen that it could transmit accurately between 1 – 5 meters from the receiver enabling it to be used in long distance cases.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9889994"/>
      </p:ext>
    </p:extLst>
  </p:cSld>
  <p:clrMapOvr>
    <a:masterClrMapping/>
  </p:clrMapOvr>
  <p:transition advTm="592"/>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261D7D-CCD8-4A7F-8CDE-ACEF9D533D82}"/>
              </a:ext>
            </a:extLst>
          </p:cNvPr>
          <p:cNvSpPr/>
          <p:nvPr/>
        </p:nvSpPr>
        <p:spPr>
          <a:xfrm>
            <a:off x="380563" y="483327"/>
            <a:ext cx="4762937" cy="6119945"/>
          </a:xfrm>
          <a:prstGeom prst="rect">
            <a:avLst/>
          </a:prstGeom>
        </p:spPr>
        <p:txBody>
          <a:bodyPr wrap="square">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4.2	</a:t>
            </a:r>
            <a:r>
              <a:rPr lang="en-GB" sz="2400" b="1" dirty="0">
                <a:effectLst/>
                <a:latin typeface="Times New Roman" panose="02020603050405020304" pitchFamily="18" charset="0"/>
                <a:ea typeface="Calibri" panose="020F0502020204030204" pitchFamily="34" charset="0"/>
              </a:rPr>
              <a:t>Control and Receiver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u</a:t>
            </a:r>
            <a:r>
              <a:rPr lang="en-US" sz="2400" b="1" dirty="0">
                <a:latin typeface="Times New Roman" panose="02020603050405020304" pitchFamily="18" charset="0"/>
                <a:cs typeface="Times New Roman" panose="02020603050405020304" pitchFamily="18" charset="0"/>
              </a:rPr>
              <a:t>nit:</a:t>
            </a:r>
            <a:r>
              <a:rPr lang="en-US" sz="2400" dirty="0">
                <a:latin typeface="Times New Roman" panose="02020603050405020304" pitchFamily="18" charset="0"/>
                <a:cs typeface="Times New Roman" panose="02020603050405020304" pitchFamily="18" charset="0"/>
              </a:rPr>
              <a:t> </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The Control unit is the part of the wireless sensor-based lighting system that controls the lights, it receives the signal and decides when to switch on and off the light. It major components include a microcontroller, CC1101 receiver, Relay Module, power supply and battery management system.</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1322315-35F5-8177-A643-EC95E001258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5614" t="14412" r="26412" b="13747"/>
          <a:stretch/>
        </p:blipFill>
        <p:spPr bwMode="auto">
          <a:xfrm>
            <a:off x="5676598" y="1171575"/>
            <a:ext cx="4862934" cy="451485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30305505"/>
      </p:ext>
    </p:extLst>
  </p:cSld>
  <p:clrMapOvr>
    <a:masterClrMapping/>
  </p:clrMapOvr>
  <p:transition advTm="592"/>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5C0860C-D1D7-4F3D-66F1-7B677404B1EF}"/>
              </a:ext>
            </a:extLst>
          </p:cNvPr>
          <p:cNvSpPr txBox="1"/>
          <p:nvPr/>
        </p:nvSpPr>
        <p:spPr>
          <a:xfrm>
            <a:off x="5753100" y="318406"/>
            <a:ext cx="3962400" cy="1077218"/>
          </a:xfrm>
          <a:prstGeom prst="rect">
            <a:avLst/>
          </a:prstGeom>
          <a:noFill/>
        </p:spPr>
        <p:txBody>
          <a:bodyPr wrap="square">
            <a:spAutoFit/>
          </a:bodyPr>
          <a:lstStyle/>
          <a:p>
            <a:r>
              <a:rPr lang="en-US" sz="3200" b="1" dirty="0">
                <a:effectLst/>
                <a:latin typeface="Times New Roman" panose="02020603050405020304" pitchFamily="18" charset="0"/>
                <a:ea typeface="Calibri" panose="020F0502020204030204" pitchFamily="34" charset="0"/>
              </a:rPr>
              <a:t>Receiver / Control Unit</a:t>
            </a:r>
            <a:endParaRPr lang="en-US" sz="3200" dirty="0"/>
          </a:p>
        </p:txBody>
      </p:sp>
      <p:sp>
        <p:nvSpPr>
          <p:cNvPr id="7" name="TextBox 6">
            <a:extLst>
              <a:ext uri="{FF2B5EF4-FFF2-40B4-BE49-F238E27FC236}">
                <a16:creationId xmlns:a16="http://schemas.microsoft.com/office/drawing/2014/main" id="{B987E5F4-A632-082B-10D9-7CB947B91B70}"/>
              </a:ext>
            </a:extLst>
          </p:cNvPr>
          <p:cNvSpPr txBox="1"/>
          <p:nvPr/>
        </p:nvSpPr>
        <p:spPr>
          <a:xfrm>
            <a:off x="5703570" y="1516465"/>
            <a:ext cx="5258753" cy="5121274"/>
          </a:xfrm>
          <a:prstGeom prst="rect">
            <a:avLst/>
          </a:prstGeom>
          <a:noFill/>
        </p:spPr>
        <p:txBody>
          <a:bodyPr wrap="square">
            <a:spAutoFit/>
          </a:bodyPr>
          <a:lstStyle/>
          <a:p>
            <a:pPr marL="0" marR="0" algn="just">
              <a:lnSpc>
                <a:spcPct val="150000"/>
              </a:lnSpc>
              <a:spcBef>
                <a:spcPts val="0"/>
              </a:spcBef>
              <a:spcAft>
                <a:spcPts val="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1. Receivers Accuracy: </a:t>
            </a:r>
            <a:r>
              <a:rPr lang="en-US" sz="2000" dirty="0">
                <a:latin typeface="Times New Roman" panose="02020603050405020304" pitchFamily="18" charset="0"/>
                <a:ea typeface="Calibri" panose="020F0502020204030204" pitchFamily="34" charset="0"/>
                <a:cs typeface="Times New Roman" panose="02020603050405020304" pitchFamily="18" charset="0"/>
              </a:rPr>
              <a:t>The CC1101(433Mhz) transmission range was tested to see how far the device was able to continuously receive signal loss, after testing it was seen that it could continuously and accurately receive complete data between 5-10 meters from the transmitter enabling it to be used in long distance cases. Also, the CC1101 receiver can achieve high accuracy and reliability over a distance of 5 meters, particularly in environments with minimal interference and proper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F5BE6705-357C-0513-DFE5-84827E52FFA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5614" t="14412" r="26412" b="13747"/>
          <a:stretch/>
        </p:blipFill>
        <p:spPr bwMode="auto">
          <a:xfrm>
            <a:off x="716914" y="1228273"/>
            <a:ext cx="4462739" cy="440145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80029063"/>
      </p:ext>
    </p:extLst>
  </p:cSld>
  <p:clrMapOvr>
    <a:masterClrMapping/>
  </p:clrMapOvr>
  <p:transition advTm="592"/>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1950" y="4024583"/>
            <a:ext cx="10345076" cy="2673296"/>
          </a:xfrm>
          <a:prstGeom prst="rect">
            <a:avLst/>
          </a:prstGeom>
        </p:spPr>
        <p:txBody>
          <a:bodyPr wrap="square">
            <a:spAutoFit/>
          </a:bodyPr>
          <a:lstStyle/>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What are smart lighting systems? </a:t>
            </a:r>
          </a:p>
          <a:p>
            <a:pPr algn="just">
              <a:lnSpc>
                <a:spcPct val="150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 Smart lighting system is a series of connected sensors, </a:t>
            </a:r>
            <a:r>
              <a:rPr lang="en-US" sz="2200" dirty="0" err="1">
                <a:latin typeface="Times New Roman" panose="02020603050405020304" pitchFamily="18" charset="0"/>
                <a:ea typeface="Calibri" panose="020F0502020204030204" pitchFamily="34" charset="0"/>
                <a:cs typeface="Times New Roman" panose="02020603050405020304" pitchFamily="18" charset="0"/>
              </a:rPr>
              <a:t>systes</a:t>
            </a:r>
            <a:r>
              <a:rPr lang="en-US" sz="2200" dirty="0">
                <a:latin typeface="Times New Roman" panose="02020603050405020304" pitchFamily="18" charset="0"/>
                <a:ea typeface="Calibri" panose="020F0502020204030204" pitchFamily="34" charset="0"/>
                <a:cs typeface="Times New Roman" panose="02020603050405020304" pitchFamily="18" charset="0"/>
              </a:rPr>
              <a:t> and light bulbs that can detect, sense, Adjust and interact automatically with their environments and with users and other smart devices. Unlike regular light bulbs which require manual operation, smart lights can be Autonomous</a:t>
            </a:r>
            <a:endParaRPr lang="en-GB"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43F89DF4-326D-47C9-B415-A6D93E6AC34C}"/>
              </a:ext>
            </a:extLst>
          </p:cNvPr>
          <p:cNvSpPr/>
          <p:nvPr/>
        </p:nvSpPr>
        <p:spPr>
          <a:xfrm>
            <a:off x="481950" y="292443"/>
            <a:ext cx="10190922" cy="3586366"/>
          </a:xfrm>
          <a:prstGeom prst="rect">
            <a:avLst/>
          </a:prstGeom>
        </p:spPr>
        <p:txBody>
          <a:bodyPr wrap="square">
            <a:spAutoFit/>
          </a:bodyPr>
          <a:lstStyle/>
          <a:p>
            <a:pPr algn="just">
              <a:lnSpc>
                <a:spcPct val="150000"/>
              </a:lnSpc>
            </a:pPr>
            <a:r>
              <a:rPr lang="en-US" sz="2200" dirty="0">
                <a:latin typeface="Times New Roman" panose="02020603050405020304" pitchFamily="18" charset="0"/>
                <a:ea typeface="Calibri" panose="020F0502020204030204" pitchFamily="34" charset="0"/>
              </a:rPr>
              <a:t>In a world where energy conservation and sustainability have become important, the quest for innovative and efficient lighting solutions has gained significant ground. The ever-increasing demand for energy-efficient technologies has spurred the development of sensor-based systems that can intelligently adapt to environmental conditions. </a:t>
            </a:r>
          </a:p>
          <a:p>
            <a:pPr algn="just">
              <a:lnSpc>
                <a:spcPct val="150000"/>
              </a:lnSpc>
            </a:pPr>
            <a:r>
              <a:rPr lang="en-US" sz="2200" dirty="0">
                <a:latin typeface="Times New Roman" panose="02020603050405020304" pitchFamily="18" charset="0"/>
                <a:ea typeface="Calibri" panose="020F0502020204030204" pitchFamily="34" charset="0"/>
              </a:rPr>
              <a:t>The final year project, titled "Design and Construction of a wireless Sensor-Based Lighting System," delves into the implementation of this technology in energy efficiency to address the pressing need for smart lighting solutions. </a:t>
            </a:r>
            <a:endParaRPr lang="en-GB"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5553134"/>
      </p:ext>
    </p:extLst>
  </p:cSld>
  <p:clrMapOvr>
    <a:masterClrMapping/>
  </p:clrMapOvr>
  <p:transition advTm="1248"/>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58E02C-7951-C8AA-9B3B-F1F3ADBD3C4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817" t="19896" r="23959" b="10724"/>
          <a:stretch/>
        </p:blipFill>
        <p:spPr bwMode="auto">
          <a:xfrm rot="5400000">
            <a:off x="624636" y="1174907"/>
            <a:ext cx="5352507" cy="4142425"/>
          </a:xfrm>
          <a:prstGeom prst="rect">
            <a:avLst/>
          </a:prstGeom>
          <a:noFill/>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B5C0860C-D1D7-4F3D-66F1-7B677404B1EF}"/>
              </a:ext>
            </a:extLst>
          </p:cNvPr>
          <p:cNvSpPr txBox="1"/>
          <p:nvPr/>
        </p:nvSpPr>
        <p:spPr>
          <a:xfrm>
            <a:off x="5753100" y="569866"/>
            <a:ext cx="3962400" cy="1077218"/>
          </a:xfrm>
          <a:prstGeom prst="rect">
            <a:avLst/>
          </a:prstGeom>
          <a:noFill/>
        </p:spPr>
        <p:txBody>
          <a:bodyPr wrap="square">
            <a:spAutoFit/>
          </a:bodyPr>
          <a:lstStyle/>
          <a:p>
            <a:r>
              <a:rPr lang="en-US" sz="3200" b="1" dirty="0">
                <a:effectLst/>
                <a:latin typeface="Times New Roman" panose="02020603050405020304" pitchFamily="18" charset="0"/>
                <a:ea typeface="Calibri" panose="020F0502020204030204" pitchFamily="34" charset="0"/>
              </a:rPr>
              <a:t> Detection Unit </a:t>
            </a:r>
            <a:r>
              <a:rPr lang="en-US" sz="3200" b="1" dirty="0">
                <a:latin typeface="Times New Roman" panose="02020603050405020304" pitchFamily="18" charset="0"/>
                <a:ea typeface="Calibri" panose="020F0502020204030204" pitchFamily="34" charset="0"/>
              </a:rPr>
              <a:t>or</a:t>
            </a:r>
            <a:endParaRPr lang="en-US" sz="3200" b="1" dirty="0">
              <a:effectLst/>
              <a:latin typeface="Times New Roman" panose="02020603050405020304" pitchFamily="18" charset="0"/>
              <a:ea typeface="Calibri" panose="020F0502020204030204" pitchFamily="34" charset="0"/>
            </a:endParaRPr>
          </a:p>
          <a:p>
            <a:r>
              <a:rPr lang="en-US" sz="3200" b="1" dirty="0">
                <a:effectLst/>
                <a:latin typeface="Times New Roman" panose="02020603050405020304" pitchFamily="18" charset="0"/>
                <a:ea typeface="Calibri" panose="020F0502020204030204" pitchFamily="34" charset="0"/>
              </a:rPr>
              <a:t>Transmitter Unit</a:t>
            </a:r>
            <a:endParaRPr lang="en-US" sz="3200" dirty="0"/>
          </a:p>
        </p:txBody>
      </p:sp>
      <p:sp>
        <p:nvSpPr>
          <p:cNvPr id="7" name="TextBox 6">
            <a:extLst>
              <a:ext uri="{FF2B5EF4-FFF2-40B4-BE49-F238E27FC236}">
                <a16:creationId xmlns:a16="http://schemas.microsoft.com/office/drawing/2014/main" id="{B987E5F4-A632-082B-10D9-7CB947B91B70}"/>
              </a:ext>
            </a:extLst>
          </p:cNvPr>
          <p:cNvSpPr txBox="1"/>
          <p:nvPr/>
        </p:nvSpPr>
        <p:spPr>
          <a:xfrm>
            <a:off x="5703570" y="1767925"/>
            <a:ext cx="5258753" cy="4465133"/>
          </a:xfrm>
          <a:prstGeom prst="rect">
            <a:avLst/>
          </a:prstGeom>
          <a:noFill/>
        </p:spPr>
        <p:txBody>
          <a:bodyPr wrap="square">
            <a:spAutoFit/>
          </a:bodyPr>
          <a:lstStyle/>
          <a:p>
            <a:pPr marL="0" marR="0" algn="just">
              <a:lnSpc>
                <a:spcPct val="150000"/>
              </a:lnSpc>
              <a:spcBef>
                <a:spcPts val="0"/>
              </a:spcBef>
              <a:spcAft>
                <a:spcPts val="0"/>
              </a:spcAft>
            </a:pPr>
            <a:r>
              <a:rPr lang="en-GB" sz="2400" b="1" dirty="0">
                <a:effectLst/>
                <a:latin typeface="Times New Roman" panose="02020603050405020304" pitchFamily="18" charset="0"/>
                <a:ea typeface="Calibri" panose="020F0502020204030204" pitchFamily="34" charset="0"/>
                <a:cs typeface="Times New Roman" panose="02020603050405020304" pitchFamily="18" charset="0"/>
              </a:rPr>
              <a:t>2.Transmitter Accuracy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The CC1101(433Mhz) transmission range was tested to see how far the device was able to transmit without signal loss, after testing it was seen that it could transmit accurately between 1 – 5 meters from the receiver enabling it to be used in long distance cases.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60384177"/>
      </p:ext>
    </p:extLst>
  </p:cSld>
  <p:clrMapOvr>
    <a:masterClrMapping/>
  </p:clrMapOvr>
  <p:transition advTm="592"/>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261D7D-CCD8-4A7F-8CDE-ACEF9D533D82}"/>
              </a:ext>
            </a:extLst>
          </p:cNvPr>
          <p:cNvSpPr/>
          <p:nvPr/>
        </p:nvSpPr>
        <p:spPr>
          <a:xfrm>
            <a:off x="334843" y="242923"/>
            <a:ext cx="10615627" cy="6119945"/>
          </a:xfrm>
          <a:prstGeom prst="rect">
            <a:avLst/>
          </a:prstGeom>
        </p:spPr>
        <p:txBody>
          <a:bodyPr wrap="square">
            <a:spAutoFit/>
          </a:bodyPr>
          <a:lstStyle/>
          <a:p>
            <a:pPr algn="ctr">
              <a:lnSpc>
                <a:spcPct val="150000"/>
              </a:lnSpc>
            </a:pPr>
            <a:r>
              <a:rPr lang="en-US" sz="2400" b="1" dirty="0">
                <a:latin typeface="Times New Roman" panose="02020603050405020304" pitchFamily="18" charset="0"/>
                <a:cs typeface="Times New Roman" panose="02020603050405020304" pitchFamily="18" charset="0"/>
              </a:rPr>
              <a:t>CHAPTER FIVE</a:t>
            </a:r>
          </a:p>
          <a:p>
            <a:pPr algn="ctr">
              <a:lnSpc>
                <a:spcPct val="150000"/>
              </a:lnSpc>
            </a:pPr>
            <a:r>
              <a:rPr lang="en-US" sz="2400" b="1" dirty="0">
                <a:latin typeface="Times New Roman" panose="02020603050405020304" pitchFamily="18" charset="0"/>
                <a:cs typeface="Times New Roman" panose="02020603050405020304" pitchFamily="18" charset="0"/>
              </a:rPr>
              <a:t>CONCLUSION </a:t>
            </a:r>
          </a:p>
          <a:p>
            <a:pPr algn="just">
              <a:lnSpc>
                <a:spcPct val="150000"/>
              </a:lnSpc>
            </a:pPr>
            <a:r>
              <a:rPr lang="en-US" sz="2400" dirty="0">
                <a:latin typeface="Times New Roman" panose="02020603050405020304" pitchFamily="18" charset="0"/>
                <a:cs typeface="Times New Roman" panose="02020603050405020304" pitchFamily="18" charset="0"/>
              </a:rPr>
              <a:t>The Sensor-Based Lighting System project has successfully demonstrated the potential of integrating modern sensor technologies into lighting solutions. This project set out to design and implement an intelligent lighting system capable of optimizing energy usage, enhancing user convenience, and providing operational flexibility wirelessly. One of the primary achievements of this project was the design and integration of various sensors with lighting control modules. By incorporating motion sensors, the system could dynamically adjust lighting based on real-time environmental conditions. This means that lights were only activated when movement was detected</a:t>
            </a:r>
          </a:p>
        </p:txBody>
      </p:sp>
    </p:spTree>
    <p:extLst>
      <p:ext uri="{BB962C8B-B14F-4D97-AF65-F5344CB8AC3E}">
        <p14:creationId xmlns:p14="http://schemas.microsoft.com/office/powerpoint/2010/main" val="4094818139"/>
      </p:ext>
    </p:extLst>
  </p:cSld>
  <p:clrMapOvr>
    <a:masterClrMapping/>
  </p:clrMapOvr>
  <p:transition advTm="592"/>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261D7D-CCD8-4A7F-8CDE-ACEF9D533D82}"/>
              </a:ext>
            </a:extLst>
          </p:cNvPr>
          <p:cNvSpPr/>
          <p:nvPr/>
        </p:nvSpPr>
        <p:spPr>
          <a:xfrm>
            <a:off x="334843" y="242923"/>
            <a:ext cx="10615627" cy="5913157"/>
          </a:xfrm>
          <a:prstGeom prst="rect">
            <a:avLst/>
          </a:prstGeom>
        </p:spPr>
        <p:txBody>
          <a:bodyPr wrap="square">
            <a:spAutoFit/>
          </a:bodyPr>
          <a:lstStyle/>
          <a:p>
            <a:pPr algn="ctr">
              <a:lnSpc>
                <a:spcPct val="150000"/>
              </a:lnSpc>
            </a:pPr>
            <a:r>
              <a:rPr lang="en-US" sz="3200" b="1" dirty="0">
                <a:latin typeface="Times New Roman" panose="02020603050405020304" pitchFamily="18" charset="0"/>
                <a:cs typeface="Times New Roman" panose="02020603050405020304" pitchFamily="18" charset="0"/>
              </a:rPr>
              <a:t>CHAPTER FIVE</a:t>
            </a:r>
          </a:p>
          <a:p>
            <a:pPr algn="ctr">
              <a:lnSpc>
                <a:spcPct val="150000"/>
              </a:lnSpc>
            </a:pPr>
            <a:r>
              <a:rPr lang="en-US" sz="3200" b="1" dirty="0">
                <a:latin typeface="Times New Roman" panose="02020603050405020304" pitchFamily="18" charset="0"/>
                <a:cs typeface="Times New Roman" panose="02020603050405020304" pitchFamily="18" charset="0"/>
              </a:rPr>
              <a:t>RECOMMENDATION</a:t>
            </a:r>
            <a:endParaRPr lang="en-US" sz="3200" dirty="0">
              <a:latin typeface="Times New Roman" panose="02020603050405020304" pitchFamily="18" charset="0"/>
              <a:cs typeface="Times New Roman" panose="02020603050405020304" pitchFamily="18" charset="0"/>
            </a:endParaRPr>
          </a:p>
          <a:p>
            <a:pPr lvl="0" algn="just">
              <a:lnSpc>
                <a:spcPct val="150000"/>
              </a:lnSpc>
            </a:pPr>
            <a:r>
              <a:rPr lang="en-US" sz="3200" dirty="0">
                <a:latin typeface="Times New Roman" panose="02020603050405020304" pitchFamily="18" charset="0"/>
                <a:cs typeface="Times New Roman" panose="02020603050405020304" pitchFamily="18" charset="0"/>
              </a:rPr>
              <a:t>The integration of more advanced sensor technologies is an important step forward. By incorporating infrared sensors, ultrasonic sensors, and even cameras with image recognition capabilities, the system can achieve more precise occupancy detection and further optimize lighting control, especially in complex environments. </a:t>
            </a:r>
          </a:p>
        </p:txBody>
      </p:sp>
    </p:spTree>
    <p:extLst>
      <p:ext uri="{BB962C8B-B14F-4D97-AF65-F5344CB8AC3E}">
        <p14:creationId xmlns:p14="http://schemas.microsoft.com/office/powerpoint/2010/main" val="3876878240"/>
      </p:ext>
    </p:extLst>
  </p:cSld>
  <p:clrMapOvr>
    <a:masterClrMapping/>
  </p:clrMapOvr>
  <p:transition advTm="592"/>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261D7D-CCD8-4A7F-8CDE-ACEF9D533D82}"/>
              </a:ext>
            </a:extLst>
          </p:cNvPr>
          <p:cNvSpPr/>
          <p:nvPr/>
        </p:nvSpPr>
        <p:spPr>
          <a:xfrm>
            <a:off x="334843" y="311503"/>
            <a:ext cx="10615627" cy="5831853"/>
          </a:xfrm>
          <a:prstGeom prst="rect">
            <a:avLst/>
          </a:prstGeom>
        </p:spPr>
        <p:txBody>
          <a:bodyPr wrap="square">
            <a:spAutoFit/>
          </a:bodyPr>
          <a:lstStyle/>
          <a:p>
            <a:pPr lvl="0" algn="just">
              <a:lnSpc>
                <a:spcPct val="150000"/>
              </a:lnSpc>
            </a:pPr>
            <a:r>
              <a:rPr lang="en-US" sz="2800" dirty="0">
                <a:latin typeface="Times New Roman" panose="02020603050405020304" pitchFamily="18" charset="0"/>
                <a:cs typeface="Times New Roman" panose="02020603050405020304" pitchFamily="18" charset="0"/>
              </a:rPr>
              <a:t>Another important recommendation is to implement user customization features through a mobile app or web interface. This would allow users to tailor the lighting system to their specific preferences and schedules, enhancing user satisfaction and engagement. Additionally, integrating the system with existing smart home ecosystems, such as Google Home, Amazon Alexa, or Apple HomeKit, would significantly improve its usability and appeal to a broader audience. This seamless integration would make the lighting system a more attractive option for users already invested in smart home technologies.</a:t>
            </a:r>
          </a:p>
        </p:txBody>
      </p:sp>
    </p:spTree>
    <p:extLst>
      <p:ext uri="{BB962C8B-B14F-4D97-AF65-F5344CB8AC3E}">
        <p14:creationId xmlns:p14="http://schemas.microsoft.com/office/powerpoint/2010/main" val="602116160"/>
      </p:ext>
    </p:extLst>
  </p:cSld>
  <p:clrMapOvr>
    <a:masterClrMapping/>
  </p:clrMapOvr>
  <p:transition advTm="592"/>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261D7D-CCD8-4A7F-8CDE-ACEF9D533D82}"/>
              </a:ext>
            </a:extLst>
          </p:cNvPr>
          <p:cNvSpPr/>
          <p:nvPr/>
        </p:nvSpPr>
        <p:spPr>
          <a:xfrm>
            <a:off x="353846" y="345811"/>
            <a:ext cx="10615627" cy="6275051"/>
          </a:xfrm>
          <a:prstGeom prst="rect">
            <a:avLst/>
          </a:prstGeom>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REFERENCES</a:t>
            </a:r>
          </a:p>
          <a:p>
            <a:pPr algn="just">
              <a:lnSpc>
                <a:spcPct val="150000"/>
              </a:lnSpc>
            </a:pPr>
            <a:r>
              <a:rPr lang="en-US" b="1" dirty="0">
                <a:latin typeface="Times New Roman" panose="02020603050405020304" pitchFamily="18" charset="0"/>
                <a:cs typeface="Times New Roman" panose="02020603050405020304" pitchFamily="18" charset="0"/>
              </a:rPr>
              <a:t>1.	 Rubinstein, F., </a:t>
            </a:r>
            <a:r>
              <a:rPr lang="en-US" b="1" dirty="0" err="1">
                <a:latin typeface="Times New Roman" panose="02020603050405020304" pitchFamily="18" charset="0"/>
                <a:cs typeface="Times New Roman" panose="02020603050405020304" pitchFamily="18" charset="0"/>
              </a:rPr>
              <a:t>Xiaolei</a:t>
            </a:r>
            <a:r>
              <a:rPr lang="en-US" b="1" dirty="0">
                <a:latin typeface="Times New Roman" panose="02020603050405020304" pitchFamily="18" charset="0"/>
                <a:cs typeface="Times New Roman" panose="02020603050405020304" pitchFamily="18" charset="0"/>
              </a:rPr>
              <a:t>, D., &amp; Watson, D. (2010). Using Dimmable Lighting and Occupancy Sensors to Reduce Energy Use in Office Lighting Systems. Lawrence Berkeley National Laboratory.</a:t>
            </a:r>
          </a:p>
          <a:p>
            <a:pPr algn="just">
              <a:lnSpc>
                <a:spcPct val="150000"/>
              </a:lnSpc>
            </a:pPr>
            <a:r>
              <a:rPr lang="en-US" b="1" dirty="0">
                <a:latin typeface="Times New Roman" panose="02020603050405020304" pitchFamily="18" charset="0"/>
                <a:cs typeface="Times New Roman" panose="02020603050405020304" pitchFamily="18" charset="0"/>
              </a:rPr>
              <a:t>2.	MIT Energy Initiative. (2013). Case Studies in Building Efficiency: MIT Green Building (Building 54). Massachusetts Institute of Technology.</a:t>
            </a:r>
          </a:p>
          <a:p>
            <a:pPr algn="just">
              <a:lnSpc>
                <a:spcPct val="150000"/>
              </a:lnSpc>
            </a:pPr>
            <a:r>
              <a:rPr lang="en-US" b="1" dirty="0">
                <a:latin typeface="Times New Roman" panose="02020603050405020304" pitchFamily="18" charset="0"/>
                <a:cs typeface="Times New Roman" panose="02020603050405020304" pitchFamily="18" charset="0"/>
              </a:rPr>
              <a:t>3.	Smith, J., &amp; Brown, L. (2005). Development of Wireless Sensor Networks. Journal of Engineering History, 10(3), 123-135.</a:t>
            </a:r>
          </a:p>
          <a:p>
            <a:pPr algn="just">
              <a:lnSpc>
                <a:spcPct val="150000"/>
              </a:lnSpc>
            </a:pPr>
            <a:r>
              <a:rPr lang="en-US" b="1" dirty="0">
                <a:latin typeface="Times New Roman" panose="02020603050405020304" pitchFamily="18" charset="0"/>
                <a:cs typeface="Times New Roman" panose="02020603050405020304" pitchFamily="18" charset="0"/>
              </a:rPr>
              <a:t>4.	Zigbee Alliance. (2003). Zigbee Specification. Retrieved from Zigbee Alliance.</a:t>
            </a:r>
          </a:p>
          <a:p>
            <a:pPr algn="just">
              <a:lnSpc>
                <a:spcPct val="150000"/>
              </a:lnSpc>
            </a:pPr>
            <a:r>
              <a:rPr lang="en-US" b="1" dirty="0">
                <a:latin typeface="Times New Roman" panose="02020603050405020304" pitchFamily="18" charset="0"/>
                <a:cs typeface="Times New Roman" panose="02020603050405020304" pitchFamily="18" charset="0"/>
              </a:rPr>
              <a:t>5.	Jung, M., &amp; John, M. (2018). IoT-Based Smart Lighting Systems: A Review. Sensors, 18(8), 2758.</a:t>
            </a:r>
          </a:p>
          <a:p>
            <a:pPr algn="just">
              <a:lnSpc>
                <a:spcPct val="150000"/>
              </a:lnSpc>
            </a:pPr>
            <a:r>
              <a:rPr lang="en-US" b="1" dirty="0">
                <a:latin typeface="Times New Roman" panose="02020603050405020304" pitchFamily="18" charset="0"/>
                <a:cs typeface="Times New Roman" panose="02020603050405020304" pitchFamily="18" charset="0"/>
              </a:rPr>
              <a:t>6.	Guo, X., &amp; Tiller, D. K. (2016). Machine Learning for Smart Lighting Control. Energy and Buildings, 127, 438-448.</a:t>
            </a:r>
          </a:p>
          <a:p>
            <a:pPr algn="just">
              <a:lnSpc>
                <a:spcPct val="150000"/>
              </a:lnSpc>
            </a:pPr>
            <a:r>
              <a:rPr lang="en-US" b="1" dirty="0">
                <a:latin typeface="Times New Roman" panose="02020603050405020304" pitchFamily="18" charset="0"/>
                <a:cs typeface="Times New Roman" panose="02020603050405020304" pitchFamily="18" charset="0"/>
              </a:rPr>
              <a:t>7.	Rehman, M. H., &amp; Loo, J. (2019). Energy-Harvesting Wireless Sensor Networks: Sustainable Design and Applications. IEEE Communications Surveys &amp; Tutorials, 21(4), 2555-2590.</a:t>
            </a:r>
          </a:p>
          <a:p>
            <a:pPr algn="just">
              <a:lnSpc>
                <a:spcPct val="150000"/>
              </a:lnSpc>
            </a:pPr>
            <a:r>
              <a:rPr lang="en-US" b="1" dirty="0">
                <a:latin typeface="Times New Roman" panose="02020603050405020304" pitchFamily="18" charset="0"/>
                <a:cs typeface="Times New Roman" panose="02020603050405020304" pitchFamily="18" charset="0"/>
              </a:rPr>
              <a:t>8.	</a:t>
            </a:r>
            <a:r>
              <a:rPr lang="en-US" b="1" dirty="0" err="1">
                <a:latin typeface="Times New Roman" panose="02020603050405020304" pitchFamily="18" charset="0"/>
                <a:cs typeface="Times New Roman" panose="02020603050405020304" pitchFamily="18" charset="0"/>
              </a:rPr>
              <a:t>Soyoung</a:t>
            </a:r>
            <a:r>
              <a:rPr lang="en-US" b="1" dirty="0">
                <a:latin typeface="Times New Roman" panose="02020603050405020304" pitchFamily="18" charset="0"/>
                <a:cs typeface="Times New Roman" panose="02020603050405020304" pitchFamily="18" charset="0"/>
              </a:rPr>
              <a:t> Hwang and </a:t>
            </a:r>
            <a:r>
              <a:rPr lang="en-US" b="1" dirty="0" err="1">
                <a:latin typeface="Times New Roman" panose="02020603050405020304" pitchFamily="18" charset="0"/>
                <a:cs typeface="Times New Roman" panose="02020603050405020304" pitchFamily="18" charset="0"/>
              </a:rPr>
              <a:t>Donghui</a:t>
            </a:r>
            <a:r>
              <a:rPr lang="en-US" b="1" dirty="0">
                <a:latin typeface="Times New Roman" panose="02020603050405020304" pitchFamily="18" charset="0"/>
                <a:cs typeface="Times New Roman" panose="02020603050405020304" pitchFamily="18" charset="0"/>
              </a:rPr>
              <a:t> Yu, “Remote Monitoring and Controlling System Based on Zigbee Networks” International Journal of Software Engineering and Its Applications Vol. 6, No. 3, July,2012. </a:t>
            </a:r>
          </a:p>
        </p:txBody>
      </p:sp>
    </p:spTree>
    <p:extLst>
      <p:ext uri="{BB962C8B-B14F-4D97-AF65-F5344CB8AC3E}">
        <p14:creationId xmlns:p14="http://schemas.microsoft.com/office/powerpoint/2010/main" val="2998895454"/>
      </p:ext>
    </p:extLst>
  </p:cSld>
  <p:clrMapOvr>
    <a:masterClrMapping/>
  </p:clrMapOvr>
  <p:transition advTm="592"/>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261D7D-CCD8-4A7F-8CDE-ACEF9D533D82}"/>
              </a:ext>
            </a:extLst>
          </p:cNvPr>
          <p:cNvSpPr/>
          <p:nvPr/>
        </p:nvSpPr>
        <p:spPr>
          <a:xfrm>
            <a:off x="788186" y="1260211"/>
            <a:ext cx="10615627" cy="4081438"/>
          </a:xfrm>
          <a:prstGeom prst="rect">
            <a:avLst/>
          </a:prstGeom>
        </p:spPr>
        <p:txBody>
          <a:bodyPr wrap="square">
            <a:spAutoFit/>
          </a:bodyPr>
          <a:lstStyle/>
          <a:p>
            <a:pPr algn="ctr">
              <a:lnSpc>
                <a:spcPct val="150000"/>
              </a:lnSpc>
            </a:pPr>
            <a:r>
              <a:rPr lang="en-US" sz="6000" b="1" dirty="0">
                <a:latin typeface="Times New Roman" panose="02020603050405020304" pitchFamily="18" charset="0"/>
                <a:cs typeface="Times New Roman" panose="02020603050405020304" pitchFamily="18" charset="0"/>
              </a:rPr>
              <a:t>THANK YOU </a:t>
            </a:r>
          </a:p>
          <a:p>
            <a:pPr algn="ctr">
              <a:lnSpc>
                <a:spcPct val="150000"/>
              </a:lnSpc>
            </a:pPr>
            <a:r>
              <a:rPr lang="en-US" sz="6000" b="1" dirty="0">
                <a:latin typeface="Times New Roman" panose="02020603050405020304" pitchFamily="18" charset="0"/>
                <a:cs typeface="Times New Roman" panose="02020603050405020304" pitchFamily="18" charset="0"/>
              </a:rPr>
              <a:t>FOR YOU </a:t>
            </a:r>
          </a:p>
          <a:p>
            <a:pPr algn="ctr">
              <a:lnSpc>
                <a:spcPct val="150000"/>
              </a:lnSpc>
            </a:pPr>
            <a:r>
              <a:rPr lang="en-US" sz="6000" b="1" dirty="0">
                <a:latin typeface="Times New Roman" panose="02020603050405020304" pitchFamily="18" charset="0"/>
                <a:cs typeface="Times New Roman" panose="02020603050405020304" pitchFamily="18" charset="0"/>
              </a:rPr>
              <a:t>ATTENTION</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2191389"/>
      </p:ext>
    </p:extLst>
  </p:cSld>
  <p:clrMapOvr>
    <a:masterClrMapping/>
  </p:clrMapOvr>
  <p:transition advTm="592"/>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9672" y="574668"/>
            <a:ext cx="4323499" cy="405367"/>
          </a:xfrm>
          <a:prstGeom prst="rect">
            <a:avLst/>
          </a:prstGeom>
        </p:spPr>
        <p:txBody>
          <a:bodyPr wrap="square">
            <a:spAutoFit/>
          </a:bodyPr>
          <a:lstStyle/>
          <a:p>
            <a:pPr>
              <a:lnSpc>
                <a:spcPct val="107000"/>
              </a:lnSpc>
              <a:spcAft>
                <a:spcPts val="800"/>
              </a:spcAft>
            </a:pPr>
            <a:r>
              <a:rPr lang="en-GB" sz="2000" b="1" dirty="0">
                <a:effectLst/>
                <a:latin typeface="Times New Roman" panose="02020603050405020304" pitchFamily="18" charset="0"/>
                <a:ea typeface="Times New Roman" panose="02020603050405020304" pitchFamily="18" charset="0"/>
                <a:cs typeface="Times New Roman" panose="02020603050405020304" pitchFamily="18" charset="0"/>
              </a:rPr>
              <a:t>1.2		Problem Statement</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629672" y="874070"/>
            <a:ext cx="10546978" cy="5109860"/>
          </a:xfrm>
          <a:prstGeom prst="rect">
            <a:avLst/>
          </a:prstGeom>
        </p:spPr>
        <p:txBody>
          <a:bodyPr wrap="square">
            <a:spAutoFit/>
          </a:bodyPr>
          <a:lstStyle/>
          <a:p>
            <a:pPr algn="just">
              <a:lnSpc>
                <a:spcPct val="150000"/>
              </a:lnSpc>
            </a:pPr>
            <a:r>
              <a:rPr lang="en-US" sz="2200" dirty="0">
                <a:latin typeface="Times New Roman" panose="02020603050405020304" pitchFamily="18" charset="0"/>
                <a:ea typeface="Times New Roman" panose="02020603050405020304" pitchFamily="18" charset="0"/>
                <a:cs typeface="Times New Roman" panose="02020603050405020304" pitchFamily="18" charset="0"/>
              </a:rPr>
              <a:t>There are several problems that led to the need for the design of this project. One of which was the lack of automation in switching off and on light switches, which can result in lights being left unnecessarily on, leading to increased energy consumption and higher utility costs, apart from that is the increased energy consumption which contributes to a larger carbo footprint, which can be detrimental to the environment furthermore the problem that lead to the need for the design of a wireless sensor based lighting system is also the problem of Continuous operation of Led at all times even when not necessary. Adopting a wireless sensor-based lighting system can address these issues by providing a more intelligent and responsive approach to lighting control, ultimately leading to energy savings, increased efficiency, and improved occupant comfort.</a:t>
            </a:r>
            <a:endParaRPr lang="en-GB"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3966660"/>
      </p:ext>
    </p:extLst>
  </p:cSld>
  <p:clrMapOvr>
    <a:masterClrMapping/>
  </p:clrMapOvr>
  <p:transition advTm="1622"/>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7188" y="476514"/>
            <a:ext cx="3491661" cy="539378"/>
          </a:xfrm>
          <a:prstGeom prst="rect">
            <a:avLst/>
          </a:prstGeom>
        </p:spPr>
        <p:txBody>
          <a:bodyPr wrap="none">
            <a:spAutoFit/>
          </a:bodyPr>
          <a:lstStyle/>
          <a:p>
            <a:pPr>
              <a:lnSpc>
                <a:spcPct val="150000"/>
              </a:lnSpc>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1.3		Aim and Objectives</a:t>
            </a:r>
            <a:endParaRPr lang="en-GB" sz="22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587188" y="1015892"/>
            <a:ext cx="10518134" cy="5012398"/>
          </a:xfrm>
          <a:prstGeom prst="rect">
            <a:avLst/>
          </a:prstGeom>
        </p:spPr>
        <p:txBody>
          <a:bodyPr wrap="square">
            <a:spAutoFit/>
          </a:bodyPr>
          <a:lstStyle/>
          <a:p>
            <a:pPr algn="just">
              <a:lnSpc>
                <a:spcPct val="150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The Aim of the project is to Build an intelligent wireless based sensor lighting system that uses sensor technologies to control lighting system of a building or structure to dynamically </a:t>
            </a:r>
          </a:p>
          <a:p>
            <a:pPr algn="just">
              <a:lnSpc>
                <a:spcPct val="150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The following objectives to achieve this aim are itemized below:</a:t>
            </a:r>
          </a:p>
          <a:p>
            <a:pPr algn="just">
              <a:lnSpc>
                <a:spcPct val="150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Design a wireless sensor-based lighting system that dynamically adjusts brightness based on real-time data, minimizing energy wastage and enhancing efficiency.</a:t>
            </a:r>
          </a:p>
          <a:p>
            <a:pPr algn="just">
              <a:lnSpc>
                <a:spcPct val="150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Integrate a range of sensors such as motion detectors and occupancy sensors to enable real-time environmental monitoring.</a:t>
            </a:r>
          </a:p>
          <a:p>
            <a:pPr algn="just">
              <a:lnSpc>
                <a:spcPct val="150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Design an algorithm that dynamically adjust illumination levels based on data received from the wireless sensors, optimizing energy efficiency while maintaining user comfort.</a:t>
            </a:r>
          </a:p>
        </p:txBody>
      </p:sp>
    </p:spTree>
    <p:extLst>
      <p:ext uri="{BB962C8B-B14F-4D97-AF65-F5344CB8AC3E}">
        <p14:creationId xmlns:p14="http://schemas.microsoft.com/office/powerpoint/2010/main" val="411210582"/>
      </p:ext>
    </p:extLst>
  </p:cSld>
  <p:clrMapOvr>
    <a:masterClrMapping/>
  </p:clrMapOvr>
  <p:transition advTm="874"/>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7711" y="759434"/>
            <a:ext cx="6096000" cy="545919"/>
          </a:xfrm>
          <a:prstGeom prst="rect">
            <a:avLst/>
          </a:prstGeom>
        </p:spPr>
        <p:txBody>
          <a:bodyPr>
            <a:spAutoFit/>
          </a:bodyPr>
          <a:lstStyle/>
          <a:p>
            <a:pPr marL="457200" indent="-457200">
              <a:lnSpc>
                <a:spcPct val="150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1.4		Significant of the Study</a:t>
            </a:r>
            <a:endParaRPr lang="en-GB"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404192" y="1305353"/>
            <a:ext cx="10343322" cy="4711161"/>
          </a:xfrm>
          <a:prstGeom prst="rect">
            <a:avLst/>
          </a:prstGeom>
        </p:spPr>
        <p:txBody>
          <a:bodyPr wrap="square">
            <a:spAutoFit/>
          </a:bodyPr>
          <a:lstStyle/>
          <a:p>
            <a:pPr algn="just">
              <a:lnSpc>
                <a:spcPct val="150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Wireless sensor-based lighting system holds significant importance due to several advantages and benefits it brings to various aspects of lighting management, energy efficiency, and overall building performance. Wireless sensor-based lighting systems enables intelligent control by adjusting lighting levels based on occupancy &amp; ambient light conditions. </a:t>
            </a:r>
          </a:p>
          <a:p>
            <a:pPr algn="just">
              <a:lnSpc>
                <a:spcPct val="150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This leads to significant energy savings by avoiding unnecessary illumination in unoccupied or well-lit areas, Reduced energy consumption directly translates to lower utility costs, making wireless sensor-based lighting systems a cost-effective solution in the long run.</a:t>
            </a:r>
            <a:endParaRPr lang="en-GB"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576136"/>
      </p:ext>
    </p:extLst>
  </p:cSld>
  <p:clrMapOvr>
    <a:masterClrMapping/>
  </p:clrMapOvr>
  <p:transition advTm="889"/>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4094" y="418437"/>
            <a:ext cx="2691763" cy="545919"/>
          </a:xfrm>
          <a:prstGeom prst="rect">
            <a:avLst/>
          </a:prstGeom>
        </p:spPr>
        <p:txBody>
          <a:bodyPr wrap="none">
            <a:spAutoFit/>
          </a:bodyPr>
          <a:lstStyle/>
          <a:p>
            <a:pPr algn="just">
              <a:lnSpc>
                <a:spcPct val="150000"/>
              </a:lnSpc>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1.5		Methodology</a:t>
            </a:r>
            <a:endParaRPr lang="en-GB"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484094" y="964356"/>
            <a:ext cx="10581471" cy="5011949"/>
          </a:xfrm>
          <a:prstGeom prst="rect">
            <a:avLst/>
          </a:prstGeom>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microcontroller starts and sends a start signal to all connected components to it, thereafter it sends a read signal to the PIR sensor module to Detect there is change in the environment or if a person has entered in to the premises. If the PIR motion sensor returns a high signal to mean that a person has entered the room, trigger the microcontroller to verify in the intensity of light needed in the room, to verify such the microcontroller send a read signal to the LDR module to checks the level of brightness / darkness of the room and calculates the needed amount of light that is needed in that environment leading the system to turn on the lighting system based on the light intensity value returned by the LDR Module. </a:t>
            </a:r>
          </a:p>
        </p:txBody>
      </p:sp>
    </p:spTree>
    <p:extLst>
      <p:ext uri="{BB962C8B-B14F-4D97-AF65-F5344CB8AC3E}">
        <p14:creationId xmlns:p14="http://schemas.microsoft.com/office/powerpoint/2010/main" val="677105296"/>
      </p:ext>
    </p:extLst>
  </p:cSld>
  <p:clrMapOvr>
    <a:masterClrMapping/>
  </p:clrMapOvr>
  <p:transition advTm="2527"/>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1939" y="953803"/>
            <a:ext cx="9189409" cy="523220"/>
          </a:xfrm>
          <a:prstGeom prst="rect">
            <a:avLst/>
          </a:prstGeom>
        </p:spPr>
        <p:txBody>
          <a:bodyPr wrap="square">
            <a:spAutoFit/>
          </a:bodyPr>
          <a:lstStyle/>
          <a:p>
            <a:pPr algn="just"/>
            <a:r>
              <a:rPr lang="en-US" sz="2800" b="1" dirty="0">
                <a:effectLst/>
                <a:latin typeface="Times New Roman" panose="02020603050405020304" pitchFamily="18" charset="0"/>
                <a:ea typeface="Calibri" panose="020F0502020204030204" pitchFamily="34" charset="0"/>
              </a:rPr>
              <a:t>Major Components Used For Design Of System</a:t>
            </a:r>
            <a:endParaRPr lang="en-GB" sz="2800" dirty="0"/>
          </a:p>
        </p:txBody>
      </p:sp>
      <p:sp>
        <p:nvSpPr>
          <p:cNvPr id="3" name="Rectangle 2">
            <a:extLst>
              <a:ext uri="{FF2B5EF4-FFF2-40B4-BE49-F238E27FC236}">
                <a16:creationId xmlns:a16="http://schemas.microsoft.com/office/drawing/2014/main" id="{9E7C3C6A-2D25-4DCE-855D-DB6E25BE7B0E}"/>
              </a:ext>
            </a:extLst>
          </p:cNvPr>
          <p:cNvSpPr/>
          <p:nvPr/>
        </p:nvSpPr>
        <p:spPr>
          <a:xfrm>
            <a:off x="851939" y="1477023"/>
            <a:ext cx="10488122" cy="3903954"/>
          </a:xfrm>
          <a:prstGeom prst="rect">
            <a:avLst/>
          </a:prstGeom>
        </p:spPr>
        <p:txBody>
          <a:bodyPr wrap="square">
            <a:spAutoFit/>
          </a:bodyPr>
          <a:lstStyle/>
          <a:p>
            <a:pPr marL="285750" indent="-28575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AC-DC Module</a:t>
            </a:r>
          </a:p>
          <a:p>
            <a:pPr marL="285750" indent="-285750" algn="just">
              <a:lnSpc>
                <a:spcPct val="150000"/>
              </a:lnSpc>
              <a:buFont typeface="Wingdings" panose="05000000000000000000" pitchFamily="2" charset="2"/>
              <a:buChar char="v"/>
            </a:pPr>
            <a:r>
              <a:rPr lang="it-IT" sz="2400" dirty="0">
                <a:latin typeface="Times New Roman" panose="02020603050405020304" pitchFamily="18" charset="0"/>
                <a:ea typeface="Calibri" panose="020F0502020204030204" pitchFamily="34" charset="0"/>
                <a:cs typeface="Times New Roman" panose="02020603050405020304" pitchFamily="18" charset="0"/>
              </a:rPr>
              <a:t>Microcontroller (Arduino Nano / ATMEG)</a:t>
            </a:r>
          </a:p>
          <a:p>
            <a:pPr marL="285750" indent="-28575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PIR Motion sensor</a:t>
            </a:r>
          </a:p>
          <a:p>
            <a:pPr marL="285750" indent="-28575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Light Dependent Resistor</a:t>
            </a:r>
          </a:p>
          <a:p>
            <a:pPr marL="285750" indent="-28575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Power Supply Module</a:t>
            </a:r>
          </a:p>
          <a:p>
            <a:pPr marL="285750" indent="-28575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Light Emitting Diode</a:t>
            </a:r>
          </a:p>
          <a:p>
            <a:pPr marL="285750" indent="-28575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Relay Module</a:t>
            </a:r>
          </a:p>
        </p:txBody>
      </p:sp>
    </p:spTree>
    <p:extLst>
      <p:ext uri="{BB962C8B-B14F-4D97-AF65-F5344CB8AC3E}">
        <p14:creationId xmlns:p14="http://schemas.microsoft.com/office/powerpoint/2010/main" val="1439118964"/>
      </p:ext>
    </p:extLst>
  </p:cSld>
  <p:clrMapOvr>
    <a:masterClrMapping/>
  </p:clrMapOvr>
  <p:transition advTm="1357"/>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7378" y="166451"/>
            <a:ext cx="5227713" cy="545919"/>
          </a:xfrm>
          <a:prstGeom prst="rect">
            <a:avLst/>
          </a:prstGeom>
        </p:spPr>
        <p:txBody>
          <a:bodyPr wrap="none">
            <a:spAutoFit/>
          </a:bodyPr>
          <a:lstStyle/>
          <a:p>
            <a:pPr>
              <a:lnSpc>
                <a:spcPct val="150000"/>
              </a:lnSpc>
              <a:spcAft>
                <a:spcPts val="800"/>
              </a:spcAft>
            </a:pPr>
            <a:r>
              <a:rPr lang="en-GB" sz="2200" b="1" dirty="0">
                <a:effectLst/>
                <a:latin typeface="Times New Roman" panose="02020603050405020304" pitchFamily="18" charset="0"/>
                <a:ea typeface="Calibri" panose="020F0502020204030204" pitchFamily="34" charset="0"/>
                <a:cs typeface="Times New Roman" panose="02020603050405020304" pitchFamily="18" charset="0"/>
              </a:rPr>
              <a:t>1.6		Scope and Limitation of the Study</a:t>
            </a:r>
            <a:endParaRPr lang="en-GB"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317378" y="607588"/>
            <a:ext cx="10590373" cy="5320174"/>
          </a:xfrm>
          <a:prstGeom prst="rect">
            <a:avLst/>
          </a:prstGeom>
        </p:spPr>
        <p:txBody>
          <a:bodyPr wrap="square">
            <a:spAutoFit/>
          </a:bodyPr>
          <a:lstStyle/>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Scope:</a:t>
            </a:r>
          </a:p>
          <a:p>
            <a:pPr algn="just">
              <a:lnSpc>
                <a:spcPct val="150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Designing for optimal energy consumption through intelligent control of lighting based 	on occupancy and ambient light conditions.</a:t>
            </a:r>
          </a:p>
          <a:p>
            <a:pPr algn="just">
              <a:lnSpc>
                <a:spcPct val="150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Implementing sensors to detect the presence or absence of occupants in a space.</a:t>
            </a:r>
          </a:p>
          <a:p>
            <a:pPr algn="just">
              <a:lnSpc>
                <a:spcPct val="150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Designing systems that dynamically adjust lighting intensity, color, and distribution.</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Limitations:</a:t>
            </a:r>
          </a:p>
          <a:p>
            <a:pPr algn="just">
              <a:lnSpc>
                <a:spcPct val="150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Regular maintenance may be required, and sensors may have a limited lifespan.</a:t>
            </a:r>
          </a:p>
          <a:p>
            <a:pPr algn="just">
              <a:lnSpc>
                <a:spcPct val="150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Challenges in scaling the system to larger or more complex installations.</a:t>
            </a:r>
          </a:p>
          <a:p>
            <a:pPr algn="just">
              <a:lnSpc>
                <a:spcPct val="150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Accuracy challenges in occupancy detection, leading to false positives or negatives</a:t>
            </a:r>
          </a:p>
        </p:txBody>
      </p:sp>
    </p:spTree>
    <p:extLst>
      <p:ext uri="{BB962C8B-B14F-4D97-AF65-F5344CB8AC3E}">
        <p14:creationId xmlns:p14="http://schemas.microsoft.com/office/powerpoint/2010/main" val="2241913074"/>
      </p:ext>
    </p:extLst>
  </p:cSld>
  <p:clrMapOvr>
    <a:masterClrMapping/>
  </p:clrMapOvr>
  <p:transition advTm="1482"/>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284</TotalTime>
  <Words>2801</Words>
  <Application>Microsoft Office PowerPoint</Application>
  <PresentationFormat>Widescreen</PresentationFormat>
  <Paragraphs>121</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Century Schoolbook</vt:lpstr>
      <vt:lpstr>Times New Roman</vt:lpstr>
      <vt:lpstr>Wingdings</vt:lpstr>
      <vt:lpstr>Wingdings 2</vt:lpstr>
      <vt:lpst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User</cp:lastModifiedBy>
  <cp:revision>105</cp:revision>
  <dcterms:created xsi:type="dcterms:W3CDTF">2024-01-22T17:12:46Z</dcterms:created>
  <dcterms:modified xsi:type="dcterms:W3CDTF">2024-06-25T02:12:06Z</dcterms:modified>
</cp:coreProperties>
</file>