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5C7BDE-3640-4897-8E88-D8801D03E2DC}">
  <a:tblStyle styleId="{8C5C7BDE-3640-4897-8E88-D8801D03E2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this is our presentation on Freddie Mac Residential Mortgage Delinquencies, I am Thomas and my teammates are Andrej and Matt. This is our presentation on predicting if single family housing loans will go delinquent, or if a loan will fall behind on payments.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d997af71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d997af71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processed the data into models as shown above. We removed duplicate loans, downsampled the data into a 50-50% class split, collapsed the response variable into a binary one, bucketed credit score into FICO Score, One Hot encoded categorical variables, Scaled the Quantitative Variables so they were between -1 and 1 and cross validated our models to determine optimal hyperparameters of our models.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d997af7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fd997af7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our metrics for our models. All our models are very similar in values so we don’t have a champion model, they all perform about evenly.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45f0602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45f0602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how we would estimate expected profit of a loan. We would create a model which determines likelihood of the loan being paid and another model which calculates expected profit if the loan completes and expected loss at the estimated time period it fails. A safety factor could be created where if the expected profits exceed a certain amount the loan is accepted. This safety factor can either be a flat amount on each loan, like $1,000 in profit, or a percentage over the calculated loss. Best case scenario would include both of these and the program should say which safety factors the loan does or doesn’t pass and expected profit from loan.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d997af71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d997af71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 to complete our future work we will have to complete both Step 2, predict time to default and Step 3, predict loss given default. Then evaluate our work and see where to proceed.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In the end, our models are useful but they are not the only metric a loan should be measured by, they are just a tool that allow lenders to decide if loans should be given.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45f0602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045f0602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d997af71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d997af71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Clr>
                <a:schemeClr val="dk1"/>
              </a:buClr>
              <a:buSzPts val="1100"/>
              <a:buFont typeface="Arial"/>
              <a:buNone/>
            </a:pPr>
            <a:r>
              <a:rPr lang="en"/>
              <a:t>We have created models on single family home loan from Freddie Mac's database to predict loan delinquencies. The models are good but with more data they would be better. With this data we could made new models to create a program which determines our expected profit or loss from a loan.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d997af71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d997af71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Clr>
                <a:srgbClr val="C0791B"/>
              </a:buClr>
              <a:buSzPts val="1100"/>
              <a:buFont typeface="Arial"/>
              <a:buNone/>
            </a:pPr>
            <a:r>
              <a:rPr lang="en" sz="1800">
                <a:solidFill>
                  <a:srgbClr val="595959"/>
                </a:solidFill>
              </a:rPr>
              <a:t>Freddie Mac has published data each quarter for residential mortgage underwriting criteria at origination, and the subsequent payment history since 1999.</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d997af71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d997af71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Clr>
                <a:srgbClr val="C0791B"/>
              </a:buClr>
              <a:buSzPts val="1100"/>
              <a:buFont typeface="Arial"/>
              <a:buNone/>
            </a:pPr>
            <a:r>
              <a:rPr lang="en" sz="1800">
                <a:solidFill>
                  <a:srgbClr val="595959"/>
                </a:solidFill>
              </a:rPr>
              <a:t>Payment history was available through Q1 2021 for all mortgages.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d997af7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d997af7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graphs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d997af71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d997af71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4,411,156 total loans (dropped ~2,700 unique loans due to missing data). 259K delinquent -&gt; 5.9% rate.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Loans that were delinquent had lower credit scores, higher LTVs, and charged higher interest rates by 50 bps.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d997af71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fd997af71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Raises question if risk is priced accurately or if loans are priced to fail -&gt; self-fulfilling prophecy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Used as single feature in baseline logistic regression 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3447ded0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3447ded0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Clr>
                <a:schemeClr val="dk1"/>
              </a:buClr>
              <a:buSzPts val="1100"/>
              <a:buFont typeface="Arial"/>
              <a:buNone/>
            </a:pPr>
            <a:r>
              <a:rPr lang="en" sz="1800">
                <a:solidFill>
                  <a:srgbClr val="595959"/>
                </a:solidFill>
              </a:rPr>
              <a:t>For the project, we selected origination data from Q1 2019 through Q3 2020 to explore the impact of the Covid-19 pandemic on origination activity, shifting demographics, and delinquency rates.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d997af71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d997af71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graphs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8" y="519150"/>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Freddie Mac Residential Mortgage Delinquencies</a:t>
            </a:r>
            <a:endParaRPr/>
          </a:p>
        </p:txBody>
      </p:sp>
      <p:sp>
        <p:nvSpPr>
          <p:cNvPr id="278" name="Google Shape;278;p13"/>
          <p:cNvSpPr txBox="1"/>
          <p:nvPr>
            <p:ph idx="1" type="subTitle"/>
          </p:nvPr>
        </p:nvSpPr>
        <p:spPr>
          <a:xfrm>
            <a:off x="311700" y="3052600"/>
            <a:ext cx="8520600" cy="167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DS 51110 Fall 2021</a:t>
            </a:r>
            <a:endParaRPr/>
          </a:p>
          <a:p>
            <a:pPr indent="0" lvl="0" marL="0" rtl="0" algn="l">
              <a:spcBef>
                <a:spcPts val="0"/>
              </a:spcBef>
              <a:spcAft>
                <a:spcPts val="0"/>
              </a:spcAft>
              <a:buNone/>
            </a:pPr>
            <a:r>
              <a:rPr lang="en"/>
              <a:t>Thomas Butler, Andrej Erkelens, Matt Suozzi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Pre-Processing/Pipeline</a:t>
            </a:r>
            <a:endParaRPr/>
          </a:p>
        </p:txBody>
      </p:sp>
      <p:sp>
        <p:nvSpPr>
          <p:cNvPr id="366" name="Google Shape;366;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No duplicate loans</a:t>
            </a:r>
            <a:endParaRPr/>
          </a:p>
          <a:p>
            <a:pPr indent="0" lvl="0" marL="0" rtl="0" algn="l">
              <a:spcBef>
                <a:spcPts val="1200"/>
              </a:spcBef>
              <a:spcAft>
                <a:spcPts val="0"/>
              </a:spcAft>
              <a:buNone/>
            </a:pPr>
            <a:r>
              <a:rPr lang="en"/>
              <a:t>Downsampled data from 94-6% split to 50-50% split</a:t>
            </a:r>
            <a:endParaRPr/>
          </a:p>
          <a:p>
            <a:pPr indent="0" lvl="0" marL="0" rtl="0" algn="l">
              <a:spcBef>
                <a:spcPts val="1200"/>
              </a:spcBef>
              <a:spcAft>
                <a:spcPts val="0"/>
              </a:spcAft>
              <a:buNone/>
            </a:pPr>
            <a:r>
              <a:rPr lang="en"/>
              <a:t>Collapse response variable into binary classes</a:t>
            </a:r>
            <a:endParaRPr/>
          </a:p>
          <a:p>
            <a:pPr indent="0" lvl="0" marL="0" rtl="0" algn="l">
              <a:spcBef>
                <a:spcPts val="1200"/>
              </a:spcBef>
              <a:spcAft>
                <a:spcPts val="0"/>
              </a:spcAft>
              <a:buNone/>
            </a:pPr>
            <a:r>
              <a:rPr lang="en"/>
              <a:t>Bucketize Credit Score to turn into FICO Score</a:t>
            </a:r>
            <a:endParaRPr/>
          </a:p>
          <a:p>
            <a:pPr indent="0" lvl="0" marL="0" rtl="0" algn="l">
              <a:spcBef>
                <a:spcPts val="1200"/>
              </a:spcBef>
              <a:spcAft>
                <a:spcPts val="0"/>
              </a:spcAft>
              <a:buNone/>
            </a:pPr>
            <a:r>
              <a:rPr lang="en"/>
              <a:t>StringIndexer and OneHotEncoder on Categorical Variables</a:t>
            </a:r>
            <a:endParaRPr/>
          </a:p>
          <a:p>
            <a:pPr indent="0" lvl="0" marL="0" rtl="0" algn="l">
              <a:spcBef>
                <a:spcPts val="1200"/>
              </a:spcBef>
              <a:spcAft>
                <a:spcPts val="0"/>
              </a:spcAft>
              <a:buNone/>
            </a:pPr>
            <a:r>
              <a:rPr lang="en"/>
              <a:t>MaxAbsScaler on Quantitative Variables</a:t>
            </a:r>
            <a:endParaRPr/>
          </a:p>
          <a:p>
            <a:pPr indent="0" lvl="0" marL="0" rtl="0" algn="l">
              <a:spcBef>
                <a:spcPts val="1200"/>
              </a:spcBef>
              <a:spcAft>
                <a:spcPts val="1200"/>
              </a:spcAft>
              <a:buNone/>
            </a:pPr>
            <a:r>
              <a:rPr lang="en"/>
              <a:t>CV on Logistic Regression Models, Random Forest and Gradient Boosted Trees (plus a holdout set)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Evaluation</a:t>
            </a:r>
            <a:endParaRPr/>
          </a:p>
        </p:txBody>
      </p:sp>
      <p:graphicFrame>
        <p:nvGraphicFramePr>
          <p:cNvPr id="372" name="Google Shape;372;p23"/>
          <p:cNvGraphicFramePr/>
          <p:nvPr/>
        </p:nvGraphicFramePr>
        <p:xfrm>
          <a:off x="818725" y="1744750"/>
          <a:ext cx="3000000" cy="3000000"/>
        </p:xfrm>
        <a:graphic>
          <a:graphicData uri="http://schemas.openxmlformats.org/drawingml/2006/table">
            <a:tbl>
              <a:tblPr>
                <a:noFill/>
                <a:tableStyleId>{8C5C7BDE-3640-4897-8E88-D8801D03E2DC}</a:tableStyleId>
              </a:tblPr>
              <a:tblGrid>
                <a:gridCol w="1348925"/>
                <a:gridCol w="2139125"/>
                <a:gridCol w="1941200"/>
                <a:gridCol w="2194600"/>
              </a:tblGrid>
              <a:tr h="381000">
                <a:tc>
                  <a:txBody>
                    <a:bodyPr/>
                    <a:lstStyle/>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ctr">
                        <a:spcBef>
                          <a:spcPts val="0"/>
                        </a:spcBef>
                        <a:spcAft>
                          <a:spcPts val="0"/>
                        </a:spcAft>
                        <a:buNone/>
                      </a:pPr>
                      <a:r>
                        <a:rPr b="1" lang="en"/>
                        <a:t>Logistic Regression (Champion Model)</a:t>
                      </a:r>
                      <a:endParaRPr b="1"/>
                    </a:p>
                  </a:txBody>
                  <a:tcPr marT="91425" marB="91425" marR="91425" marL="91425"/>
                </a:tc>
                <a:tc>
                  <a:txBody>
                    <a:bodyPr/>
                    <a:lstStyle/>
                    <a:p>
                      <a:pPr indent="0" lvl="0" marL="0" rtl="0" algn="ctr">
                        <a:spcBef>
                          <a:spcPts val="0"/>
                        </a:spcBef>
                        <a:spcAft>
                          <a:spcPts val="0"/>
                        </a:spcAft>
                        <a:buNone/>
                      </a:pPr>
                      <a:r>
                        <a:rPr b="1" lang="en"/>
                        <a:t>Random Forest (CV)</a:t>
                      </a:r>
                      <a:endParaRPr b="1"/>
                    </a:p>
                  </a:txBody>
                  <a:tcPr marT="91425" marB="91425" marR="91425" marL="91425"/>
                </a:tc>
                <a:tc>
                  <a:txBody>
                    <a:bodyPr/>
                    <a:lstStyle/>
                    <a:p>
                      <a:pPr indent="0" lvl="0" marL="0" rtl="0" algn="ctr">
                        <a:spcBef>
                          <a:spcPts val="0"/>
                        </a:spcBef>
                        <a:spcAft>
                          <a:spcPts val="0"/>
                        </a:spcAft>
                        <a:buNone/>
                      </a:pPr>
                      <a:r>
                        <a:rPr b="1" lang="en"/>
                        <a:t>Gradient Boosted Trees</a:t>
                      </a:r>
                      <a:endParaRPr b="1"/>
                    </a:p>
                  </a:txBody>
                  <a:tcPr marT="91425" marB="91425" marR="91425" marL="91425"/>
                </a:tc>
              </a:tr>
              <a:tr h="381000">
                <a:tc>
                  <a:txBody>
                    <a:bodyPr/>
                    <a:lstStyle/>
                    <a:p>
                      <a:pPr indent="0" lvl="0" marL="0" rtl="0" algn="l">
                        <a:spcBef>
                          <a:spcPts val="0"/>
                        </a:spcBef>
                        <a:spcAft>
                          <a:spcPts val="0"/>
                        </a:spcAft>
                        <a:buNone/>
                      </a:pPr>
                      <a:r>
                        <a:rPr b="1" lang="en"/>
                        <a:t>AUROC</a:t>
                      </a:r>
                      <a:endParaRPr b="1"/>
                    </a:p>
                  </a:txBody>
                  <a:tcPr marT="91425" marB="91425" marR="91425" marL="91425"/>
                </a:tc>
                <a:tc>
                  <a:txBody>
                    <a:bodyPr/>
                    <a:lstStyle/>
                    <a:p>
                      <a:pPr indent="0" lvl="0" marL="0" rtl="0" algn="l">
                        <a:spcBef>
                          <a:spcPts val="0"/>
                        </a:spcBef>
                        <a:spcAft>
                          <a:spcPts val="0"/>
                        </a:spcAft>
                        <a:buNone/>
                      </a:pPr>
                      <a:r>
                        <a:rPr lang="en"/>
                        <a:t>71.4%</a:t>
                      </a:r>
                      <a:endParaRPr/>
                    </a:p>
                  </a:txBody>
                  <a:tcPr marT="91425" marB="91425" marR="91425" marL="91425"/>
                </a:tc>
                <a:tc>
                  <a:txBody>
                    <a:bodyPr/>
                    <a:lstStyle/>
                    <a:p>
                      <a:pPr indent="0" lvl="0" marL="0" rtl="0" algn="l">
                        <a:spcBef>
                          <a:spcPts val="0"/>
                        </a:spcBef>
                        <a:spcAft>
                          <a:spcPts val="0"/>
                        </a:spcAft>
                        <a:buNone/>
                      </a:pPr>
                      <a:r>
                        <a:rPr lang="en"/>
                        <a:t>70.9%</a:t>
                      </a:r>
                      <a:endParaRPr/>
                    </a:p>
                  </a:txBody>
                  <a:tcPr marT="91425" marB="91425" marR="91425" marL="91425"/>
                </a:tc>
                <a:tc>
                  <a:txBody>
                    <a:bodyPr/>
                    <a:lstStyle/>
                    <a:p>
                      <a:pPr indent="0" lvl="0" marL="0" rtl="0" algn="l">
                        <a:lnSpc>
                          <a:spcPct val="115000"/>
                        </a:lnSpc>
                        <a:spcBef>
                          <a:spcPts val="0"/>
                        </a:spcBef>
                        <a:spcAft>
                          <a:spcPts val="0"/>
                        </a:spcAft>
                        <a:buNone/>
                      </a:pPr>
                      <a:r>
                        <a:rPr lang="en"/>
                        <a:t>71.8%</a:t>
                      </a:r>
                      <a:endParaRPr/>
                    </a:p>
                  </a:txBody>
                  <a:tcPr marT="91425" marB="91425" marR="91425" marL="91425"/>
                </a:tc>
              </a:tr>
              <a:tr h="381000">
                <a:tc>
                  <a:txBody>
                    <a:bodyPr/>
                    <a:lstStyle/>
                    <a:p>
                      <a:pPr indent="0" lvl="0" marL="0" rtl="0" algn="l">
                        <a:spcBef>
                          <a:spcPts val="0"/>
                        </a:spcBef>
                        <a:spcAft>
                          <a:spcPts val="0"/>
                        </a:spcAft>
                        <a:buNone/>
                      </a:pPr>
                      <a:r>
                        <a:rPr b="1" lang="en"/>
                        <a:t>F Score</a:t>
                      </a:r>
                      <a:endParaRPr b="1"/>
                    </a:p>
                  </a:txBody>
                  <a:tcPr marT="91425" marB="91425" marR="91425" marL="91425"/>
                </a:tc>
                <a:tc>
                  <a:txBody>
                    <a:bodyPr/>
                    <a:lstStyle/>
                    <a:p>
                      <a:pPr indent="0" lvl="0" marL="0" rtl="0" algn="l">
                        <a:spcBef>
                          <a:spcPts val="0"/>
                        </a:spcBef>
                        <a:spcAft>
                          <a:spcPts val="0"/>
                        </a:spcAft>
                        <a:buNone/>
                      </a:pPr>
                      <a:r>
                        <a:rPr lang="en"/>
                        <a:t>0.524</a:t>
                      </a:r>
                      <a:endParaRPr/>
                    </a:p>
                  </a:txBody>
                  <a:tcPr marT="91425" marB="91425" marR="91425" marL="91425"/>
                </a:tc>
                <a:tc>
                  <a:txBody>
                    <a:bodyPr/>
                    <a:lstStyle/>
                    <a:p>
                      <a:pPr indent="0" lvl="0" marL="0" rtl="0" algn="l">
                        <a:spcBef>
                          <a:spcPts val="0"/>
                        </a:spcBef>
                        <a:spcAft>
                          <a:spcPts val="0"/>
                        </a:spcAft>
                        <a:buNone/>
                      </a:pPr>
                      <a:r>
                        <a:rPr lang="en"/>
                        <a:t>0.5392</a:t>
                      </a:r>
                      <a:endParaRPr/>
                    </a:p>
                  </a:txBody>
                  <a:tcPr marT="91425" marB="91425" marR="91425" marL="91425"/>
                </a:tc>
                <a:tc>
                  <a:txBody>
                    <a:bodyPr/>
                    <a:lstStyle/>
                    <a:p>
                      <a:pPr indent="0" lvl="0" marL="0" rtl="0" algn="l">
                        <a:lnSpc>
                          <a:spcPct val="115000"/>
                        </a:lnSpc>
                        <a:spcBef>
                          <a:spcPts val="0"/>
                        </a:spcBef>
                        <a:spcAft>
                          <a:spcPts val="0"/>
                        </a:spcAft>
                        <a:buNone/>
                      </a:pPr>
                      <a:r>
                        <a:rPr lang="en"/>
                        <a:t>0.782</a:t>
                      </a:r>
                      <a:endParaRPr/>
                    </a:p>
                  </a:txBody>
                  <a:tcPr marT="91425" marB="91425" marR="91425" marL="91425"/>
                </a:tc>
              </a:tr>
              <a:tr h="381000">
                <a:tc>
                  <a:txBody>
                    <a:bodyPr/>
                    <a:lstStyle/>
                    <a:p>
                      <a:pPr indent="0" lvl="0" marL="0" rtl="0" algn="l">
                        <a:spcBef>
                          <a:spcPts val="0"/>
                        </a:spcBef>
                        <a:spcAft>
                          <a:spcPts val="0"/>
                        </a:spcAft>
                        <a:buNone/>
                      </a:pPr>
                      <a:r>
                        <a:rPr b="1" lang="en"/>
                        <a:t>Precision</a:t>
                      </a:r>
                      <a:endParaRPr b="1"/>
                    </a:p>
                  </a:txBody>
                  <a:tcPr marT="91425" marB="91425" marR="91425" marL="91425"/>
                </a:tc>
                <a:tc>
                  <a:txBody>
                    <a:bodyPr/>
                    <a:lstStyle/>
                    <a:p>
                      <a:pPr indent="0" lvl="0" marL="0" rtl="0" algn="l">
                        <a:spcBef>
                          <a:spcPts val="0"/>
                        </a:spcBef>
                        <a:spcAft>
                          <a:spcPts val="0"/>
                        </a:spcAft>
                        <a:buNone/>
                      </a:pPr>
                      <a:r>
                        <a:rPr lang="en"/>
                        <a:t>7.87%</a:t>
                      </a:r>
                      <a:endParaRPr/>
                    </a:p>
                  </a:txBody>
                  <a:tcPr marT="91425" marB="91425" marR="91425" marL="91425"/>
                </a:tc>
                <a:tc>
                  <a:txBody>
                    <a:bodyPr/>
                    <a:lstStyle/>
                    <a:p>
                      <a:pPr indent="0" lvl="0" marL="0" rtl="0" algn="l">
                        <a:spcBef>
                          <a:spcPts val="0"/>
                        </a:spcBef>
                        <a:spcAft>
                          <a:spcPts val="0"/>
                        </a:spcAft>
                        <a:buNone/>
                      </a:pPr>
                      <a:r>
                        <a:rPr lang="en"/>
                        <a:t>7.97%</a:t>
                      </a:r>
                      <a:endParaRPr/>
                    </a:p>
                  </a:txBody>
                  <a:tcPr marT="91425" marB="91425" marR="91425" marL="91425"/>
                </a:tc>
                <a:tc>
                  <a:txBody>
                    <a:bodyPr/>
                    <a:lstStyle/>
                    <a:p>
                      <a:pPr indent="0" lvl="0" marL="0" rtl="0" algn="l">
                        <a:spcBef>
                          <a:spcPts val="0"/>
                        </a:spcBef>
                        <a:spcAft>
                          <a:spcPts val="0"/>
                        </a:spcAft>
                        <a:buNone/>
                      </a:pPr>
                      <a:r>
                        <a:rPr lang="en"/>
                        <a:t>10.8%</a:t>
                      </a:r>
                      <a:endParaRPr/>
                    </a:p>
                  </a:txBody>
                  <a:tcPr marT="91425" marB="91425" marR="91425" marL="91425"/>
                </a:tc>
              </a:tr>
            </a:tbl>
          </a:graphicData>
        </a:graphic>
      </p:graphicFrame>
      <p:sp>
        <p:nvSpPr>
          <p:cNvPr id="373" name="Google Shape;373;p23"/>
          <p:cNvSpPr txBox="1"/>
          <p:nvPr/>
        </p:nvSpPr>
        <p:spPr>
          <a:xfrm>
            <a:off x="821475" y="3885375"/>
            <a:ext cx="762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As you see all our models have very similar AUROC so we don’t have a Champion Model.</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Overall our models were good but could be better.</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379" name="Google Shape;379;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t>Expected  Profit = Expected income from this loan*Likelihood of this occurring -</a:t>
            </a:r>
            <a:endParaRPr/>
          </a:p>
          <a:p>
            <a:pPr indent="0" lvl="0" marL="0" rtl="0" algn="just">
              <a:lnSpc>
                <a:spcPct val="100000"/>
              </a:lnSpc>
              <a:spcBef>
                <a:spcPts val="0"/>
              </a:spcBef>
              <a:spcAft>
                <a:spcPts val="0"/>
              </a:spcAft>
              <a:buNone/>
            </a:pPr>
            <a:r>
              <a:rPr lang="en"/>
              <a:t>Expected loss if loan is delinquent * Likelihood of this occurring</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
              <a:t>Create multiple models to determine expected profit on loan.</a:t>
            </a:r>
            <a:endParaRPr/>
          </a:p>
          <a:p>
            <a:pPr indent="0" lvl="0" marL="0" rtl="0" algn="just">
              <a:lnSpc>
                <a:spcPct val="100000"/>
              </a:lnSpc>
              <a:spcBef>
                <a:spcPts val="0"/>
              </a:spcBef>
              <a:spcAft>
                <a:spcPts val="0"/>
              </a:spcAft>
              <a:buNone/>
            </a:pPr>
            <a:r>
              <a:rPr lang="en"/>
              <a:t>-Have to estimate if a loan defaults when it is most likely to model expected $ lost and expected income</a:t>
            </a:r>
            <a:endParaRPr/>
          </a:p>
          <a:p>
            <a:pPr indent="0" lvl="0" marL="0" rtl="0" algn="just">
              <a:lnSpc>
                <a:spcPct val="100000"/>
              </a:lnSpc>
              <a:spcBef>
                <a:spcPts val="0"/>
              </a:spcBef>
              <a:spcAft>
                <a:spcPts val="0"/>
              </a:spcAft>
              <a:buNone/>
            </a:pPr>
            <a:r>
              <a:rPr lang="en"/>
              <a:t>-Have to model expected income from loan if it fully completes</a:t>
            </a:r>
            <a:endParaRPr/>
          </a:p>
          <a:p>
            <a:pPr indent="0" lvl="0" marL="0" rtl="0" algn="just">
              <a:lnSpc>
                <a:spcPct val="100000"/>
              </a:lnSpc>
              <a:spcBef>
                <a:spcPts val="0"/>
              </a:spcBef>
              <a:spcAft>
                <a:spcPts val="0"/>
              </a:spcAft>
              <a:buNone/>
            </a:pPr>
            <a:r>
              <a:rPr lang="en"/>
              <a:t>-Can add a safety factor or threshold where the profit has to exceed either a flat amount and/or a percentage of calculated loss.</a:t>
            </a:r>
            <a:endParaRPr/>
          </a:p>
          <a:p>
            <a:pPr indent="0" lvl="0" marL="0" rtl="0" algn="just">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385" name="Google Shape;385;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improve the model in the future…</a:t>
            </a:r>
            <a:endParaRPr/>
          </a:p>
          <a:p>
            <a:pPr indent="0" lvl="0" marL="0" rtl="0" algn="l">
              <a:spcBef>
                <a:spcPts val="1200"/>
              </a:spcBef>
              <a:spcAft>
                <a:spcPts val="0"/>
              </a:spcAft>
              <a:buClr>
                <a:schemeClr val="dk1"/>
              </a:buClr>
              <a:buSzPts val="1100"/>
              <a:buFont typeface="Arial"/>
              <a:buNone/>
            </a:pPr>
            <a:r>
              <a:rPr lang="en"/>
              <a:t>Step 2: Predict time to default - </a:t>
            </a:r>
            <a:r>
              <a:rPr lang="en"/>
              <a:t>Average </a:t>
            </a:r>
            <a:r>
              <a:rPr b="1" lang="en"/>
              <a:t>Loan Age</a:t>
            </a:r>
            <a:r>
              <a:rPr lang="en"/>
              <a:t> at time of delinquency</a:t>
            </a:r>
            <a:endParaRPr/>
          </a:p>
          <a:p>
            <a:pPr indent="0" lvl="0" marL="0" rtl="0" algn="l">
              <a:spcBef>
                <a:spcPts val="1200"/>
              </a:spcBef>
              <a:spcAft>
                <a:spcPts val="0"/>
              </a:spcAft>
              <a:buClr>
                <a:schemeClr val="dk1"/>
              </a:buClr>
              <a:buSzPts val="1100"/>
              <a:buFont typeface="Arial"/>
              <a:buNone/>
            </a:pPr>
            <a:r>
              <a:rPr lang="en"/>
              <a:t>Step 3: Predict Loss Given Default - Average</a:t>
            </a:r>
            <a:r>
              <a:rPr b="1" lang="en"/>
              <a:t> Loss on delinquent loans</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lang="en"/>
              <a:t>Overall our </a:t>
            </a:r>
            <a:r>
              <a:rPr lang="en"/>
              <a:t>models are useful but they allow lenders another tools or guidelines on if a loan should be given.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6"/>
          <p:cNvSpPr txBox="1"/>
          <p:nvPr>
            <p:ph type="title"/>
          </p:nvPr>
        </p:nvSpPr>
        <p:spPr>
          <a:xfrm>
            <a:off x="1575900" y="1635300"/>
            <a:ext cx="59922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a:solidFill>
            <a:schemeClr val="accent5"/>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rPr>
              <a:t>Executive Summary</a:t>
            </a:r>
            <a:endParaRPr b="1">
              <a:solidFill>
                <a:schemeClr val="lt1"/>
              </a:solidFill>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1D1C1D"/>
                </a:solidFill>
              </a:rPr>
              <a:t>The Federal Home Loan Mortgage Corporation, also known as “Freddie Mac”, is a government-sponsored enterprise that provides a secondary market for residential mortgages. The organization effectively increases the money supply that mortgage lenders have to issue new loans, by buying mortgages, packaging them into mortgage-backed securities, and then selling them to private investors.</a:t>
            </a:r>
            <a:endParaRPr>
              <a:solidFill>
                <a:srgbClr val="1D1C1D"/>
              </a:solidFill>
            </a:endParaRPr>
          </a:p>
          <a:p>
            <a:pPr indent="0" lvl="0" marL="0" rtl="0" algn="l">
              <a:spcBef>
                <a:spcPts val="0"/>
              </a:spcBef>
              <a:spcAft>
                <a:spcPts val="0"/>
              </a:spcAft>
              <a:buNone/>
            </a:pPr>
            <a:r>
              <a:t/>
            </a:r>
            <a:endParaRPr>
              <a:solidFill>
                <a:srgbClr val="1D1C1D"/>
              </a:solidFill>
            </a:endParaRPr>
          </a:p>
          <a:p>
            <a:pPr indent="0" lvl="0" marL="0" rtl="0" algn="ctr">
              <a:spcBef>
                <a:spcPts val="0"/>
              </a:spcBef>
              <a:spcAft>
                <a:spcPts val="0"/>
              </a:spcAft>
              <a:buNone/>
            </a:pPr>
            <a:r>
              <a:rPr b="1" lang="en">
                <a:solidFill>
                  <a:srgbClr val="1D1C1D"/>
                </a:solidFill>
              </a:rPr>
              <a:t>Goal: Predict loan delinquencies</a:t>
            </a:r>
            <a:endParaRPr>
              <a:solidFill>
                <a:srgbClr val="1D1C1D"/>
              </a:solidFill>
            </a:endParaRPr>
          </a:p>
          <a:p>
            <a:pPr indent="0" lvl="0" marL="0" rtl="0" algn="just">
              <a:spcBef>
                <a:spcPts val="0"/>
              </a:spcBef>
              <a:spcAft>
                <a:spcPts val="0"/>
              </a:spcAft>
              <a:buClr>
                <a:schemeClr val="dk1"/>
              </a:buClr>
              <a:buSzPts val="1100"/>
              <a:buFont typeface="Arial"/>
              <a:buNone/>
            </a:pPr>
            <a:r>
              <a:t/>
            </a:r>
            <a:endParaRPr>
              <a:solidFill>
                <a:srgbClr val="1D1C1D"/>
              </a:solidFill>
            </a:endParaRPr>
          </a:p>
          <a:p>
            <a:pPr indent="0" lvl="0" marL="0" rtl="0" algn="ctr">
              <a:spcBef>
                <a:spcPts val="0"/>
              </a:spcBef>
              <a:spcAft>
                <a:spcPts val="0"/>
              </a:spcAft>
              <a:buClr>
                <a:schemeClr val="dk1"/>
              </a:buClr>
              <a:buSzPts val="1100"/>
              <a:buFont typeface="Arial"/>
              <a:buNone/>
            </a:pPr>
            <a:r>
              <a:rPr b="1" lang="en">
                <a:solidFill>
                  <a:srgbClr val="1D1C1D"/>
                </a:solidFill>
              </a:rPr>
              <a:t>Future Goal: Maximize Profit and Minimize Losses</a:t>
            </a:r>
            <a:endParaRPr b="1">
              <a:solidFill>
                <a:srgbClr val="1D1C1D"/>
              </a:solidFill>
            </a:endParaRPr>
          </a:p>
          <a:p>
            <a:pPr indent="0" lvl="0" marL="0" rtl="0" algn="l">
              <a:spcBef>
                <a:spcPts val="0"/>
              </a:spcBef>
              <a:spcAft>
                <a:spcPts val="0"/>
              </a:spcAft>
              <a:buClr>
                <a:schemeClr val="dk1"/>
              </a:buClr>
              <a:buSzPts val="1100"/>
              <a:buFont typeface="Arial"/>
              <a:buNone/>
            </a:pPr>
            <a:r>
              <a:t/>
            </a:r>
            <a:endParaRPr b="1">
              <a:solidFill>
                <a:srgbClr val="1D1C1D"/>
              </a:solidFill>
            </a:endParaRPr>
          </a:p>
        </p:txBody>
      </p:sp>
      <p:sp>
        <p:nvSpPr>
          <p:cNvPr id="285" name="Google Shape;285;p14"/>
          <p:cNvSpPr txBox="1"/>
          <p:nvPr/>
        </p:nvSpPr>
        <p:spPr>
          <a:xfrm>
            <a:off x="241025" y="4662200"/>
            <a:ext cx="8730000" cy="392400"/>
          </a:xfrm>
          <a:prstGeom prst="rect">
            <a:avLst/>
          </a:prstGeom>
          <a:solidFill>
            <a:srgbClr val="9E9E9E"/>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50">
                <a:latin typeface="Nunito"/>
                <a:ea typeface="Nunito"/>
                <a:cs typeface="Nunito"/>
                <a:sym typeface="Nunito"/>
              </a:rPr>
              <a:t>Think “The Big Short” - Freddie Mac and Fannie Mae were both at the epicenter of 2008-09 housing bubble.c</a:t>
            </a:r>
            <a:endParaRPr sz="135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 Origination</a:t>
            </a:r>
            <a:endParaRPr/>
          </a:p>
          <a:p>
            <a:pPr indent="0" lvl="0" marL="0" rtl="0" algn="l">
              <a:spcBef>
                <a:spcPts val="0"/>
              </a:spcBef>
              <a:spcAft>
                <a:spcPts val="0"/>
              </a:spcAft>
              <a:buNone/>
            </a:pPr>
            <a:r>
              <a:t/>
            </a:r>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rgbClr val="FFFFFF"/>
                </a:highlight>
              </a:rPr>
              <a:t>Size: 4,413,854 rows, 31 columns</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t>Quantitative Features: Credit Score, Original Combined Loan-to-Value, Original Debt-to-Income (DTI) Ratio</a:t>
            </a:r>
            <a:endParaRPr/>
          </a:p>
          <a:p>
            <a:pPr indent="0" lvl="0" marL="0" rtl="0" algn="l">
              <a:spcBef>
                <a:spcPts val="1200"/>
              </a:spcBef>
              <a:spcAft>
                <a:spcPts val="1200"/>
              </a:spcAft>
              <a:buNone/>
            </a:pPr>
            <a:r>
              <a:rPr lang="en"/>
              <a:t>Categorical Features: First Time Homebuyer Flag, Occupancy Status, Loan Purpose</a:t>
            </a:r>
            <a:endParaRPr>
              <a:highlight>
                <a:srgbClr val="FFFF00"/>
              </a:highlight>
            </a:endParaRPr>
          </a:p>
        </p:txBody>
      </p:sp>
      <p:sp>
        <p:nvSpPr>
          <p:cNvPr id="292" name="Google Shape;292;p15"/>
          <p:cNvSpPr txBox="1"/>
          <p:nvPr/>
        </p:nvSpPr>
        <p:spPr>
          <a:xfrm>
            <a:off x="241025" y="4662200"/>
            <a:ext cx="8730000" cy="392400"/>
          </a:xfrm>
          <a:prstGeom prst="rect">
            <a:avLst/>
          </a:prstGeom>
          <a:solidFill>
            <a:srgbClr val="9E9E9E"/>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50">
                <a:latin typeface="Nunito"/>
                <a:ea typeface="Nunito"/>
                <a:cs typeface="Nunito"/>
                <a:sym typeface="Nunito"/>
              </a:rPr>
              <a:t>Data features have not changed since 1999, but some underwriting risk standards have changed</a:t>
            </a:r>
            <a:endParaRPr sz="135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 Performance</a:t>
            </a:r>
            <a:endParaRPr/>
          </a:p>
          <a:p>
            <a:pPr indent="0" lvl="0" marL="0" rtl="0" algn="l">
              <a:spcBef>
                <a:spcPts val="0"/>
              </a:spcBef>
              <a:spcAft>
                <a:spcPts val="0"/>
              </a:spcAft>
              <a:buNone/>
            </a:pPr>
            <a:r>
              <a:t/>
            </a:r>
            <a:endParaRPr/>
          </a:p>
        </p:txBody>
      </p:sp>
      <p:sp>
        <p:nvSpPr>
          <p:cNvPr id="298" name="Google Shape;298;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rgbClr val="FFFFFF"/>
                </a:highlight>
              </a:rPr>
              <a:t>Size: 53,024,475</a:t>
            </a:r>
            <a:r>
              <a:rPr lang="en" sz="1100">
                <a:solidFill>
                  <a:schemeClr val="dk1"/>
                </a:solidFill>
                <a:highlight>
                  <a:srgbClr val="FFFFFF"/>
                </a:highlight>
              </a:rPr>
              <a:t> </a:t>
            </a:r>
            <a:r>
              <a:rPr lang="en">
                <a:solidFill>
                  <a:schemeClr val="dk1"/>
                </a:solidFill>
                <a:highlight>
                  <a:srgbClr val="FFFFFF"/>
                </a:highlight>
              </a:rPr>
              <a:t>rows, 31 columns</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t>Response Variable: Loan Status Classification</a:t>
            </a:r>
            <a:endParaRPr/>
          </a:p>
          <a:p>
            <a:pPr indent="0" lvl="0" marL="0" rtl="0" algn="l">
              <a:spcBef>
                <a:spcPts val="1200"/>
              </a:spcBef>
              <a:spcAft>
                <a:spcPts val="0"/>
              </a:spcAft>
              <a:buNone/>
            </a:pPr>
            <a:r>
              <a:rPr lang="en"/>
              <a:t>Other variables for future work: Loan Age, Remaining Months to Legal Maturity, Actual Loss</a:t>
            </a:r>
            <a:endParaRPr/>
          </a:p>
          <a:p>
            <a:pPr indent="0" lvl="0" marL="0" rtl="0" algn="l">
              <a:spcBef>
                <a:spcPts val="1200"/>
              </a:spcBef>
              <a:spcAft>
                <a:spcPts val="1200"/>
              </a:spcAft>
              <a:buNone/>
            </a:pPr>
            <a:r>
              <a:t/>
            </a:r>
            <a:endParaRPr/>
          </a:p>
        </p:txBody>
      </p:sp>
      <p:sp>
        <p:nvSpPr>
          <p:cNvPr id="299" name="Google Shape;299;p16"/>
          <p:cNvSpPr txBox="1"/>
          <p:nvPr/>
        </p:nvSpPr>
        <p:spPr>
          <a:xfrm>
            <a:off x="241025" y="4662200"/>
            <a:ext cx="8730000" cy="392400"/>
          </a:xfrm>
          <a:prstGeom prst="rect">
            <a:avLst/>
          </a:prstGeom>
          <a:solidFill>
            <a:srgbClr val="9E9E9E"/>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50">
                <a:latin typeface="Nunito"/>
                <a:ea typeface="Nunito"/>
                <a:cs typeface="Nunito"/>
                <a:sym typeface="Nunito"/>
              </a:rPr>
              <a:t>Matching problem - one loan from Origination file could map to multiple classifications in the Performance file</a:t>
            </a:r>
            <a:endParaRPr sz="135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17"/>
          <p:cNvPicPr preferRelativeResize="0"/>
          <p:nvPr/>
        </p:nvPicPr>
        <p:blipFill>
          <a:blip r:embed="rId3">
            <a:alphaModFix/>
          </a:blip>
          <a:stretch>
            <a:fillRect/>
          </a:stretch>
        </p:blipFill>
        <p:spPr>
          <a:xfrm>
            <a:off x="152400" y="1246150"/>
            <a:ext cx="8839199" cy="1466558"/>
          </a:xfrm>
          <a:prstGeom prst="rect">
            <a:avLst/>
          </a:prstGeom>
          <a:noFill/>
          <a:ln>
            <a:noFill/>
          </a:ln>
        </p:spPr>
      </p:pic>
      <p:sp>
        <p:nvSpPr>
          <p:cNvPr id="305" name="Google Shape;305;p17"/>
          <p:cNvSpPr/>
          <p:nvPr/>
        </p:nvSpPr>
        <p:spPr>
          <a:xfrm>
            <a:off x="1362375" y="2407150"/>
            <a:ext cx="4965300" cy="164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6" name="Google Shape;306;p17"/>
          <p:cNvPicPr preferRelativeResize="0"/>
          <p:nvPr/>
        </p:nvPicPr>
        <p:blipFill>
          <a:blip r:embed="rId4">
            <a:alphaModFix/>
          </a:blip>
          <a:stretch>
            <a:fillRect/>
          </a:stretch>
        </p:blipFill>
        <p:spPr>
          <a:xfrm>
            <a:off x="942975" y="3194158"/>
            <a:ext cx="7258050" cy="1028700"/>
          </a:xfrm>
          <a:prstGeom prst="rect">
            <a:avLst/>
          </a:prstGeom>
          <a:noFill/>
          <a:ln>
            <a:noFill/>
          </a:ln>
        </p:spPr>
      </p:pic>
      <p:sp>
        <p:nvSpPr>
          <p:cNvPr id="307" name="Google Shape;307;p17"/>
          <p:cNvSpPr/>
          <p:nvPr/>
        </p:nvSpPr>
        <p:spPr>
          <a:xfrm>
            <a:off x="5729250" y="3902250"/>
            <a:ext cx="2389200" cy="273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txBox="1"/>
          <p:nvPr/>
        </p:nvSpPr>
        <p:spPr>
          <a:xfrm>
            <a:off x="254750" y="2712700"/>
            <a:ext cx="85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Values indicate errors or missing values, not actual credit scores or loan ratios.</a:t>
            </a:r>
            <a:endParaRPr/>
          </a:p>
        </p:txBody>
      </p:sp>
      <p:sp>
        <p:nvSpPr>
          <p:cNvPr id="309" name="Google Shape;309;p17"/>
          <p:cNvSpPr txBox="1"/>
          <p:nvPr/>
        </p:nvSpPr>
        <p:spPr>
          <a:xfrm>
            <a:off x="4114500" y="4336125"/>
            <a:ext cx="487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Count of loan status exceeds the number of loans made.</a:t>
            </a:r>
            <a:endParaRPr/>
          </a:p>
        </p:txBody>
      </p:sp>
      <p:sp>
        <p:nvSpPr>
          <p:cNvPr id="310" name="Google Shape;310;p17"/>
          <p:cNvSpPr txBox="1"/>
          <p:nvPr>
            <p:ph type="title"/>
          </p:nvPr>
        </p:nvSpPr>
        <p:spPr>
          <a:xfrm>
            <a:off x="2670000" y="408025"/>
            <a:ext cx="3804000" cy="5727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Before </a:t>
            </a:r>
            <a:r>
              <a:rPr b="1" lang="en">
                <a:solidFill>
                  <a:schemeClr val="lt1"/>
                </a:solidFill>
              </a:rPr>
              <a:t>Data Cleaning…</a:t>
            </a:r>
            <a:endParaRPr b="1">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title"/>
          </p:nvPr>
        </p:nvSpPr>
        <p:spPr>
          <a:xfrm>
            <a:off x="1281600" y="65725"/>
            <a:ext cx="7030500" cy="5559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After Data Cleaning…</a:t>
            </a:r>
            <a:endParaRPr b="1">
              <a:solidFill>
                <a:schemeClr val="lt1"/>
              </a:solidFill>
            </a:endParaRPr>
          </a:p>
        </p:txBody>
      </p:sp>
      <p:sp>
        <p:nvSpPr>
          <p:cNvPr id="316" name="Google Shape;316;p18"/>
          <p:cNvSpPr txBox="1"/>
          <p:nvPr>
            <p:ph idx="1" type="body"/>
          </p:nvPr>
        </p:nvSpPr>
        <p:spPr>
          <a:xfrm>
            <a:off x="1110975" y="799950"/>
            <a:ext cx="8520600" cy="402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dk1"/>
                </a:solidFill>
              </a:rPr>
              <a:t>For delinquent loans:</a:t>
            </a:r>
            <a:endParaRPr sz="700">
              <a:solidFill>
                <a:schemeClr val="dk1"/>
              </a:solidFill>
            </a:endParaRPr>
          </a:p>
          <a:p>
            <a:pPr indent="0" lvl="0" marL="0" rtl="0" algn="l">
              <a:spcBef>
                <a:spcPts val="1200"/>
              </a:spcBef>
              <a:spcAft>
                <a:spcPts val="0"/>
              </a:spcAft>
              <a:buNone/>
            </a:pPr>
            <a:r>
              <a:t/>
            </a:r>
            <a:endParaRPr sz="700">
              <a:solidFill>
                <a:schemeClr val="dk1"/>
              </a:solidFill>
            </a:endParaRPr>
          </a:p>
          <a:p>
            <a:pPr indent="0" lvl="0" marL="0" rtl="0" algn="l">
              <a:spcBef>
                <a:spcPts val="1200"/>
              </a:spcBef>
              <a:spcAft>
                <a:spcPts val="0"/>
              </a:spcAft>
              <a:buNone/>
            </a:pPr>
            <a:r>
              <a:t/>
            </a:r>
            <a:endParaRPr sz="700">
              <a:solidFill>
                <a:schemeClr val="dk1"/>
              </a:solidFill>
            </a:endParaRPr>
          </a:p>
          <a:p>
            <a:pPr indent="0" lvl="0" marL="0" rtl="0" algn="l">
              <a:spcBef>
                <a:spcPts val="1200"/>
              </a:spcBef>
              <a:spcAft>
                <a:spcPts val="0"/>
              </a:spcAft>
              <a:buNone/>
            </a:pPr>
            <a:r>
              <a:t/>
            </a:r>
            <a:endParaRPr sz="700">
              <a:solidFill>
                <a:schemeClr val="dk1"/>
              </a:solidFill>
            </a:endParaRPr>
          </a:p>
          <a:p>
            <a:pPr indent="0" lvl="0" marL="0" rtl="0" algn="l">
              <a:spcBef>
                <a:spcPts val="1200"/>
              </a:spcBef>
              <a:spcAft>
                <a:spcPts val="0"/>
              </a:spcAft>
              <a:buNone/>
            </a:pPr>
            <a:r>
              <a:t/>
            </a:r>
            <a:endParaRPr sz="700">
              <a:solidFill>
                <a:schemeClr val="dk1"/>
              </a:solidFill>
            </a:endParaRPr>
          </a:p>
          <a:p>
            <a:pPr indent="0" lvl="0" marL="0" rtl="0" algn="l">
              <a:spcBef>
                <a:spcPts val="1200"/>
              </a:spcBef>
              <a:spcAft>
                <a:spcPts val="0"/>
              </a:spcAft>
              <a:buNone/>
            </a:pPr>
            <a:r>
              <a:t/>
            </a:r>
            <a:endParaRPr sz="700">
              <a:solidFill>
                <a:schemeClr val="dk1"/>
              </a:solidFill>
            </a:endParaRPr>
          </a:p>
          <a:p>
            <a:pPr indent="0" lvl="0" marL="0" rtl="0" algn="l">
              <a:spcBef>
                <a:spcPts val="1200"/>
              </a:spcBef>
              <a:spcAft>
                <a:spcPts val="0"/>
              </a:spcAft>
              <a:buNone/>
            </a:pPr>
            <a:r>
              <a:t/>
            </a:r>
            <a:endParaRPr sz="700">
              <a:solidFill>
                <a:schemeClr val="dk1"/>
              </a:solidFill>
            </a:endParaRPr>
          </a:p>
          <a:p>
            <a:pPr indent="0" lvl="0" marL="0" rtl="0" algn="l">
              <a:spcBef>
                <a:spcPts val="1200"/>
              </a:spcBef>
              <a:spcAft>
                <a:spcPts val="1200"/>
              </a:spcAft>
              <a:buNone/>
            </a:pPr>
            <a:r>
              <a:rPr b="1" lang="en" sz="1700">
                <a:solidFill>
                  <a:schemeClr val="dk1"/>
                </a:solidFill>
              </a:rPr>
              <a:t>Fo</a:t>
            </a:r>
            <a:r>
              <a:rPr b="1" lang="en" sz="1700">
                <a:solidFill>
                  <a:schemeClr val="dk1"/>
                </a:solidFill>
              </a:rPr>
              <a:t>r current loans:</a:t>
            </a:r>
            <a:endParaRPr b="1" sz="1700">
              <a:solidFill>
                <a:schemeClr val="dk1"/>
              </a:solidFill>
            </a:endParaRPr>
          </a:p>
        </p:txBody>
      </p:sp>
      <p:pic>
        <p:nvPicPr>
          <p:cNvPr id="317" name="Google Shape;317;p18"/>
          <p:cNvPicPr preferRelativeResize="0"/>
          <p:nvPr/>
        </p:nvPicPr>
        <p:blipFill>
          <a:blip r:embed="rId3">
            <a:alphaModFix/>
          </a:blip>
          <a:stretch>
            <a:fillRect/>
          </a:stretch>
        </p:blipFill>
        <p:spPr>
          <a:xfrm>
            <a:off x="33325" y="1317613"/>
            <a:ext cx="9077325" cy="1676400"/>
          </a:xfrm>
          <a:prstGeom prst="rect">
            <a:avLst/>
          </a:prstGeom>
          <a:noFill/>
          <a:ln>
            <a:noFill/>
          </a:ln>
        </p:spPr>
      </p:pic>
      <p:pic>
        <p:nvPicPr>
          <p:cNvPr id="318" name="Google Shape;318;p18"/>
          <p:cNvPicPr preferRelativeResize="0"/>
          <p:nvPr/>
        </p:nvPicPr>
        <p:blipFill>
          <a:blip r:embed="rId4">
            <a:alphaModFix/>
          </a:blip>
          <a:stretch>
            <a:fillRect/>
          </a:stretch>
        </p:blipFill>
        <p:spPr>
          <a:xfrm>
            <a:off x="33325" y="3293925"/>
            <a:ext cx="9077325" cy="167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19"/>
          <p:cNvPicPr preferRelativeResize="0"/>
          <p:nvPr/>
        </p:nvPicPr>
        <p:blipFill rotWithShape="1">
          <a:blip r:embed="rId3">
            <a:alphaModFix/>
          </a:blip>
          <a:srcRect b="0" l="0" r="0" t="0"/>
          <a:stretch/>
        </p:blipFill>
        <p:spPr>
          <a:xfrm>
            <a:off x="6243725" y="1593375"/>
            <a:ext cx="2900275" cy="1956750"/>
          </a:xfrm>
          <a:prstGeom prst="rect">
            <a:avLst/>
          </a:prstGeom>
          <a:noFill/>
          <a:ln>
            <a:noFill/>
          </a:ln>
        </p:spPr>
      </p:pic>
      <p:pic>
        <p:nvPicPr>
          <p:cNvPr id="324" name="Google Shape;324;p19"/>
          <p:cNvPicPr preferRelativeResize="0"/>
          <p:nvPr/>
        </p:nvPicPr>
        <p:blipFill>
          <a:blip r:embed="rId4">
            <a:alphaModFix/>
          </a:blip>
          <a:stretch>
            <a:fillRect/>
          </a:stretch>
        </p:blipFill>
        <p:spPr>
          <a:xfrm>
            <a:off x="13" y="1593338"/>
            <a:ext cx="2900281" cy="1956816"/>
          </a:xfrm>
          <a:prstGeom prst="rect">
            <a:avLst/>
          </a:prstGeom>
          <a:noFill/>
          <a:ln>
            <a:noFill/>
          </a:ln>
        </p:spPr>
      </p:pic>
      <p:sp>
        <p:nvSpPr>
          <p:cNvPr id="325" name="Google Shape;325;p19"/>
          <p:cNvSpPr txBox="1"/>
          <p:nvPr/>
        </p:nvSpPr>
        <p:spPr>
          <a:xfrm>
            <a:off x="55600" y="3795075"/>
            <a:ext cx="90885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200"/>
              <a:t>The boxplot shows that the median interest rate for delinquent loans is about 50 bps higher than the median interest rate for current loans.</a:t>
            </a:r>
            <a:endParaRPr sz="1200"/>
          </a:p>
          <a:p>
            <a:pPr indent="0" lvl="0" marL="0" rtl="0" algn="just">
              <a:spcBef>
                <a:spcPts val="0"/>
              </a:spcBef>
              <a:spcAft>
                <a:spcPts val="0"/>
              </a:spcAft>
              <a:buClr>
                <a:schemeClr val="dk1"/>
              </a:buClr>
              <a:buSzPts val="1100"/>
              <a:buFont typeface="Arial"/>
              <a:buNone/>
            </a:pPr>
            <a:r>
              <a:t/>
            </a:r>
            <a:endParaRPr sz="1200"/>
          </a:p>
          <a:p>
            <a:pPr indent="0" lvl="0" marL="0" rtl="0" algn="just">
              <a:spcBef>
                <a:spcPts val="0"/>
              </a:spcBef>
              <a:spcAft>
                <a:spcPts val="0"/>
              </a:spcAft>
              <a:buClr>
                <a:schemeClr val="dk1"/>
              </a:buClr>
              <a:buSzPts val="1100"/>
              <a:buFont typeface="Arial"/>
              <a:buNone/>
            </a:pPr>
            <a:r>
              <a:rPr lang="en" sz="1200"/>
              <a:t>The left histogram shows the distribution of interest rates for current loans, and th</a:t>
            </a:r>
            <a:r>
              <a:rPr lang="en" sz="1200">
                <a:solidFill>
                  <a:schemeClr val="dk2"/>
                </a:solidFill>
              </a:rPr>
              <a:t>e </a:t>
            </a:r>
            <a:r>
              <a:rPr lang="en" sz="1200">
                <a:solidFill>
                  <a:schemeClr val="dk2"/>
                </a:solidFill>
              </a:rPr>
              <a:t>right histogram shows the distribution of interest rates for delinquent loans</a:t>
            </a:r>
            <a:r>
              <a:rPr lang="en" sz="1200">
                <a:solidFill>
                  <a:schemeClr val="dk2"/>
                </a:solidFill>
              </a:rPr>
              <a:t>.</a:t>
            </a:r>
            <a:r>
              <a:rPr lang="en" sz="1200"/>
              <a:t> T</a:t>
            </a:r>
            <a:r>
              <a:rPr lang="en" sz="1200">
                <a:solidFill>
                  <a:schemeClr val="dk2"/>
                </a:solidFill>
              </a:rPr>
              <a:t>he</a:t>
            </a:r>
            <a:r>
              <a:rPr lang="en" sz="1200">
                <a:solidFill>
                  <a:schemeClr val="dk1"/>
                </a:solidFill>
              </a:rPr>
              <a:t> histogram for current loans is skewed to lower interest rates</a:t>
            </a:r>
            <a:r>
              <a:rPr lang="en" sz="1200">
                <a:solidFill>
                  <a:schemeClr val="dk2"/>
                </a:solidFill>
              </a:rPr>
              <a:t>, while t</a:t>
            </a:r>
            <a:r>
              <a:rPr lang="en" sz="1200"/>
              <a:t>he histogram for delinquent loans is balanced.</a:t>
            </a:r>
            <a:endParaRPr sz="1200"/>
          </a:p>
        </p:txBody>
      </p:sp>
      <p:sp>
        <p:nvSpPr>
          <p:cNvPr id="326" name="Google Shape;326;p19"/>
          <p:cNvSpPr txBox="1"/>
          <p:nvPr/>
        </p:nvSpPr>
        <p:spPr>
          <a:xfrm>
            <a:off x="6462813" y="1223350"/>
            <a:ext cx="2462100" cy="4002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solidFill>
                  <a:schemeClr val="lt1"/>
                </a:solidFill>
              </a:rPr>
              <a:t>Delinquent</a:t>
            </a:r>
            <a:r>
              <a:rPr b="1" lang="en" u="sng">
                <a:solidFill>
                  <a:schemeClr val="lt1"/>
                </a:solidFill>
              </a:rPr>
              <a:t> Loans</a:t>
            </a:r>
            <a:endParaRPr b="1" u="sng">
              <a:solidFill>
                <a:schemeClr val="lt1"/>
              </a:solidFill>
            </a:endParaRPr>
          </a:p>
        </p:txBody>
      </p:sp>
      <p:sp>
        <p:nvSpPr>
          <p:cNvPr id="327" name="Google Shape;327;p19"/>
          <p:cNvSpPr txBox="1"/>
          <p:nvPr/>
        </p:nvSpPr>
        <p:spPr>
          <a:xfrm>
            <a:off x="60150" y="126600"/>
            <a:ext cx="90237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i="1" lang="en" sz="1800"/>
              <a:t>Effectively, interest rate is an engineered feature that combines other metrics, since the underwriter priced and </a:t>
            </a:r>
            <a:r>
              <a:rPr b="1" i="1" lang="en" sz="1800"/>
              <a:t>structured</a:t>
            </a:r>
            <a:r>
              <a:rPr b="1" i="1" lang="en" sz="1800"/>
              <a:t> the loan based on the risk.</a:t>
            </a:r>
            <a:endParaRPr b="1" i="1" sz="1800"/>
          </a:p>
        </p:txBody>
      </p:sp>
      <p:sp>
        <p:nvSpPr>
          <p:cNvPr id="328" name="Google Shape;328;p19"/>
          <p:cNvSpPr txBox="1"/>
          <p:nvPr/>
        </p:nvSpPr>
        <p:spPr>
          <a:xfrm>
            <a:off x="219088" y="1223350"/>
            <a:ext cx="2462100" cy="4002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solidFill>
                  <a:schemeClr val="lt1"/>
                </a:solidFill>
              </a:rPr>
              <a:t>Current Loans</a:t>
            </a:r>
            <a:endParaRPr b="1" u="sng">
              <a:solidFill>
                <a:schemeClr val="lt1"/>
              </a:solidFill>
            </a:endParaRPr>
          </a:p>
        </p:txBody>
      </p:sp>
      <p:grpSp>
        <p:nvGrpSpPr>
          <p:cNvPr id="329" name="Google Shape;329;p19"/>
          <p:cNvGrpSpPr/>
          <p:nvPr/>
        </p:nvGrpSpPr>
        <p:grpSpPr>
          <a:xfrm>
            <a:off x="3209300" y="1623550"/>
            <a:ext cx="2781125" cy="2001775"/>
            <a:chOff x="3126337" y="1673050"/>
            <a:chExt cx="2781125" cy="2001775"/>
          </a:xfrm>
        </p:grpSpPr>
        <p:pic>
          <p:nvPicPr>
            <p:cNvPr id="330" name="Google Shape;330;p19"/>
            <p:cNvPicPr preferRelativeResize="0"/>
            <p:nvPr/>
          </p:nvPicPr>
          <p:blipFill rotWithShape="1">
            <a:blip r:embed="rId5">
              <a:alphaModFix/>
            </a:blip>
            <a:srcRect b="0" l="0" r="4113" t="0"/>
            <a:stretch/>
          </p:blipFill>
          <p:spPr>
            <a:xfrm>
              <a:off x="3126337" y="1673050"/>
              <a:ext cx="2781125" cy="1956825"/>
            </a:xfrm>
            <a:prstGeom prst="rect">
              <a:avLst/>
            </a:prstGeom>
            <a:noFill/>
            <a:ln>
              <a:noFill/>
            </a:ln>
          </p:spPr>
        </p:pic>
        <p:sp>
          <p:nvSpPr>
            <p:cNvPr id="331" name="Google Shape;331;p19"/>
            <p:cNvSpPr txBox="1"/>
            <p:nvPr/>
          </p:nvSpPr>
          <p:spPr>
            <a:xfrm>
              <a:off x="3483425" y="3336125"/>
              <a:ext cx="1166400" cy="3387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chemeClr val="lt1"/>
                  </a:solidFill>
                </a:rPr>
                <a:t>Current</a:t>
              </a:r>
              <a:endParaRPr b="1" sz="1000" u="sng">
                <a:solidFill>
                  <a:schemeClr val="lt1"/>
                </a:solidFill>
              </a:endParaRPr>
            </a:p>
          </p:txBody>
        </p:sp>
        <p:sp>
          <p:nvSpPr>
            <p:cNvPr id="332" name="Google Shape;332;p19"/>
            <p:cNvSpPr txBox="1"/>
            <p:nvPr/>
          </p:nvSpPr>
          <p:spPr>
            <a:xfrm>
              <a:off x="4649825" y="3336125"/>
              <a:ext cx="1235100" cy="3387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chemeClr val="lt1"/>
                  </a:solidFill>
                </a:rPr>
                <a:t>Delinquent</a:t>
              </a:r>
              <a:endParaRPr b="1" sz="1000" u="sng">
                <a:solidFill>
                  <a:schemeClr val="lt1"/>
                </a:solidFill>
              </a:endParaRPr>
            </a:p>
          </p:txBody>
        </p:sp>
      </p:grpSp>
      <p:sp>
        <p:nvSpPr>
          <p:cNvPr id="333" name="Google Shape;333;p19"/>
          <p:cNvSpPr txBox="1"/>
          <p:nvPr/>
        </p:nvSpPr>
        <p:spPr>
          <a:xfrm>
            <a:off x="3528313" y="1223350"/>
            <a:ext cx="2462100" cy="4002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solidFill>
                  <a:schemeClr val="lt1"/>
                </a:solidFill>
              </a:rPr>
              <a:t>Interest Rate</a:t>
            </a:r>
            <a:endParaRPr b="1" u="sng">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7" name="Shape 337"/>
        <p:cNvGrpSpPr/>
        <p:nvPr/>
      </p:nvGrpSpPr>
      <p:grpSpPr>
        <a:xfrm>
          <a:off x="0" y="0"/>
          <a:ext cx="0" cy="0"/>
          <a:chOff x="0" y="0"/>
          <a:chExt cx="0" cy="0"/>
        </a:xfrm>
      </p:grpSpPr>
      <p:sp>
        <p:nvSpPr>
          <p:cNvPr id="338" name="Google Shape;338;p20"/>
          <p:cNvSpPr/>
          <p:nvPr/>
        </p:nvSpPr>
        <p:spPr>
          <a:xfrm>
            <a:off x="139350" y="1130875"/>
            <a:ext cx="8865300" cy="6819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txBox="1"/>
          <p:nvPr/>
        </p:nvSpPr>
        <p:spPr>
          <a:xfrm>
            <a:off x="139350" y="1271725"/>
            <a:ext cx="16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January 1, 2019</a:t>
            </a:r>
            <a:endParaRPr b="1">
              <a:solidFill>
                <a:schemeClr val="lt1"/>
              </a:solidFill>
            </a:endParaRPr>
          </a:p>
        </p:txBody>
      </p:sp>
      <p:grpSp>
        <p:nvGrpSpPr>
          <p:cNvPr id="340" name="Google Shape;340;p20"/>
          <p:cNvGrpSpPr/>
          <p:nvPr/>
        </p:nvGrpSpPr>
        <p:grpSpPr>
          <a:xfrm>
            <a:off x="60152" y="1924763"/>
            <a:ext cx="4588894" cy="3153960"/>
            <a:chOff x="152400" y="2125375"/>
            <a:chExt cx="3771900" cy="2686050"/>
          </a:xfrm>
        </p:grpSpPr>
        <p:pic>
          <p:nvPicPr>
            <p:cNvPr id="341" name="Google Shape;341;p20"/>
            <p:cNvPicPr preferRelativeResize="0"/>
            <p:nvPr/>
          </p:nvPicPr>
          <p:blipFill>
            <a:blip r:embed="rId3">
              <a:alphaModFix/>
            </a:blip>
            <a:stretch>
              <a:fillRect/>
            </a:stretch>
          </p:blipFill>
          <p:spPr>
            <a:xfrm>
              <a:off x="152400" y="2125375"/>
              <a:ext cx="3771900" cy="2686050"/>
            </a:xfrm>
            <a:prstGeom prst="rect">
              <a:avLst/>
            </a:prstGeom>
            <a:noFill/>
            <a:ln>
              <a:noFill/>
            </a:ln>
          </p:spPr>
        </p:pic>
        <p:sp>
          <p:nvSpPr>
            <p:cNvPr id="342" name="Google Shape;342;p20"/>
            <p:cNvSpPr/>
            <p:nvPr/>
          </p:nvSpPr>
          <p:spPr>
            <a:xfrm>
              <a:off x="3044775" y="2416550"/>
              <a:ext cx="751200" cy="179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3" name="Google Shape;343;p20"/>
            <p:cNvCxnSpPr/>
            <p:nvPr/>
          </p:nvCxnSpPr>
          <p:spPr>
            <a:xfrm rot="10800000">
              <a:off x="2404500" y="2381700"/>
              <a:ext cx="11400" cy="1849500"/>
            </a:xfrm>
            <a:prstGeom prst="straightConnector1">
              <a:avLst/>
            </a:prstGeom>
            <a:noFill/>
            <a:ln cap="flat" cmpd="sng" w="19050">
              <a:solidFill>
                <a:srgbClr val="FF0000"/>
              </a:solidFill>
              <a:prstDash val="solid"/>
              <a:round/>
              <a:headEnd len="med" w="med" type="none"/>
              <a:tailEnd len="med" w="med" type="none"/>
            </a:ln>
          </p:spPr>
        </p:cxnSp>
      </p:grpSp>
      <p:sp>
        <p:nvSpPr>
          <p:cNvPr id="344" name="Google Shape;344;p20"/>
          <p:cNvSpPr txBox="1"/>
          <p:nvPr/>
        </p:nvSpPr>
        <p:spPr>
          <a:xfrm>
            <a:off x="60150" y="0"/>
            <a:ext cx="90237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i="1" lang="en" sz="1800"/>
              <a:t>The data set c</a:t>
            </a:r>
            <a:r>
              <a:rPr b="1" i="1" lang="en" sz="1800"/>
              <a:t>ombined quarterly files from Q1 2019 through Q3 2020, with loan payment history and delinquency status as of Q1 2021. </a:t>
            </a:r>
            <a:endParaRPr b="1" i="1" sz="1800"/>
          </a:p>
        </p:txBody>
      </p:sp>
      <p:sp>
        <p:nvSpPr>
          <p:cNvPr id="345" name="Google Shape;345;p20"/>
          <p:cNvSpPr txBox="1"/>
          <p:nvPr/>
        </p:nvSpPr>
        <p:spPr>
          <a:xfrm>
            <a:off x="6741475" y="1271725"/>
            <a:ext cx="194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September 30, 2020</a:t>
            </a:r>
            <a:endParaRPr b="1">
              <a:solidFill>
                <a:schemeClr val="lt1"/>
              </a:solidFill>
            </a:endParaRPr>
          </a:p>
        </p:txBody>
      </p:sp>
      <p:sp>
        <p:nvSpPr>
          <p:cNvPr id="346" name="Google Shape;346;p20"/>
          <p:cNvSpPr txBox="1"/>
          <p:nvPr/>
        </p:nvSpPr>
        <p:spPr>
          <a:xfrm>
            <a:off x="4063900" y="1271725"/>
            <a:ext cx="194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mid-March</a:t>
            </a:r>
            <a:r>
              <a:rPr b="1" lang="en">
                <a:solidFill>
                  <a:schemeClr val="lt1"/>
                </a:solidFill>
              </a:rPr>
              <a:t> 2020</a:t>
            </a:r>
            <a:endParaRPr b="1">
              <a:solidFill>
                <a:schemeClr val="lt1"/>
              </a:solidFill>
            </a:endParaRPr>
          </a:p>
        </p:txBody>
      </p:sp>
      <p:grpSp>
        <p:nvGrpSpPr>
          <p:cNvPr id="347" name="Google Shape;347;p20"/>
          <p:cNvGrpSpPr/>
          <p:nvPr/>
        </p:nvGrpSpPr>
        <p:grpSpPr>
          <a:xfrm>
            <a:off x="4649050" y="2004375"/>
            <a:ext cx="4123025" cy="2994725"/>
            <a:chOff x="4649050" y="2004388"/>
            <a:chExt cx="4123025" cy="2994725"/>
          </a:xfrm>
        </p:grpSpPr>
        <p:pic>
          <p:nvPicPr>
            <p:cNvPr id="348" name="Google Shape;348;p20"/>
            <p:cNvPicPr preferRelativeResize="0"/>
            <p:nvPr/>
          </p:nvPicPr>
          <p:blipFill>
            <a:blip r:embed="rId4">
              <a:alphaModFix/>
            </a:blip>
            <a:stretch>
              <a:fillRect/>
            </a:stretch>
          </p:blipFill>
          <p:spPr>
            <a:xfrm>
              <a:off x="4649050" y="2004388"/>
              <a:ext cx="4123025" cy="2994725"/>
            </a:xfrm>
            <a:prstGeom prst="rect">
              <a:avLst/>
            </a:prstGeom>
            <a:noFill/>
            <a:ln>
              <a:noFill/>
            </a:ln>
          </p:spPr>
        </p:pic>
        <p:cxnSp>
          <p:nvCxnSpPr>
            <p:cNvPr id="349" name="Google Shape;349;p20"/>
            <p:cNvCxnSpPr/>
            <p:nvPr/>
          </p:nvCxnSpPr>
          <p:spPr>
            <a:xfrm rot="10800000">
              <a:off x="6975575" y="2238175"/>
              <a:ext cx="14100" cy="2282400"/>
            </a:xfrm>
            <a:prstGeom prst="straightConnector1">
              <a:avLst/>
            </a:prstGeom>
            <a:noFill/>
            <a:ln cap="flat" cmpd="sng" w="19050">
              <a:solidFill>
                <a:srgbClr val="FF0000"/>
              </a:solidFill>
              <a:prstDash val="solid"/>
              <a:round/>
              <a:headEnd len="med" w="med" type="none"/>
              <a:tailEnd len="med" w="med" type="none"/>
            </a:ln>
          </p:spPr>
        </p:cxnSp>
      </p:grpSp>
      <p:grpSp>
        <p:nvGrpSpPr>
          <p:cNvPr id="350" name="Google Shape;350;p20"/>
          <p:cNvGrpSpPr/>
          <p:nvPr/>
        </p:nvGrpSpPr>
        <p:grpSpPr>
          <a:xfrm>
            <a:off x="2788300" y="1671925"/>
            <a:ext cx="4150500" cy="544200"/>
            <a:chOff x="2788300" y="1671925"/>
            <a:chExt cx="4150500" cy="544200"/>
          </a:xfrm>
        </p:grpSpPr>
        <p:cxnSp>
          <p:nvCxnSpPr>
            <p:cNvPr id="351" name="Google Shape;351;p20"/>
            <p:cNvCxnSpPr>
              <a:endCxn id="346" idx="2"/>
            </p:cNvCxnSpPr>
            <p:nvPr/>
          </p:nvCxnSpPr>
          <p:spPr>
            <a:xfrm flipH="1" rot="10800000">
              <a:off x="2788300" y="1671925"/>
              <a:ext cx="2246100" cy="531600"/>
            </a:xfrm>
            <a:prstGeom prst="straightConnector1">
              <a:avLst/>
            </a:prstGeom>
            <a:noFill/>
            <a:ln cap="flat" cmpd="sng" w="9525">
              <a:solidFill>
                <a:srgbClr val="FF0000"/>
              </a:solidFill>
              <a:prstDash val="dash"/>
              <a:round/>
              <a:headEnd len="med" w="med" type="none"/>
              <a:tailEnd len="med" w="med" type="none"/>
            </a:ln>
          </p:spPr>
        </p:cxnSp>
        <p:cxnSp>
          <p:nvCxnSpPr>
            <p:cNvPr id="352" name="Google Shape;352;p20"/>
            <p:cNvCxnSpPr>
              <a:stCxn id="346" idx="2"/>
            </p:cNvCxnSpPr>
            <p:nvPr/>
          </p:nvCxnSpPr>
          <p:spPr>
            <a:xfrm>
              <a:off x="5034400" y="1671925"/>
              <a:ext cx="1904400" cy="544200"/>
            </a:xfrm>
            <a:prstGeom prst="straightConnector1">
              <a:avLst/>
            </a:prstGeom>
            <a:noFill/>
            <a:ln cap="flat" cmpd="sng" w="9525">
              <a:solidFill>
                <a:srgbClr val="FF0000"/>
              </a:solidFill>
              <a:prstDash val="dash"/>
              <a:round/>
              <a:headEnd len="med" w="med" type="none"/>
              <a:tailEnd len="med" w="med" type="non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6" name="Shape 356"/>
        <p:cNvGrpSpPr/>
        <p:nvPr/>
      </p:nvGrpSpPr>
      <p:grpSpPr>
        <a:xfrm>
          <a:off x="0" y="0"/>
          <a:ext cx="0" cy="0"/>
          <a:chOff x="0" y="0"/>
          <a:chExt cx="0" cy="0"/>
        </a:xfrm>
      </p:grpSpPr>
      <p:sp>
        <p:nvSpPr>
          <p:cNvPr id="357" name="Google Shape;357;p21"/>
          <p:cNvSpPr txBox="1"/>
          <p:nvPr>
            <p:ph type="title"/>
          </p:nvPr>
        </p:nvSpPr>
        <p:spPr>
          <a:xfrm>
            <a:off x="230125" y="158875"/>
            <a:ext cx="4709100" cy="6291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a:solidFill>
                  <a:schemeClr val="lt1"/>
                </a:solidFill>
              </a:rPr>
              <a:t>Exploratory</a:t>
            </a:r>
            <a:r>
              <a:rPr lang="en">
                <a:solidFill>
                  <a:schemeClr val="lt1"/>
                </a:solidFill>
              </a:rPr>
              <a:t> Data Analysis</a:t>
            </a:r>
            <a:endParaRPr>
              <a:solidFill>
                <a:schemeClr val="lt1"/>
              </a:solidFill>
            </a:endParaRPr>
          </a:p>
        </p:txBody>
      </p:sp>
      <p:pic>
        <p:nvPicPr>
          <p:cNvPr id="358" name="Google Shape;358;p21"/>
          <p:cNvPicPr preferRelativeResize="0"/>
          <p:nvPr/>
        </p:nvPicPr>
        <p:blipFill>
          <a:blip r:embed="rId3">
            <a:alphaModFix/>
          </a:blip>
          <a:stretch>
            <a:fillRect/>
          </a:stretch>
        </p:blipFill>
        <p:spPr>
          <a:xfrm>
            <a:off x="0" y="1363263"/>
            <a:ext cx="3577425" cy="2416973"/>
          </a:xfrm>
          <a:prstGeom prst="rect">
            <a:avLst/>
          </a:prstGeom>
          <a:noFill/>
          <a:ln>
            <a:noFill/>
          </a:ln>
        </p:spPr>
      </p:pic>
      <p:pic>
        <p:nvPicPr>
          <p:cNvPr id="359" name="Google Shape;359;p21"/>
          <p:cNvPicPr preferRelativeResize="0"/>
          <p:nvPr/>
        </p:nvPicPr>
        <p:blipFill>
          <a:blip r:embed="rId4">
            <a:alphaModFix/>
          </a:blip>
          <a:stretch>
            <a:fillRect/>
          </a:stretch>
        </p:blipFill>
        <p:spPr>
          <a:xfrm>
            <a:off x="3754575" y="2571750"/>
            <a:ext cx="3577425" cy="2416950"/>
          </a:xfrm>
          <a:prstGeom prst="rect">
            <a:avLst/>
          </a:prstGeom>
          <a:noFill/>
          <a:ln>
            <a:noFill/>
          </a:ln>
        </p:spPr>
      </p:pic>
      <p:pic>
        <p:nvPicPr>
          <p:cNvPr id="360" name="Google Shape;360;p21"/>
          <p:cNvPicPr preferRelativeResize="0"/>
          <p:nvPr/>
        </p:nvPicPr>
        <p:blipFill>
          <a:blip r:embed="rId5">
            <a:alphaModFix/>
          </a:blip>
          <a:stretch>
            <a:fillRect/>
          </a:stretch>
        </p:blipFill>
        <p:spPr>
          <a:xfrm>
            <a:off x="5068550" y="41727"/>
            <a:ext cx="3577426" cy="24169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