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Montserrat Semi-Bold" charset="1" panose="00000700000000000000"/>
      <p:regular r:id="rId15"/>
    </p:embeddedFont>
    <p:embeddedFont>
      <p:font typeface="DM Sans Bold" charset="1" panose="00000000000000000000"/>
      <p:regular r:id="rId16"/>
    </p:embeddedFont>
    <p:embeddedFont>
      <p:font typeface="Raleway Italics" charset="1" panose="00000000000000000000"/>
      <p:regular r:id="rId17"/>
    </p:embeddedFont>
    <p:embeddedFont>
      <p:font typeface="Montserrat Heavy" charset="1" panose="00000A00000000000000"/>
      <p:regular r:id="rId18"/>
    </p:embeddedFont>
    <p:embeddedFont>
      <p:font typeface="Raleway Bold Italics" charset="1" panose="00000000000000000000"/>
      <p:regular r:id="rId19"/>
    </p:embeddedFont>
    <p:embeddedFont>
      <p:font typeface="Mokoto" charset="1" panose="00000000000000000000"/>
      <p:regular r:id="rId20"/>
    </p:embeddedFont>
    <p:embeddedFont>
      <p:font typeface="Montserrat Bold" charset="1" panose="00000800000000000000"/>
      <p:regular r:id="rId21"/>
    </p:embeddedFon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.png" Type="http://schemas.openxmlformats.org/officeDocument/2006/relationships/image"/><Relationship Id="rId7" Target="../media/image3.svg" Type="http://schemas.openxmlformats.org/officeDocument/2006/relationships/image"/><Relationship Id="rId8" Target="../media/image4.png" Type="http://schemas.openxmlformats.org/officeDocument/2006/relationships/image"/><Relationship Id="rId9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9.jpe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2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3.jpe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Tobon74/Creaci-n-de-un-rbol-de-Decisi-n-.git" TargetMode="External" Type="http://schemas.openxmlformats.org/officeDocument/2006/relationships/hyperlink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56814" y="-403607"/>
            <a:ext cx="6531186" cy="11641778"/>
            <a:chOff x="0" y="0"/>
            <a:chExt cx="1720148" cy="3066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20148" cy="3066147"/>
            </a:xfrm>
            <a:custGeom>
              <a:avLst/>
              <a:gdLst/>
              <a:ahLst/>
              <a:cxnLst/>
              <a:rect r="r" b="b" t="t" l="l"/>
              <a:pathLst>
                <a:path h="3066147" w="1720148">
                  <a:moveTo>
                    <a:pt x="0" y="0"/>
                  </a:moveTo>
                  <a:lnTo>
                    <a:pt x="1720148" y="0"/>
                  </a:lnTo>
                  <a:lnTo>
                    <a:pt x="1720148" y="3066147"/>
                  </a:lnTo>
                  <a:lnTo>
                    <a:pt x="0" y="3066147"/>
                  </a:ln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0"/>
                  </a:srgbClr>
                </a:gs>
                <a:gs pos="100000">
                  <a:srgbClr val="000000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20148" cy="31042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74092">
            <a:off x="-3625676" y="7980134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828919">
            <a:off x="1076036" y="-4819412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19149891" y="6989710"/>
                </a:moveTo>
                <a:lnTo>
                  <a:pt x="0" y="6989710"/>
                </a:lnTo>
                <a:lnTo>
                  <a:pt x="0" y="0"/>
                </a:lnTo>
                <a:lnTo>
                  <a:pt x="19149891" y="0"/>
                </a:lnTo>
                <a:lnTo>
                  <a:pt x="19149891" y="6989710"/>
                </a:lnTo>
                <a:close/>
              </a:path>
            </a:pathLst>
          </a:custGeom>
          <a:blipFill>
            <a:blip r:embed="rId2">
              <a:alphaModFix amt="43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76543" y="1776216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7" y="0"/>
                </a:lnTo>
                <a:lnTo>
                  <a:pt x="658167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64035" y="2994784"/>
            <a:ext cx="9506012" cy="2761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Árbol de Decisión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593764" y="4906218"/>
            <a:ext cx="3427871" cy="787875"/>
            <a:chOff x="0" y="0"/>
            <a:chExt cx="4570495" cy="1050500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4570495" cy="1050500"/>
              <a:chOff x="0" y="0"/>
              <a:chExt cx="1768157" cy="4064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768157" cy="406400"/>
              </a:xfrm>
              <a:custGeom>
                <a:avLst/>
                <a:gdLst/>
                <a:ahLst/>
                <a:cxnLst/>
                <a:rect r="r" b="b" t="t" l="l"/>
                <a:pathLst>
                  <a:path h="406400" w="1768157">
                    <a:moveTo>
                      <a:pt x="1564957" y="0"/>
                    </a:moveTo>
                    <a:cubicBezTo>
                      <a:pt x="1677182" y="0"/>
                      <a:pt x="1768157" y="90976"/>
                      <a:pt x="1768157" y="203200"/>
                    </a:cubicBezTo>
                    <a:cubicBezTo>
                      <a:pt x="1768157" y="315424"/>
                      <a:pt x="1677182" y="406400"/>
                      <a:pt x="156495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032A64">
                      <a:alpha val="100000"/>
                    </a:srgbClr>
                  </a:gs>
                  <a:gs pos="100000">
                    <a:srgbClr val="414C94">
                      <a:alpha val="100000"/>
                    </a:srgbClr>
                  </a:gs>
                </a:gsLst>
                <a:lin ang="0"/>
              </a:gradFill>
              <a:ln w="3810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38100"/>
                <a:ext cx="1768157" cy="444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83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3105087" y="435703"/>
              <a:ext cx="492779" cy="232950"/>
            </a:xfrm>
            <a:custGeom>
              <a:avLst/>
              <a:gdLst/>
              <a:ahLst/>
              <a:cxnLst/>
              <a:rect r="r" b="b" t="t" l="l"/>
              <a:pathLst>
                <a:path h="232950" w="492779">
                  <a:moveTo>
                    <a:pt x="0" y="0"/>
                  </a:moveTo>
                  <a:lnTo>
                    <a:pt x="492780" y="0"/>
                  </a:lnTo>
                  <a:lnTo>
                    <a:pt x="492780" y="232950"/>
                  </a:lnTo>
                  <a:lnTo>
                    <a:pt x="0" y="232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799410" y="397587"/>
              <a:ext cx="2025319" cy="35680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897"/>
                </a:lnSpc>
              </a:pPr>
              <a:r>
                <a:rPr lang="en-US" sz="1997" b="true">
                  <a:solidFill>
                    <a:srgbClr val="FFFFFF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next slide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047841" y="1950097"/>
            <a:ext cx="2493294" cy="30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UCAMP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76543" y="8563203"/>
            <a:ext cx="7805399" cy="483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7"/>
              </a:lnSpc>
            </a:pPr>
            <a:r>
              <a:rPr lang="en-US" sz="3682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Carlos Alberto Villa Tobon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964035" y="5591773"/>
            <a:ext cx="12231156" cy="1427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9"/>
              </a:lnSpc>
            </a:pPr>
            <a:r>
              <a:rPr lang="en-US" sz="11062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para predecir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769847" y="7160010"/>
            <a:ext cx="6426427" cy="967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4"/>
              </a:lnSpc>
            </a:pPr>
            <a:r>
              <a:rPr lang="en-US" sz="7478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estado civil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72293">
            <a:off x="-3108002" y="6939944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52822" y="3071015"/>
            <a:ext cx="3970782" cy="8229600"/>
          </a:xfrm>
          <a:custGeom>
            <a:avLst/>
            <a:gdLst/>
            <a:ahLst/>
            <a:cxnLst/>
            <a:rect r="r" b="b" t="t" l="l"/>
            <a:pathLst>
              <a:path h="8229600" w="3970782">
                <a:moveTo>
                  <a:pt x="0" y="0"/>
                </a:moveTo>
                <a:lnTo>
                  <a:pt x="3970782" y="0"/>
                </a:lnTo>
                <a:lnTo>
                  <a:pt x="397078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775575" y="2080415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8" y="0"/>
                </a:lnTo>
                <a:lnTo>
                  <a:pt x="2691368" y="2691368"/>
                </a:lnTo>
                <a:lnTo>
                  <a:pt x="0" y="2691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1572293">
            <a:off x="8920761" y="-3494855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484441" y="531811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7" y="0"/>
                </a:lnTo>
                <a:lnTo>
                  <a:pt x="658167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2609540" y="8846644"/>
            <a:ext cx="3427871" cy="787875"/>
            <a:chOff x="0" y="0"/>
            <a:chExt cx="1768157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14947013" y="9192063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5" y="0"/>
                </a:lnTo>
                <a:lnTo>
                  <a:pt x="369585" y="174713"/>
                </a:lnTo>
                <a:lnTo>
                  <a:pt x="0" y="1747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455738" y="705692"/>
            <a:ext cx="2493294" cy="30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UCAMP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17755" y="9175383"/>
            <a:ext cx="1518989" cy="25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9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next slide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50886" y="1394309"/>
            <a:ext cx="10117308" cy="1901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2"/>
              </a:lnSpc>
            </a:pPr>
            <a:r>
              <a:rPr lang="en-US" sz="7666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Objetivo del proyecto: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558375" y="3342841"/>
            <a:ext cx="8533572" cy="1256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Aplicar un modelo de Machine Learning (Árbol de Decisión) para predecir el </a:t>
            </a: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estado civil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de una persona en base a sus características.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00724" y="1599114"/>
            <a:ext cx="1074675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813524" y="5317347"/>
            <a:ext cx="8996581" cy="49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9"/>
              </a:lnSpc>
            </a:pPr>
            <a:r>
              <a:rPr lang="en-US" sz="3883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Dataset utilizado: </a:t>
            </a:r>
            <a:r>
              <a:rPr lang="en-US" sz="3883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soltero.xlsx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813524" y="5888623"/>
            <a:ext cx="8533572" cy="335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9"/>
              </a:lnSpc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Campos: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casa: 1 = tiene casa, 0 = no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guapo: puntuación (0 a 10)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edad: en años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dinero: ingresos aproximados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estado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_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civil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 etiqueta objetivo (soltero, casado, divorciado, etc.)</a:t>
            </a:r>
          </a:p>
          <a:p>
            <a:pPr algn="l">
              <a:lnSpc>
                <a:spcPts val="33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34481" y="1365543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7" y="0"/>
                </a:lnTo>
                <a:lnTo>
                  <a:pt x="658167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480054" y="8864362"/>
            <a:ext cx="3427871" cy="787875"/>
            <a:chOff x="0" y="0"/>
            <a:chExt cx="1768157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808869" y="9191140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5" y="0"/>
                </a:lnTo>
                <a:lnTo>
                  <a:pt x="369585" y="174712"/>
                </a:lnTo>
                <a:lnTo>
                  <a:pt x="0" y="1747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056167" y="3351029"/>
            <a:ext cx="2797859" cy="2797859"/>
            <a:chOff x="0" y="0"/>
            <a:chExt cx="14840029" cy="148400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-16665" r="223" b="-16666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4795060" y="4392370"/>
            <a:ext cx="2797859" cy="2797859"/>
            <a:chOff x="0" y="0"/>
            <a:chExt cx="14840029" cy="148400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/>
              <a:stretch>
                <a:fillRect l="-24618" t="0" r="-24618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8405779" y="1539425"/>
            <a:ext cx="2493294" cy="30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UCAMP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079611" y="9174459"/>
            <a:ext cx="1518989" cy="25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9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next slide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61325" y="2305301"/>
            <a:ext cx="9965350" cy="3158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Ingesta y preparación de datos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092523" y="5577846"/>
            <a:ext cx="12506077" cy="2094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Se importó el dataset con pandas.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Se verificaron valores nulos (no se encontraron).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Se separaron variables predictoras (X) y objetivo (y).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No se hizo split train/test (por requerimiento del ejercicio).</a:t>
            </a:r>
          </a:p>
          <a:p>
            <a:pPr algn="l">
              <a:lnSpc>
                <a:spcPts val="331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25765" y="2854090"/>
            <a:ext cx="10853983" cy="7353758"/>
          </a:xfrm>
          <a:custGeom>
            <a:avLst/>
            <a:gdLst/>
            <a:ahLst/>
            <a:cxnLst/>
            <a:rect r="r" b="b" t="t" l="l"/>
            <a:pathLst>
              <a:path h="7353758" w="10853983">
                <a:moveTo>
                  <a:pt x="0" y="0"/>
                </a:moveTo>
                <a:lnTo>
                  <a:pt x="10853983" y="0"/>
                </a:lnTo>
                <a:lnTo>
                  <a:pt x="10853983" y="7353758"/>
                </a:lnTo>
                <a:lnTo>
                  <a:pt x="0" y="73537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80758" y="1069467"/>
            <a:ext cx="10498990" cy="1784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7197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Modelo de Árbol de Decisión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582889">
            <a:off x="-4783694" y="7975014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0"/>
                </a:lnTo>
                <a:lnTo>
                  <a:pt x="0" y="69897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965146" y="1028700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7" y="0"/>
                </a:lnTo>
                <a:lnTo>
                  <a:pt x="658167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642936" y="9209157"/>
            <a:ext cx="3427871" cy="787875"/>
            <a:chOff x="0" y="0"/>
            <a:chExt cx="1768157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971751" y="9535934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5" y="0"/>
                </a:lnTo>
                <a:lnTo>
                  <a:pt x="369585" y="174713"/>
                </a:lnTo>
                <a:lnTo>
                  <a:pt x="0" y="174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177264" y="1507908"/>
            <a:ext cx="4993586" cy="9204767"/>
          </a:xfrm>
          <a:custGeom>
            <a:avLst/>
            <a:gdLst/>
            <a:ahLst/>
            <a:cxnLst/>
            <a:rect r="r" b="b" t="t" l="l"/>
            <a:pathLst>
              <a:path h="9204767" w="4993586">
                <a:moveTo>
                  <a:pt x="0" y="0"/>
                </a:moveTo>
                <a:lnTo>
                  <a:pt x="4993586" y="0"/>
                </a:lnTo>
                <a:lnTo>
                  <a:pt x="4993586" y="9204768"/>
                </a:lnTo>
                <a:lnTo>
                  <a:pt x="0" y="92047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936444" y="1202581"/>
            <a:ext cx="2493294" cy="30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UCAMP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42493" y="9519254"/>
            <a:ext cx="1518989" cy="25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9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next slide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65146" y="2241112"/>
            <a:ext cx="10103442" cy="2129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Interpretación del modelo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65146" y="4450012"/>
            <a:ext cx="8965070" cy="4817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7"/>
              </a:lnSpc>
            </a:pPr>
            <a:r>
              <a:rPr lang="en-US" sz="270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Variables más importantes</a:t>
            </a: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:</a:t>
            </a:r>
          </a:p>
          <a:p>
            <a:pPr algn="l">
              <a:lnSpc>
                <a:spcPts val="3487"/>
              </a:lnSpc>
            </a:pP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(usa el resultado de modelo.feature_importances_)</a:t>
            </a:r>
          </a:p>
          <a:p>
            <a:pPr algn="l" marL="583733" indent="-291867" lvl="1">
              <a:lnSpc>
                <a:spcPts val="3487"/>
              </a:lnSpc>
              <a:buFont typeface="Arial"/>
              <a:buChar char="•"/>
            </a:pP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dinero: mayor influencia en la predicción.</a:t>
            </a:r>
          </a:p>
          <a:p>
            <a:pPr algn="l" marL="583733" indent="-291867" lvl="1">
              <a:lnSpc>
                <a:spcPts val="3487"/>
              </a:lnSpc>
              <a:buFont typeface="Arial"/>
              <a:buChar char="•"/>
            </a:pP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edad: segundo factor más importante.</a:t>
            </a:r>
          </a:p>
          <a:p>
            <a:pPr algn="l" marL="583733" indent="-291867" lvl="1">
              <a:lnSpc>
                <a:spcPts val="3487"/>
              </a:lnSpc>
              <a:buFont typeface="Arial"/>
              <a:buChar char="•"/>
            </a:pP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guapo y casa: menor impacto.</a:t>
            </a:r>
          </a:p>
          <a:p>
            <a:pPr algn="l" marL="583733" indent="-291867" lvl="1">
              <a:lnSpc>
                <a:spcPts val="3487"/>
              </a:lnSpc>
              <a:buFont typeface="Arial"/>
              <a:buChar char="•"/>
            </a:pPr>
          </a:p>
          <a:p>
            <a:pPr algn="l">
              <a:lnSpc>
                <a:spcPts val="3487"/>
              </a:lnSpc>
            </a:pPr>
            <a:r>
              <a:rPr lang="en-US" sz="270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Principales reglas del árbol:</a:t>
            </a:r>
          </a:p>
          <a:p>
            <a:pPr algn="l" marL="583733" indent="-291867" lvl="1">
              <a:lnSpc>
                <a:spcPts val="3487"/>
              </a:lnSpc>
              <a:buFont typeface="Arial"/>
              <a:buChar char="•"/>
            </a:pP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Si dinero bajo y edad joven → predice “soltero”.</a:t>
            </a:r>
          </a:p>
          <a:p>
            <a:pPr algn="l" marL="583733" indent="-291867" lvl="1">
              <a:lnSpc>
                <a:spcPts val="3487"/>
              </a:lnSpc>
              <a:buFont typeface="Arial"/>
              <a:buChar char="•"/>
            </a:pP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Si dinero alto y guapo alto → predice “casado”.</a:t>
            </a:r>
          </a:p>
          <a:p>
            <a:pPr algn="l" marL="583733" indent="-291867" lvl="1">
              <a:lnSpc>
                <a:spcPts val="3487"/>
              </a:lnSpc>
              <a:buFont typeface="Arial"/>
              <a:buChar char="•"/>
            </a:pPr>
            <a:r>
              <a:rPr lang="en-US" sz="270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Si casa = 0 y dinero bajo → posible “divorciado”.</a:t>
            </a:r>
          </a:p>
          <a:p>
            <a:pPr algn="l">
              <a:lnSpc>
                <a:spcPts val="3487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028700" y="4478587"/>
            <a:ext cx="2691369" cy="2691369"/>
          </a:xfrm>
          <a:custGeom>
            <a:avLst/>
            <a:gdLst/>
            <a:ahLst/>
            <a:cxnLst/>
            <a:rect r="r" b="b" t="t" l="l"/>
            <a:pathLst>
              <a:path h="2691369" w="2691369">
                <a:moveTo>
                  <a:pt x="0" y="0"/>
                </a:moveTo>
                <a:lnTo>
                  <a:pt x="2691369" y="0"/>
                </a:lnTo>
                <a:lnTo>
                  <a:pt x="2691369" y="2691369"/>
                </a:lnTo>
                <a:lnTo>
                  <a:pt x="0" y="26913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314761">
            <a:off x="5680419" y="6404287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1572293">
            <a:off x="3960635" y="-552540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1"/>
                </a:moveTo>
                <a:lnTo>
                  <a:pt x="19149891" y="6989711"/>
                </a:lnTo>
                <a:lnTo>
                  <a:pt x="19149891" y="0"/>
                </a:lnTo>
                <a:lnTo>
                  <a:pt x="0" y="0"/>
                </a:lnTo>
                <a:lnTo>
                  <a:pt x="0" y="6989711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346705" y="1754108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6" y="0"/>
                </a:lnTo>
                <a:lnTo>
                  <a:pt x="658166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8095107" y="9258300"/>
            <a:ext cx="3427871" cy="787875"/>
            <a:chOff x="0" y="0"/>
            <a:chExt cx="1768157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68157" cy="406400"/>
            </a:xfrm>
            <a:custGeom>
              <a:avLst/>
              <a:gdLst/>
              <a:ahLst/>
              <a:cxnLst/>
              <a:rect r="r" b="b" t="t" l="l"/>
              <a:pathLst>
                <a:path h="406400" w="1768157">
                  <a:moveTo>
                    <a:pt x="1564957" y="0"/>
                  </a:moveTo>
                  <a:cubicBezTo>
                    <a:pt x="1677182" y="0"/>
                    <a:pt x="1768157" y="90976"/>
                    <a:pt x="1768157" y="203200"/>
                  </a:cubicBezTo>
                  <a:cubicBezTo>
                    <a:pt x="1768157" y="315424"/>
                    <a:pt x="1677182" y="406400"/>
                    <a:pt x="15649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A64">
                    <a:alpha val="100000"/>
                  </a:srgbClr>
                </a:gs>
                <a:gs pos="100000">
                  <a:srgbClr val="414C94">
                    <a:alpha val="100000"/>
                  </a:srgbClr>
                </a:gs>
              </a:gsLst>
              <a:lin ang="0"/>
            </a:gra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768157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671565" y="9564881"/>
            <a:ext cx="369584" cy="174713"/>
          </a:xfrm>
          <a:custGeom>
            <a:avLst/>
            <a:gdLst/>
            <a:ahLst/>
            <a:cxnLst/>
            <a:rect r="r" b="b" t="t" l="l"/>
            <a:pathLst>
              <a:path h="174713" w="369584">
                <a:moveTo>
                  <a:pt x="0" y="0"/>
                </a:moveTo>
                <a:lnTo>
                  <a:pt x="369584" y="0"/>
                </a:lnTo>
                <a:lnTo>
                  <a:pt x="369584" y="174713"/>
                </a:lnTo>
                <a:lnTo>
                  <a:pt x="0" y="1747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18002" y="1927989"/>
            <a:ext cx="2493294" cy="30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UCAMP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42306" y="9548201"/>
            <a:ext cx="1518989" cy="25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97"/>
              </a:lnSpc>
            </a:pPr>
            <a:r>
              <a:rPr lang="en-US" sz="1997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next slide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104928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1515" y="2868450"/>
            <a:ext cx="9176274" cy="1105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43"/>
              </a:lnSpc>
            </a:pPr>
            <a:r>
              <a:rPr lang="en-US" sz="8572" b="true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Conclusiones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5471" y="4263702"/>
            <a:ext cx="8533572" cy="502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El árbol permite visualizar cómo se toman decisiones basadas en variables clave.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El modelo es fácil de interpretar (explicable).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b="true" sz="2573" i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Dinero y edad</a:t>
            </a: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 son factores clave en el estado civil según el modelo.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Este tipo de modelo es ideal para explicar relaciones simples entre variables.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</a:p>
          <a:p>
            <a:pPr algn="l">
              <a:lnSpc>
                <a:spcPts val="3319"/>
              </a:lnSpc>
            </a:pPr>
            <a:r>
              <a:rPr lang="en-US" sz="2573" i="true" b="true">
                <a:solidFill>
                  <a:srgbClr val="FFFFFF"/>
                </a:solidFill>
                <a:latin typeface="Raleway Bold Italics"/>
                <a:ea typeface="Raleway Bold Italics"/>
                <a:cs typeface="Raleway Bold Italics"/>
                <a:sym typeface="Raleway Bold Italics"/>
              </a:rPr>
              <a:t>Bibliografía (opcional):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Scikit-learn documentation</a:t>
            </a:r>
          </a:p>
          <a:p>
            <a:pPr algn="l" marL="555638" indent="-277819" lvl="1">
              <a:lnSpc>
                <a:spcPts val="3319"/>
              </a:lnSpc>
              <a:buFont typeface="Arial"/>
              <a:buChar char="•"/>
            </a:pPr>
            <a:r>
              <a:rPr lang="en-US" sz="2573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Curso de Machine Learning de RapidMiner / Python</a:t>
            </a:r>
          </a:p>
          <a:p>
            <a:pPr algn="l">
              <a:lnSpc>
                <a:spcPts val="3319"/>
              </a:lnSpc>
            </a:pP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397663" y="2447052"/>
            <a:ext cx="5985108" cy="5985108"/>
            <a:chOff x="0" y="0"/>
            <a:chExt cx="14840029" cy="148400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36E9FD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7"/>
              <a:stretch>
                <a:fillRect l="223" t="-25187" r="223" b="-25187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5692956" y="6582619"/>
            <a:ext cx="1785236" cy="1785236"/>
          </a:xfrm>
          <a:custGeom>
            <a:avLst/>
            <a:gdLst/>
            <a:ahLst/>
            <a:cxnLst/>
            <a:rect r="r" b="b" t="t" l="l"/>
            <a:pathLst>
              <a:path h="1785236" w="1785236">
                <a:moveTo>
                  <a:pt x="0" y="0"/>
                </a:moveTo>
                <a:lnTo>
                  <a:pt x="1785235" y="0"/>
                </a:lnTo>
                <a:lnTo>
                  <a:pt x="1785235" y="1785235"/>
                </a:lnTo>
                <a:lnTo>
                  <a:pt x="0" y="17852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-183721" y="564812"/>
            <a:ext cx="1785236" cy="1785236"/>
          </a:xfrm>
          <a:custGeom>
            <a:avLst/>
            <a:gdLst/>
            <a:ahLst/>
            <a:cxnLst/>
            <a:rect r="r" b="b" t="t" l="l"/>
            <a:pathLst>
              <a:path h="1785236" w="1785236">
                <a:moveTo>
                  <a:pt x="0" y="0"/>
                </a:moveTo>
                <a:lnTo>
                  <a:pt x="1785236" y="0"/>
                </a:lnTo>
                <a:lnTo>
                  <a:pt x="1785236" y="1785236"/>
                </a:lnTo>
                <a:lnTo>
                  <a:pt x="0" y="17852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361B70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2831">
            <a:off x="-183072" y="9034920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0"/>
                </a:moveTo>
                <a:lnTo>
                  <a:pt x="19149891" y="0"/>
                </a:lnTo>
                <a:lnTo>
                  <a:pt x="19149891" y="6989711"/>
                </a:lnTo>
                <a:lnTo>
                  <a:pt x="0" y="69897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438710">
            <a:off x="-4529841" y="-5573153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34481" y="1365543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7" y="0"/>
                </a:lnTo>
                <a:lnTo>
                  <a:pt x="658167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308566" y="2057400"/>
            <a:ext cx="9272016" cy="8229600"/>
          </a:xfrm>
          <a:custGeom>
            <a:avLst/>
            <a:gdLst/>
            <a:ahLst/>
            <a:cxnLst/>
            <a:rect r="r" b="b" t="t" l="l"/>
            <a:pathLst>
              <a:path h="8229600" w="9272016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8999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05779" y="1539425"/>
            <a:ext cx="2493294" cy="30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UCAMP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422805" y="2848396"/>
            <a:ext cx="12104973" cy="56680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209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✅ Resultado: proyecto completo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3497"/>
              </a:lnSpc>
            </a:pPr>
            <a:r>
              <a:rPr lang="en-US" sz="2710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Requisito                                                   Estado</a:t>
            </a:r>
          </a:p>
          <a:p>
            <a:pPr algn="l">
              <a:lnSpc>
                <a:spcPts val="4140"/>
              </a:lnSpc>
            </a:pPr>
            <a:r>
              <a:rPr lang="en-US" sz="3209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Ingesta de datos                                ✅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4140"/>
              </a:lnSpc>
            </a:pPr>
            <a:r>
              <a:rPr lang="en-US" sz="3209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Aplicación del modelo de ML          ✅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4140"/>
              </a:lnSpc>
            </a:pPr>
            <a:r>
              <a:rPr lang="en-US" sz="3209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Interpretación del modelo                 ✅</a:t>
            </a:r>
          </a:p>
          <a:p>
            <a:pPr algn="l">
              <a:lnSpc>
                <a:spcPts val="4140"/>
              </a:lnSpc>
            </a:pPr>
          </a:p>
          <a:p>
            <a:pPr algn="l">
              <a:lnSpc>
                <a:spcPts val="4140"/>
              </a:lnSpc>
            </a:pPr>
            <a:r>
              <a:rPr lang="en-US" sz="3209" i="true">
                <a:solidFill>
                  <a:srgbClr val="FFFFFF"/>
                </a:solidFill>
                <a:latin typeface="Raleway Italics"/>
                <a:ea typeface="Raleway Italics"/>
                <a:cs typeface="Raleway Italics"/>
                <a:sym typeface="Raleway Italics"/>
              </a:rPr>
              <a:t>Presentación ejecutiva (texto base)  ✅</a:t>
            </a:r>
          </a:p>
          <a:p>
            <a:pPr algn="ctr">
              <a:lnSpc>
                <a:spcPts val="414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054474" y="2209800"/>
            <a:ext cx="9272016" cy="8229600"/>
          </a:xfrm>
          <a:custGeom>
            <a:avLst/>
            <a:gdLst/>
            <a:ahLst/>
            <a:cxnLst/>
            <a:rect r="r" b="b" t="t" l="l"/>
            <a:pathLst>
              <a:path h="8229600" w="9272016">
                <a:moveTo>
                  <a:pt x="0" y="0"/>
                </a:moveTo>
                <a:lnTo>
                  <a:pt x="9272016" y="0"/>
                </a:lnTo>
                <a:lnTo>
                  <a:pt x="927201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8999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00724" y="1599114"/>
            <a:ext cx="1154372" cy="51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7"/>
              </a:lnSpc>
            </a:pPr>
            <a:r>
              <a:rPr lang="en-US" sz="3145">
                <a:solidFill>
                  <a:srgbClr val="FFFFFF"/>
                </a:solidFill>
                <a:latin typeface="Mokoto"/>
                <a:ea typeface="Mokoto"/>
                <a:cs typeface="Mokoto"/>
                <a:sym typeface="Mokoto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486212" y="2086653"/>
            <a:ext cx="5379585" cy="94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0"/>
              </a:lnSpc>
            </a:pPr>
            <a:r>
              <a:rPr lang="en-US" sz="5514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github de tarea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764822" y="4202490"/>
            <a:ext cx="6822366" cy="94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20"/>
              </a:lnSpc>
            </a:pPr>
            <a:r>
              <a:rPr lang="en-US" sz="5514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2" tooltip="https://github.com/Tobon74/Creaci-n-de-un-rbol-de-Decisi-n-.git"/>
              </a:rPr>
              <a:t>directo a repositorio</a:t>
            </a:r>
            <a:r>
              <a:rPr lang="en-US" sz="551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A64">
                <a:alpha val="100000"/>
              </a:srgbClr>
            </a:gs>
            <a:gs pos="100000">
              <a:srgbClr val="414C9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0197" y="7069581"/>
            <a:ext cx="19517450" cy="2188719"/>
            <a:chOff x="0" y="0"/>
            <a:chExt cx="5140398" cy="576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40398" cy="576453"/>
            </a:xfrm>
            <a:custGeom>
              <a:avLst/>
              <a:gdLst/>
              <a:ahLst/>
              <a:cxnLst/>
              <a:rect r="r" b="b" t="t" l="l"/>
              <a:pathLst>
                <a:path h="576453" w="5140398">
                  <a:moveTo>
                    <a:pt x="0" y="0"/>
                  </a:moveTo>
                  <a:lnTo>
                    <a:pt x="5140398" y="0"/>
                  </a:lnTo>
                  <a:lnTo>
                    <a:pt x="5140398" y="576453"/>
                  </a:lnTo>
                  <a:lnTo>
                    <a:pt x="0" y="576453"/>
                  </a:lnTo>
                  <a:close/>
                </a:path>
              </a:pathLst>
            </a:custGeom>
            <a:solidFill>
              <a:srgbClr val="012130">
                <a:alpha val="23922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5140398" cy="6050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3647679">
            <a:off x="5750070" y="2254213"/>
            <a:ext cx="27455017" cy="10021081"/>
          </a:xfrm>
          <a:custGeom>
            <a:avLst/>
            <a:gdLst/>
            <a:ahLst/>
            <a:cxnLst/>
            <a:rect r="r" b="b" t="t" l="l"/>
            <a:pathLst>
              <a:path h="10021081" w="27455017">
                <a:moveTo>
                  <a:pt x="0" y="0"/>
                </a:moveTo>
                <a:lnTo>
                  <a:pt x="27455017" y="0"/>
                </a:lnTo>
                <a:lnTo>
                  <a:pt x="27455017" y="10021081"/>
                </a:lnTo>
                <a:lnTo>
                  <a:pt x="0" y="100210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161320">
            <a:off x="-5537192" y="-4329620"/>
            <a:ext cx="19149891" cy="6989710"/>
          </a:xfrm>
          <a:custGeom>
            <a:avLst/>
            <a:gdLst/>
            <a:ahLst/>
            <a:cxnLst/>
            <a:rect r="r" b="b" t="t" l="l"/>
            <a:pathLst>
              <a:path h="6989710" w="19149891">
                <a:moveTo>
                  <a:pt x="0" y="6989710"/>
                </a:moveTo>
                <a:lnTo>
                  <a:pt x="19149891" y="6989710"/>
                </a:lnTo>
                <a:lnTo>
                  <a:pt x="19149891" y="0"/>
                </a:lnTo>
                <a:lnTo>
                  <a:pt x="0" y="0"/>
                </a:lnTo>
                <a:lnTo>
                  <a:pt x="0" y="6989710"/>
                </a:lnTo>
                <a:close/>
              </a:path>
            </a:pathLst>
          </a:custGeom>
          <a:blipFill>
            <a:blip r:embed="rId2">
              <a:alphaModFix amt="80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34481" y="3487351"/>
            <a:ext cx="658167" cy="595940"/>
          </a:xfrm>
          <a:custGeom>
            <a:avLst/>
            <a:gdLst/>
            <a:ahLst/>
            <a:cxnLst/>
            <a:rect r="r" b="b" t="t" l="l"/>
            <a:pathLst>
              <a:path h="595940" w="658167">
                <a:moveTo>
                  <a:pt x="0" y="0"/>
                </a:moveTo>
                <a:lnTo>
                  <a:pt x="658167" y="0"/>
                </a:lnTo>
                <a:lnTo>
                  <a:pt x="658167" y="595940"/>
                </a:lnTo>
                <a:lnTo>
                  <a:pt x="0" y="5959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405779" y="3661233"/>
            <a:ext cx="2493294" cy="30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67"/>
              </a:lnSpc>
            </a:pPr>
            <a:r>
              <a:rPr lang="en-US" sz="2386" b="true">
                <a:solidFill>
                  <a:srgbClr val="FFFFFF"/>
                </a:solidFill>
                <a:latin typeface="DM Sans Bold"/>
                <a:ea typeface="DM Sans Bold"/>
                <a:cs typeface="DM Sans Bold"/>
                <a:sym typeface="DM Sans Bold"/>
              </a:rPr>
              <a:t>UCAMP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55863" y="4411280"/>
            <a:ext cx="9176274" cy="1100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3"/>
              </a:lnSpc>
            </a:pPr>
            <a:r>
              <a:rPr lang="en-US" sz="8572" b="true">
                <a:solidFill>
                  <a:srgbClr val="36E9F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DAGw8Emo1Y8</dc:identifier>
  <dcterms:modified xsi:type="dcterms:W3CDTF">2011-08-01T06:04:30Z</dcterms:modified>
  <cp:revision>1</cp:revision>
  <dc:title>Blue Purple Gradient Tech Futuristic Artificial Intelligence Presentation</dc:title>
</cp:coreProperties>
</file>