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8" r:id="rId4"/>
    <p:sldId id="269" r:id="rId5"/>
    <p:sldId id="271" r:id="rId6"/>
    <p:sldId id="273" r:id="rId7"/>
    <p:sldId id="264" r:id="rId8"/>
    <p:sldId id="266" r:id="rId9"/>
    <p:sldId id="257" r:id="rId10"/>
    <p:sldId id="258" r:id="rId11"/>
    <p:sldId id="260" r:id="rId12"/>
    <p:sldId id="262" r:id="rId13"/>
    <p:sldId id="26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77094" autoAdjust="0"/>
  </p:normalViewPr>
  <p:slideViewPr>
    <p:cSldViewPr snapToGrid="0">
      <p:cViewPr varScale="1">
        <p:scale>
          <a:sx n="88" d="100"/>
          <a:sy n="88" d="100"/>
        </p:scale>
        <p:origin x="672" y="78"/>
      </p:cViewPr>
      <p:guideLst/>
    </p:cSldViewPr>
  </p:slideViewPr>
  <p:outlineViewPr>
    <p:cViewPr>
      <p:scale>
        <a:sx n="33" d="100"/>
        <a:sy n="33" d="100"/>
      </p:scale>
      <p:origin x="0" y="-3355"/>
    </p:cViewPr>
  </p:outlineViewPr>
  <p:notesTextViewPr>
    <p:cViewPr>
      <p:scale>
        <a:sx n="1" d="1"/>
        <a:sy n="1" d="1"/>
      </p:scale>
      <p:origin x="0" y="0"/>
    </p:cViewPr>
  </p:notesTextViewPr>
  <p:sorterViewPr>
    <p:cViewPr>
      <p:scale>
        <a:sx n="100" d="100"/>
        <a:sy n="100" d="100"/>
      </p:scale>
      <p:origin x="0" y="-605"/>
    </p:cViewPr>
  </p:sorterViewPr>
  <p:notesViewPr>
    <p:cSldViewPr snapToGrid="0">
      <p:cViewPr varScale="1">
        <p:scale>
          <a:sx n="62" d="100"/>
          <a:sy n="62" d="100"/>
        </p:scale>
        <p:origin x="1843"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BF7FF-B4C7-4B79-93BF-82DDEFF1105F}"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D1E8D-D575-44A7-8CA0-D23B3A3A372B}" type="slidenum">
              <a:rPr lang="en-US" smtClean="0"/>
              <a:t>‹#›</a:t>
            </a:fld>
            <a:endParaRPr lang="en-US"/>
          </a:p>
        </p:txBody>
      </p:sp>
    </p:spTree>
    <p:extLst>
      <p:ext uri="{BB962C8B-B14F-4D97-AF65-F5344CB8AC3E}">
        <p14:creationId xmlns:p14="http://schemas.microsoft.com/office/powerpoint/2010/main" val="23131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project report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effectLst/>
              </a:rPr>
              <a:t>Describe the motivation and problem description</a:t>
            </a:r>
            <a:endParaRPr lang="en-US" dirty="0"/>
          </a:p>
          <a:p>
            <a:endParaRPr lang="en-US" dirty="0"/>
          </a:p>
          <a:p>
            <a:endParaRPr lang="en-US" dirty="0"/>
          </a:p>
          <a:p>
            <a:r>
              <a:rPr lang="en-US" dirty="0"/>
              <a:t>Speak to the dataset much of the time.</a:t>
            </a:r>
          </a:p>
          <a:p>
            <a:pPr marL="171450" indent="-171450">
              <a:buFontTx/>
              <a:buChar char="-"/>
            </a:pPr>
            <a:r>
              <a:rPr lang="en-US" dirty="0"/>
              <a:t>What it contained (features)</a:t>
            </a:r>
          </a:p>
          <a:p>
            <a:pPr marL="171450" indent="-171450">
              <a:buFontTx/>
              <a:buChar char="-"/>
            </a:pPr>
            <a:endParaRPr lang="en-US" dirty="0"/>
          </a:p>
          <a:p>
            <a:pPr marL="171450" indent="-171450">
              <a:buFontTx/>
              <a:buChar char="-"/>
            </a:pPr>
            <a:r>
              <a:rPr lang="en-US" dirty="0"/>
              <a:t>Introduction: Cancer biology. Use project proposal. Previous studies</a:t>
            </a:r>
          </a:p>
          <a:p>
            <a:pPr marL="171450" indent="-171450">
              <a:buFontTx/>
              <a:buChar char="-"/>
            </a:pPr>
            <a:r>
              <a:rPr lang="en-US" dirty="0"/>
              <a:t>Genetics behind dataset and features WHY CHOOSE FEATURES</a:t>
            </a:r>
          </a:p>
          <a:p>
            <a:pPr marL="171450" indent="-171450">
              <a:buFontTx/>
              <a:buChar char="-"/>
            </a:pPr>
            <a:endParaRPr lang="en-US" dirty="0"/>
          </a:p>
          <a:p>
            <a:pPr marL="171450" indent="-171450">
              <a:buFontTx/>
              <a:buChar char="-"/>
            </a:pPr>
            <a:r>
              <a:rPr lang="en-US" dirty="0"/>
              <a:t>Transition: SM introduce dataset -</a:t>
            </a:r>
            <a:r>
              <a:rPr lang="en-US" dirty="0">
                <a:sym typeface="Wingdings" panose="05000000000000000000" pitchFamily="2" charset="2"/>
              </a:rPr>
              <a:t> SM HOW ELIMINATE FEATURES will Feature Elimination. Curse of Dimensionality. Feature reduction. </a:t>
            </a:r>
            <a:r>
              <a:rPr lang="en-US" dirty="0" err="1">
                <a:sym typeface="Wingdings" panose="05000000000000000000" pitchFamily="2" charset="2"/>
              </a:rPr>
              <a:t>Hugo_Symbol</a:t>
            </a:r>
            <a:endParaRPr lang="en-US" dirty="0"/>
          </a:p>
          <a:p>
            <a:pPr marL="171450" indent="-171450">
              <a:buFontTx/>
              <a:buChar char="-"/>
            </a:pPr>
            <a:r>
              <a:rPr lang="en-US" dirty="0"/>
              <a:t>Methods: Why used ANN? – SB to investigate</a:t>
            </a:r>
          </a:p>
          <a:p>
            <a:pPr marL="171450" indent="-171450">
              <a:buFontTx/>
              <a:buChar char="-"/>
            </a:pPr>
            <a:r>
              <a:rPr lang="en-US" dirty="0"/>
              <a:t>0 and 1s too sparse. Not conducive to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2</a:t>
            </a:fld>
            <a:endParaRPr lang="en-US"/>
          </a:p>
        </p:txBody>
      </p:sp>
    </p:spTree>
    <p:extLst>
      <p:ext uri="{BB962C8B-B14F-4D97-AF65-F5344CB8AC3E}">
        <p14:creationId xmlns:p14="http://schemas.microsoft.com/office/powerpoint/2010/main" val="1751034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Activation functions map the non-linear functional inputs to the outputs. Activation functions are highly important and choosing the right activation function helps your model to learn better. Nowadays, Rectified Linear Unit(</a:t>
            </a:r>
            <a:r>
              <a:rPr lang="en-US" dirty="0" err="1"/>
              <a:t>ReLU</a:t>
            </a:r>
            <a:r>
              <a:rPr lang="en-US" dirty="0"/>
              <a:t>) is the most widely used activation function as it solves the problem of vanishing gradients. Earlier Sigmoid and Tanh were the most widely used activation function. But, they suffered from the problem of vanishing gradients, </a:t>
            </a:r>
            <a:r>
              <a:rPr lang="en-US" dirty="0" err="1"/>
              <a:t>i.e</a:t>
            </a:r>
            <a:r>
              <a:rPr lang="en-US" dirty="0"/>
              <a:t> during backpropagation, the gradients diminish in value when they reach the beginning layers. This stopped the neural network from scaling to bigger sizes with more layers. </a:t>
            </a:r>
            <a:r>
              <a:rPr lang="en-US" dirty="0" err="1"/>
              <a:t>ReLU</a:t>
            </a:r>
            <a:r>
              <a:rPr lang="en-US" dirty="0"/>
              <a:t> was able to overcome this problem and hence allowed neural networks to be of large sizes.</a:t>
            </a:r>
          </a:p>
        </p:txBody>
      </p:sp>
      <p:sp>
        <p:nvSpPr>
          <p:cNvPr id="4" name="Slide Number Placeholder 3"/>
          <p:cNvSpPr>
            <a:spLocks noGrp="1"/>
          </p:cNvSpPr>
          <p:nvPr>
            <p:ph type="sldNum" sz="quarter" idx="5"/>
          </p:nvPr>
        </p:nvSpPr>
        <p:spPr/>
        <p:txBody>
          <a:bodyPr/>
          <a:lstStyle/>
          <a:p>
            <a:fld id="{CF4D1E8D-D575-44A7-8CA0-D23B3A3A372B}" type="slidenum">
              <a:rPr lang="en-US" smtClean="0"/>
              <a:t>11</a:t>
            </a:fld>
            <a:endParaRPr lang="en-US"/>
          </a:p>
        </p:txBody>
      </p:sp>
    </p:spTree>
    <p:extLst>
      <p:ext uri="{BB962C8B-B14F-4D97-AF65-F5344CB8AC3E}">
        <p14:creationId xmlns:p14="http://schemas.microsoft.com/office/powerpoint/2010/main" val="240077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https://stackoverflow.com/questions/38077190/how-to-increase-the-model-accuracy-of-logistic-regression-in-scikit-python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including a detailed description of your observations from the experiments</a:t>
            </a:r>
          </a:p>
          <a:p>
            <a:r>
              <a:rPr lang="en-US" sz="1200" kern="1200" dirty="0">
                <a:solidFill>
                  <a:schemeClr val="tx1"/>
                </a:solidFill>
                <a:effectLst/>
                <a:latin typeface="+mn-lt"/>
                <a:ea typeface="+mn-ea"/>
                <a:cs typeface="+mn-cs"/>
              </a:rPr>
              <a:t>Include bar graph and area under curve.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Observations: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too sparse. Only ones and zeroes after get_dummy() applied to handle categorical features. Normalized dataset and reran ANN. Improvements observed: 70.8%  to 71.05%. Attempt to train longer. NO changes to Activation Function (70.40) or Batch Size (80:20).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Pre-trained model approach applied for ANN.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12</a:t>
            </a:fld>
            <a:endParaRPr lang="en-US"/>
          </a:p>
        </p:txBody>
      </p:sp>
    </p:spTree>
    <p:extLst>
      <p:ext uri="{BB962C8B-B14F-4D97-AF65-F5344CB8AC3E}">
        <p14:creationId xmlns:p14="http://schemas.microsoft.com/office/powerpoint/2010/main" val="29628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REFINE</a:t>
            </a:r>
          </a:p>
          <a:p>
            <a:endParaRPr lang="en-US" dirty="0"/>
          </a:p>
          <a:p>
            <a:r>
              <a:rPr lang="en-US" dirty="0"/>
              <a:t>Mention maybe one or two other models could build</a:t>
            </a:r>
          </a:p>
          <a:p>
            <a:r>
              <a:rPr lang="en-US" dirty="0"/>
              <a:t>Larger dataset with which to work ideal</a:t>
            </a:r>
          </a:p>
          <a:p>
            <a:r>
              <a:rPr lang="en-US" dirty="0"/>
              <a:t>Simon: mention 97% accuracy study of survival based on those genes. Looked at gene expression of tumors.</a:t>
            </a:r>
          </a:p>
          <a:p>
            <a:endParaRPr lang="en-US" dirty="0"/>
          </a:p>
          <a:p>
            <a:r>
              <a:rPr lang="en-US" dirty="0"/>
              <a:t>Transition to deviation of SVM:</a:t>
            </a:r>
          </a:p>
          <a:p>
            <a:r>
              <a:rPr lang="en-US" dirty="0"/>
              <a:t>Why SVM? </a:t>
            </a:r>
          </a:p>
          <a:p>
            <a:r>
              <a:rPr lang="en-US" dirty="0"/>
              <a:t>BONUS: </a:t>
            </a:r>
            <a:r>
              <a:rPr lang="en-US" sz="1200" kern="1200" dirty="0">
                <a:solidFill>
                  <a:schemeClr val="tx1"/>
                </a:solidFill>
                <a:effectLst/>
                <a:latin typeface="+mn-lt"/>
                <a:ea typeface="+mn-ea"/>
                <a:cs typeface="+mn-cs"/>
              </a:rPr>
              <a:t>derive theoretical properties of the algorithms</a:t>
            </a:r>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13</a:t>
            </a:fld>
            <a:endParaRPr lang="en-US"/>
          </a:p>
        </p:txBody>
      </p:sp>
    </p:spTree>
    <p:extLst>
      <p:ext uri="{BB962C8B-B14F-4D97-AF65-F5344CB8AC3E}">
        <p14:creationId xmlns:p14="http://schemas.microsoft.com/office/powerpoint/2010/main" val="271421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14</a:t>
            </a:fld>
            <a:endParaRPr lang="en-US"/>
          </a:p>
        </p:txBody>
      </p:sp>
    </p:spTree>
    <p:extLst>
      <p:ext uri="{BB962C8B-B14F-4D97-AF65-F5344CB8AC3E}">
        <p14:creationId xmlns:p14="http://schemas.microsoft.com/office/powerpoint/2010/main" val="203607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project report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effectLst/>
              </a:rPr>
              <a:t>Describe the motivation and problem description</a:t>
            </a:r>
            <a:endParaRPr lang="en-US" dirty="0"/>
          </a:p>
          <a:p>
            <a:endParaRPr lang="en-US" dirty="0"/>
          </a:p>
          <a:p>
            <a:endParaRPr lang="en-US" dirty="0"/>
          </a:p>
          <a:p>
            <a:r>
              <a:rPr lang="en-US" dirty="0"/>
              <a:t>Speak to the dataset much of the time.</a:t>
            </a:r>
          </a:p>
          <a:p>
            <a:pPr marL="171450" indent="-171450">
              <a:buFontTx/>
              <a:buChar char="-"/>
            </a:pPr>
            <a:r>
              <a:rPr lang="en-US" dirty="0"/>
              <a:t>What it contained (features)</a:t>
            </a:r>
          </a:p>
          <a:p>
            <a:pPr marL="171450" indent="-171450">
              <a:buFontTx/>
              <a:buChar char="-"/>
            </a:pPr>
            <a:endParaRPr lang="en-US" dirty="0"/>
          </a:p>
          <a:p>
            <a:pPr marL="171450" indent="-171450">
              <a:buFontTx/>
              <a:buChar char="-"/>
            </a:pPr>
            <a:r>
              <a:rPr lang="en-US" dirty="0"/>
              <a:t>Introduction: Cancer biology. Use project proposal. Previous studies</a:t>
            </a:r>
          </a:p>
          <a:p>
            <a:pPr marL="171450" indent="-171450">
              <a:buFontTx/>
              <a:buChar char="-"/>
            </a:pPr>
            <a:r>
              <a:rPr lang="en-US" dirty="0"/>
              <a:t>Genetics behind dataset and features WHY CHOOSE FEATURES</a:t>
            </a:r>
          </a:p>
          <a:p>
            <a:pPr marL="171450" indent="-171450">
              <a:buFontTx/>
              <a:buChar char="-"/>
            </a:pPr>
            <a:endParaRPr lang="en-US" dirty="0"/>
          </a:p>
          <a:p>
            <a:pPr marL="171450" indent="-171450">
              <a:buFontTx/>
              <a:buChar char="-"/>
            </a:pPr>
            <a:r>
              <a:rPr lang="en-US" dirty="0"/>
              <a:t>Transition: SM introduce dataset -</a:t>
            </a:r>
            <a:r>
              <a:rPr lang="en-US" dirty="0">
                <a:sym typeface="Wingdings" panose="05000000000000000000" pitchFamily="2" charset="2"/>
              </a:rPr>
              <a:t> SM HOW ELIMINATE FEATURES will Feature Elimination. Curse of Dimensionality. Feature reduction. </a:t>
            </a:r>
            <a:r>
              <a:rPr lang="en-US" dirty="0" err="1">
                <a:sym typeface="Wingdings" panose="05000000000000000000" pitchFamily="2" charset="2"/>
              </a:rPr>
              <a:t>Hugo_Symbol</a:t>
            </a:r>
            <a:endParaRPr lang="en-US" dirty="0"/>
          </a:p>
          <a:p>
            <a:pPr marL="171450" indent="-171450">
              <a:buFontTx/>
              <a:buChar char="-"/>
            </a:pPr>
            <a:r>
              <a:rPr lang="en-US" dirty="0"/>
              <a:t>Methods: Why used ANN? – SB to investigate</a:t>
            </a:r>
          </a:p>
          <a:p>
            <a:pPr marL="171450" indent="-171450">
              <a:buFontTx/>
              <a:buChar char="-"/>
            </a:pPr>
            <a:r>
              <a:rPr lang="en-US" dirty="0"/>
              <a:t>0 and 1s too sparse. Not conducive to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3</a:t>
            </a:fld>
            <a:endParaRPr lang="en-US"/>
          </a:p>
        </p:txBody>
      </p:sp>
    </p:spTree>
    <p:extLst>
      <p:ext uri="{BB962C8B-B14F-4D97-AF65-F5344CB8AC3E}">
        <p14:creationId xmlns:p14="http://schemas.microsoft.com/office/powerpoint/2010/main" val="3899804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project report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effectLst/>
              </a:rPr>
              <a:t>Describe the motivation and problem description</a:t>
            </a:r>
            <a:endParaRPr lang="en-US" dirty="0"/>
          </a:p>
          <a:p>
            <a:endParaRPr lang="en-US" dirty="0"/>
          </a:p>
          <a:p>
            <a:endParaRPr lang="en-US" dirty="0"/>
          </a:p>
          <a:p>
            <a:r>
              <a:rPr lang="en-US" dirty="0"/>
              <a:t>Speak to the dataset much of the time.</a:t>
            </a:r>
          </a:p>
          <a:p>
            <a:pPr marL="171450" indent="-171450">
              <a:buFontTx/>
              <a:buChar char="-"/>
            </a:pPr>
            <a:r>
              <a:rPr lang="en-US" dirty="0"/>
              <a:t>What it contained (features)</a:t>
            </a:r>
          </a:p>
          <a:p>
            <a:pPr marL="171450" indent="-171450">
              <a:buFontTx/>
              <a:buChar char="-"/>
            </a:pPr>
            <a:endParaRPr lang="en-US" dirty="0"/>
          </a:p>
          <a:p>
            <a:pPr marL="171450" indent="-171450">
              <a:buFontTx/>
              <a:buChar char="-"/>
            </a:pPr>
            <a:r>
              <a:rPr lang="en-US" dirty="0"/>
              <a:t>Introduction: Cancer biology. Use project proposal. Previous studies</a:t>
            </a:r>
          </a:p>
          <a:p>
            <a:pPr marL="171450" indent="-171450">
              <a:buFontTx/>
              <a:buChar char="-"/>
            </a:pPr>
            <a:r>
              <a:rPr lang="en-US" dirty="0"/>
              <a:t>Genetics behind dataset and features WHY CHOOSE FEATURES</a:t>
            </a:r>
          </a:p>
          <a:p>
            <a:pPr marL="171450" indent="-171450">
              <a:buFontTx/>
              <a:buChar char="-"/>
            </a:pPr>
            <a:endParaRPr lang="en-US" dirty="0"/>
          </a:p>
          <a:p>
            <a:pPr marL="171450" indent="-171450">
              <a:buFontTx/>
              <a:buChar char="-"/>
            </a:pPr>
            <a:r>
              <a:rPr lang="en-US" dirty="0"/>
              <a:t>Transition: SM introduce dataset -</a:t>
            </a:r>
            <a:r>
              <a:rPr lang="en-US" dirty="0">
                <a:sym typeface="Wingdings" panose="05000000000000000000" pitchFamily="2" charset="2"/>
              </a:rPr>
              <a:t> SM HOW ELIMINATE FEATURES will Feature Elimination. Curse of Dimensionality. Feature reduction. </a:t>
            </a:r>
            <a:r>
              <a:rPr lang="en-US" dirty="0" err="1">
                <a:sym typeface="Wingdings" panose="05000000000000000000" pitchFamily="2" charset="2"/>
              </a:rPr>
              <a:t>Hugo_Symbol</a:t>
            </a:r>
            <a:endParaRPr lang="en-US" dirty="0"/>
          </a:p>
          <a:p>
            <a:pPr marL="171450" indent="-171450">
              <a:buFontTx/>
              <a:buChar char="-"/>
            </a:pPr>
            <a:r>
              <a:rPr lang="en-US" dirty="0"/>
              <a:t>Methods: Why used ANN? – SB to investigate</a:t>
            </a:r>
          </a:p>
          <a:p>
            <a:pPr marL="171450" indent="-171450">
              <a:buFontTx/>
              <a:buChar char="-"/>
            </a:pPr>
            <a:r>
              <a:rPr lang="en-US" dirty="0"/>
              <a:t>0 and 1s too sparse. Not conducive to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4</a:t>
            </a:fld>
            <a:endParaRPr lang="en-US"/>
          </a:p>
        </p:txBody>
      </p:sp>
    </p:spTree>
    <p:extLst>
      <p:ext uri="{BB962C8B-B14F-4D97-AF65-F5344CB8AC3E}">
        <p14:creationId xmlns:p14="http://schemas.microsoft.com/office/powerpoint/2010/main" val="3706408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project report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effectLst/>
              </a:rPr>
              <a:t>Describe the motivation and problem description</a:t>
            </a:r>
            <a:endParaRPr lang="en-US" dirty="0"/>
          </a:p>
          <a:p>
            <a:endParaRPr lang="en-US" dirty="0"/>
          </a:p>
          <a:p>
            <a:endParaRPr lang="en-US" dirty="0"/>
          </a:p>
          <a:p>
            <a:r>
              <a:rPr lang="en-US" dirty="0"/>
              <a:t>Speak to the dataset much of the time.</a:t>
            </a:r>
          </a:p>
          <a:p>
            <a:pPr marL="171450" indent="-171450">
              <a:buFontTx/>
              <a:buChar char="-"/>
            </a:pPr>
            <a:r>
              <a:rPr lang="en-US" dirty="0"/>
              <a:t>What it contained (features)</a:t>
            </a:r>
          </a:p>
          <a:p>
            <a:pPr marL="171450" indent="-171450">
              <a:buFontTx/>
              <a:buChar char="-"/>
            </a:pPr>
            <a:endParaRPr lang="en-US" dirty="0"/>
          </a:p>
          <a:p>
            <a:pPr marL="171450" indent="-171450">
              <a:buFontTx/>
              <a:buChar char="-"/>
            </a:pPr>
            <a:r>
              <a:rPr lang="en-US" dirty="0"/>
              <a:t>Introduction: Cancer biology. Use project proposal. Previous studies</a:t>
            </a:r>
          </a:p>
          <a:p>
            <a:pPr marL="171450" indent="-171450">
              <a:buFontTx/>
              <a:buChar char="-"/>
            </a:pPr>
            <a:r>
              <a:rPr lang="en-US" dirty="0"/>
              <a:t>Genetics behind dataset and features WHY CHOOSE FEATURES</a:t>
            </a:r>
          </a:p>
          <a:p>
            <a:pPr marL="171450" indent="-171450">
              <a:buFontTx/>
              <a:buChar char="-"/>
            </a:pPr>
            <a:endParaRPr lang="en-US" dirty="0"/>
          </a:p>
          <a:p>
            <a:pPr marL="171450" indent="-171450">
              <a:buFontTx/>
              <a:buChar char="-"/>
            </a:pPr>
            <a:r>
              <a:rPr lang="en-US" dirty="0"/>
              <a:t>Transition: SM introduce dataset -</a:t>
            </a:r>
            <a:r>
              <a:rPr lang="en-US" dirty="0">
                <a:sym typeface="Wingdings" panose="05000000000000000000" pitchFamily="2" charset="2"/>
              </a:rPr>
              <a:t> SM HOW ELIMINATE FEATURES will Feature Elimination. Curse of Dimensionality. Feature reduction. </a:t>
            </a:r>
            <a:r>
              <a:rPr lang="en-US" dirty="0" err="1">
                <a:sym typeface="Wingdings" panose="05000000000000000000" pitchFamily="2" charset="2"/>
              </a:rPr>
              <a:t>Hugo_Symbol</a:t>
            </a:r>
            <a:endParaRPr lang="en-US" dirty="0"/>
          </a:p>
          <a:p>
            <a:pPr marL="171450" indent="-171450">
              <a:buFontTx/>
              <a:buChar char="-"/>
            </a:pPr>
            <a:r>
              <a:rPr lang="en-US" dirty="0"/>
              <a:t>Methods: Why used ANN? – SB to investigate</a:t>
            </a:r>
          </a:p>
          <a:p>
            <a:pPr marL="171450" indent="-171450">
              <a:buFontTx/>
              <a:buChar char="-"/>
            </a:pPr>
            <a:r>
              <a:rPr lang="en-US" dirty="0"/>
              <a:t>0 and 1s too sparse. Not conducive to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5</a:t>
            </a:fld>
            <a:endParaRPr lang="en-US"/>
          </a:p>
        </p:txBody>
      </p:sp>
    </p:spTree>
    <p:extLst>
      <p:ext uri="{BB962C8B-B14F-4D97-AF65-F5344CB8AC3E}">
        <p14:creationId xmlns:p14="http://schemas.microsoft.com/office/powerpoint/2010/main" val="1570132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project report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effectLst/>
              </a:rPr>
              <a:t>Describe the motivation and problem description</a:t>
            </a:r>
            <a:endParaRPr lang="en-US" dirty="0"/>
          </a:p>
          <a:p>
            <a:endParaRPr lang="en-US" dirty="0"/>
          </a:p>
          <a:p>
            <a:endParaRPr lang="en-US" dirty="0"/>
          </a:p>
          <a:p>
            <a:r>
              <a:rPr lang="en-US" dirty="0"/>
              <a:t>Speak to the dataset much of the time.</a:t>
            </a:r>
          </a:p>
          <a:p>
            <a:pPr marL="171450" indent="-171450">
              <a:buFontTx/>
              <a:buChar char="-"/>
            </a:pPr>
            <a:r>
              <a:rPr lang="en-US" dirty="0"/>
              <a:t>What it contained (features)</a:t>
            </a:r>
          </a:p>
          <a:p>
            <a:pPr marL="171450" indent="-171450">
              <a:buFontTx/>
              <a:buChar char="-"/>
            </a:pPr>
            <a:endParaRPr lang="en-US" dirty="0"/>
          </a:p>
          <a:p>
            <a:pPr marL="171450" indent="-171450">
              <a:buFontTx/>
              <a:buChar char="-"/>
            </a:pPr>
            <a:r>
              <a:rPr lang="en-US" dirty="0"/>
              <a:t>Introduction: Cancer biology. Use project proposal. Previous studies</a:t>
            </a:r>
          </a:p>
          <a:p>
            <a:pPr marL="171450" indent="-171450">
              <a:buFontTx/>
              <a:buChar char="-"/>
            </a:pPr>
            <a:r>
              <a:rPr lang="en-US" dirty="0"/>
              <a:t>Genetics behind dataset and features WHY CHOOSE FEATURES</a:t>
            </a:r>
          </a:p>
          <a:p>
            <a:pPr marL="171450" indent="-171450">
              <a:buFontTx/>
              <a:buChar char="-"/>
            </a:pPr>
            <a:endParaRPr lang="en-US" dirty="0"/>
          </a:p>
          <a:p>
            <a:pPr marL="171450" indent="-171450">
              <a:buFontTx/>
              <a:buChar char="-"/>
            </a:pPr>
            <a:r>
              <a:rPr lang="en-US" dirty="0"/>
              <a:t>Transition: SM introduce dataset -</a:t>
            </a:r>
            <a:r>
              <a:rPr lang="en-US" dirty="0">
                <a:sym typeface="Wingdings" panose="05000000000000000000" pitchFamily="2" charset="2"/>
              </a:rPr>
              <a:t> SM HOW ELIMINATE FEATURES will Feature Elimination. Curse of Dimensionality. Feature reduction. </a:t>
            </a:r>
            <a:r>
              <a:rPr lang="en-US" dirty="0" err="1">
                <a:sym typeface="Wingdings" panose="05000000000000000000" pitchFamily="2" charset="2"/>
              </a:rPr>
              <a:t>Hugo_Symbol</a:t>
            </a:r>
            <a:endParaRPr lang="en-US" dirty="0"/>
          </a:p>
          <a:p>
            <a:pPr marL="171450" indent="-171450">
              <a:buFontTx/>
              <a:buChar char="-"/>
            </a:pPr>
            <a:r>
              <a:rPr lang="en-US" dirty="0"/>
              <a:t>Methods: Why used ANN? – SB to investigate</a:t>
            </a:r>
          </a:p>
          <a:p>
            <a:pPr marL="171450" indent="-171450">
              <a:buFontTx/>
              <a:buChar char="-"/>
            </a:pPr>
            <a:r>
              <a:rPr lang="en-US" dirty="0"/>
              <a:t>0 and 1s too sparse. Not conducive to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6</a:t>
            </a:fld>
            <a:endParaRPr lang="en-US"/>
          </a:p>
        </p:txBody>
      </p:sp>
    </p:spTree>
    <p:extLst>
      <p:ext uri="{BB962C8B-B14F-4D97-AF65-F5344CB8AC3E}">
        <p14:creationId xmlns:p14="http://schemas.microsoft.com/office/powerpoint/2010/main" val="324517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bonus: </a:t>
            </a:r>
          </a:p>
          <a:p>
            <a:endParaRPr lang="en-US" dirty="0"/>
          </a:p>
          <a:p>
            <a:r>
              <a:rPr lang="en-US" dirty="0" err="1"/>
              <a:t>BigO</a:t>
            </a:r>
            <a:endParaRPr lang="en-US" dirty="0"/>
          </a:p>
          <a:p>
            <a:r>
              <a:rPr lang="en-US" dirty="0"/>
              <a:t>Derivations</a:t>
            </a:r>
          </a:p>
          <a:p>
            <a:r>
              <a:rPr lang="en-US" dirty="0"/>
              <a:t>Very high level…</a:t>
            </a:r>
          </a:p>
        </p:txBody>
      </p:sp>
      <p:sp>
        <p:nvSpPr>
          <p:cNvPr id="4" name="Slide Number Placeholder 3"/>
          <p:cNvSpPr>
            <a:spLocks noGrp="1"/>
          </p:cNvSpPr>
          <p:nvPr>
            <p:ph type="sldNum" sz="quarter" idx="5"/>
          </p:nvPr>
        </p:nvSpPr>
        <p:spPr/>
        <p:txBody>
          <a:bodyPr/>
          <a:lstStyle/>
          <a:p>
            <a:fld id="{CF4D1E8D-D575-44A7-8CA0-D23B3A3A372B}" type="slidenum">
              <a:rPr lang="en-US" smtClean="0"/>
              <a:t>7</a:t>
            </a:fld>
            <a:endParaRPr lang="en-US"/>
          </a:p>
        </p:txBody>
      </p:sp>
    </p:spTree>
    <p:extLst>
      <p:ext uri="{BB962C8B-B14F-4D97-AF65-F5344CB8AC3E}">
        <p14:creationId xmlns:p14="http://schemas.microsoft.com/office/powerpoint/2010/main" val="2849085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https://towardsdatascience.com/visualizing-artificial-neural-networks-anns-with-just-one-line-of-code-b4233607209e</a:t>
            </a:r>
          </a:p>
          <a:p>
            <a:r>
              <a:rPr lang="en-US" dirty="0"/>
              <a:t>https://towardsdatascience.com/real-world-implementation-of-logistic-regression-5136cefb8125</a:t>
            </a:r>
          </a:p>
          <a:p>
            <a:endParaRPr lang="en-US" dirty="0"/>
          </a:p>
          <a:p>
            <a:endParaRPr lang="en-US" dirty="0"/>
          </a:p>
          <a:p>
            <a:r>
              <a:rPr lang="en-US" dirty="0"/>
              <a:t>Receiver Operating Characteristic(ROC) curve is a plot of the true positive rate(Recall) against the false positive rate. It shows the tradeoff between sensitivity and specificity.</a:t>
            </a:r>
          </a:p>
          <a:p>
            <a:r>
              <a:rPr lang="en-US" dirty="0"/>
              <a:t>The area under the ROC Curve is an index of accuracy. Higher the area under the curve, better the prediction power of the model.</a:t>
            </a:r>
          </a:p>
          <a:p>
            <a:r>
              <a:rPr lang="en-US" dirty="0"/>
              <a:t>AUC of a perfect predictive model equals 1.</a:t>
            </a:r>
          </a:p>
          <a:p>
            <a:endParaRPr lang="en-US" dirty="0"/>
          </a:p>
        </p:txBody>
      </p:sp>
      <p:sp>
        <p:nvSpPr>
          <p:cNvPr id="4" name="Slide Number Placeholder 3"/>
          <p:cNvSpPr>
            <a:spLocks noGrp="1"/>
          </p:cNvSpPr>
          <p:nvPr>
            <p:ph type="sldNum" sz="quarter" idx="5"/>
          </p:nvPr>
        </p:nvSpPr>
        <p:spPr/>
        <p:txBody>
          <a:bodyPr/>
          <a:lstStyle/>
          <a:p>
            <a:fld id="{CF4D1E8D-D575-44A7-8CA0-D23B3A3A372B}" type="slidenum">
              <a:rPr lang="en-US" smtClean="0"/>
              <a:t>8</a:t>
            </a:fld>
            <a:endParaRPr lang="en-US"/>
          </a:p>
        </p:txBody>
      </p:sp>
    </p:spTree>
    <p:extLst>
      <p:ext uri="{BB962C8B-B14F-4D97-AF65-F5344CB8AC3E}">
        <p14:creationId xmlns:p14="http://schemas.microsoft.com/office/powerpoint/2010/main" val="3103060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Optimizers and Loss function — There is a myriad of options available for you to choose from. In fact, you could even define your custom loss function if necessary. But the commonly used optimizers are </a:t>
            </a:r>
            <a:r>
              <a:rPr lang="en-US" dirty="0" err="1"/>
              <a:t>RMSprop</a:t>
            </a:r>
            <a:r>
              <a:rPr lang="en-US" dirty="0"/>
              <a:t>, Stochastic Gradient Descent and Adam. These optimizers seem to work for most of the use cases. Commonly used loss functions are categorical cross entropy if your use case is a classification task. If you are performing a regression task, mean squared error is the commonly used loss function. Feel free to experiment with the hyperparameters of these optimizers and also with different optimizers and loss functions.</a:t>
            </a:r>
          </a:p>
          <a:p>
            <a:endParaRPr lang="en-US" dirty="0"/>
          </a:p>
          <a:p>
            <a:endParaRPr lang="en-US" dirty="0"/>
          </a:p>
          <a:p>
            <a:r>
              <a:rPr lang="en-US" dirty="0"/>
              <a:t>Shervone: speak generally various optimizers used.</a:t>
            </a:r>
          </a:p>
        </p:txBody>
      </p:sp>
      <p:sp>
        <p:nvSpPr>
          <p:cNvPr id="4" name="Slide Number Placeholder 3"/>
          <p:cNvSpPr>
            <a:spLocks noGrp="1"/>
          </p:cNvSpPr>
          <p:nvPr>
            <p:ph type="sldNum" sz="quarter" idx="5"/>
          </p:nvPr>
        </p:nvSpPr>
        <p:spPr/>
        <p:txBody>
          <a:bodyPr/>
          <a:lstStyle/>
          <a:p>
            <a:fld id="{CF4D1E8D-D575-44A7-8CA0-D23B3A3A372B}" type="slidenum">
              <a:rPr lang="en-US" smtClean="0"/>
              <a:t>9</a:t>
            </a:fld>
            <a:endParaRPr lang="en-US"/>
          </a:p>
        </p:txBody>
      </p:sp>
    </p:spTree>
    <p:extLst>
      <p:ext uri="{BB962C8B-B14F-4D97-AF65-F5344CB8AC3E}">
        <p14:creationId xmlns:p14="http://schemas.microsoft.com/office/powerpoint/2010/main" val="239539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Size &amp; Number of Epochs — Again, there is no standard value for batch size and epochs that works for all use cases. You have to experiment and try out different ones. In general practice, batch size values are set as either 8, 16, 32… The number of epochs depends on the developer’s preference and the computing power he/she has.</a:t>
            </a:r>
          </a:p>
        </p:txBody>
      </p:sp>
      <p:sp>
        <p:nvSpPr>
          <p:cNvPr id="4" name="Slide Number Placeholder 3"/>
          <p:cNvSpPr>
            <a:spLocks noGrp="1"/>
          </p:cNvSpPr>
          <p:nvPr>
            <p:ph type="sldNum" sz="quarter" idx="5"/>
          </p:nvPr>
        </p:nvSpPr>
        <p:spPr/>
        <p:txBody>
          <a:bodyPr/>
          <a:lstStyle/>
          <a:p>
            <a:fld id="{CF4D1E8D-D575-44A7-8CA0-D23B3A3A372B}" type="slidenum">
              <a:rPr lang="en-US" smtClean="0"/>
              <a:t>10</a:t>
            </a:fld>
            <a:endParaRPr lang="en-US"/>
          </a:p>
        </p:txBody>
      </p:sp>
    </p:spTree>
    <p:extLst>
      <p:ext uri="{BB962C8B-B14F-4D97-AF65-F5344CB8AC3E}">
        <p14:creationId xmlns:p14="http://schemas.microsoft.com/office/powerpoint/2010/main" val="421790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42F816-D967-47EC-93F5-262641EE862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168517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2F816-D967-47EC-93F5-262641EE862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309496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2F816-D967-47EC-93F5-262641EE862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16610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2F816-D967-47EC-93F5-262641EE862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D8C67-450D-4F00-9542-79E1A5902A5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3176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2F816-D967-47EC-93F5-262641EE862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1625928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42F816-D967-47EC-93F5-262641EE862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481285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42F816-D967-47EC-93F5-262641EE862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3026956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2F816-D967-47EC-93F5-262641EE862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2299054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2F816-D967-47EC-93F5-262641EE862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37827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2F816-D967-47EC-93F5-262641EE862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244175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2F816-D967-47EC-93F5-262641EE862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147061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42F816-D967-47EC-93F5-262641EE862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148082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42F816-D967-47EC-93F5-262641EE8620}"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159713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42F816-D967-47EC-93F5-262641EE862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88915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2F816-D967-47EC-93F5-262641EE8620}"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26444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2F816-D967-47EC-93F5-262641EE862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89914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2F816-D967-47EC-93F5-262641EE862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D8C67-450D-4F00-9542-79E1A5902A5B}" type="slidenum">
              <a:rPr lang="en-US" smtClean="0"/>
              <a:t>‹#›</a:t>
            </a:fld>
            <a:endParaRPr lang="en-US"/>
          </a:p>
        </p:txBody>
      </p:sp>
    </p:spTree>
    <p:extLst>
      <p:ext uri="{BB962C8B-B14F-4D97-AF65-F5344CB8AC3E}">
        <p14:creationId xmlns:p14="http://schemas.microsoft.com/office/powerpoint/2010/main" val="33698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42F816-D967-47EC-93F5-262641EE8620}" type="datetimeFigureOut">
              <a:rPr lang="en-US" smtClean="0"/>
              <a:t>10/27/2020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5D8C67-450D-4F00-9542-79E1A5902A5B}" type="slidenum">
              <a:rPr lang="en-US" smtClean="0"/>
              <a:t>‹#›</a:t>
            </a:fld>
            <a:endParaRPr lang="en-US"/>
          </a:p>
        </p:txBody>
      </p:sp>
    </p:spTree>
    <p:extLst>
      <p:ext uri="{BB962C8B-B14F-4D97-AF65-F5344CB8AC3E}">
        <p14:creationId xmlns:p14="http://schemas.microsoft.com/office/powerpoint/2010/main" val="33853396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8E65-634F-4A20-840E-32DFC494FF39}"/>
              </a:ext>
            </a:extLst>
          </p:cNvPr>
          <p:cNvSpPr>
            <a:spLocks noGrp="1"/>
          </p:cNvSpPr>
          <p:nvPr>
            <p:ph type="ctrTitle"/>
          </p:nvPr>
        </p:nvSpPr>
        <p:spPr/>
        <p:txBody>
          <a:bodyPr/>
          <a:lstStyle/>
          <a:p>
            <a:r>
              <a:rPr lang="en-US" dirty="0"/>
              <a:t>CS 4347 Machine Learning</a:t>
            </a:r>
          </a:p>
        </p:txBody>
      </p:sp>
      <p:sp>
        <p:nvSpPr>
          <p:cNvPr id="3" name="Subtitle 2">
            <a:extLst>
              <a:ext uri="{FF2B5EF4-FFF2-40B4-BE49-F238E27FC236}">
                <a16:creationId xmlns:a16="http://schemas.microsoft.com/office/drawing/2014/main" id="{0FADCCF1-D318-4931-B764-FF41851583B6}"/>
              </a:ext>
            </a:extLst>
          </p:cNvPr>
          <p:cNvSpPr>
            <a:spLocks noGrp="1"/>
          </p:cNvSpPr>
          <p:nvPr>
            <p:ph type="subTitle" idx="1"/>
          </p:nvPr>
        </p:nvSpPr>
        <p:spPr/>
        <p:txBody>
          <a:bodyPr/>
          <a:lstStyle/>
          <a:p>
            <a:r>
              <a:rPr lang="en-US" dirty="0"/>
              <a:t>Simon </a:t>
            </a:r>
            <a:r>
              <a:rPr lang="en-US" dirty="0" err="1"/>
              <a:t>Beymer</a:t>
            </a:r>
            <a:r>
              <a:rPr lang="en-US" dirty="0"/>
              <a:t> and Shervone Mayes</a:t>
            </a:r>
          </a:p>
        </p:txBody>
      </p:sp>
    </p:spTree>
    <p:extLst>
      <p:ext uri="{BB962C8B-B14F-4D97-AF65-F5344CB8AC3E}">
        <p14:creationId xmlns:p14="http://schemas.microsoft.com/office/powerpoint/2010/main" val="251395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BF08-5035-42BF-9A97-D2480658C488}"/>
              </a:ext>
            </a:extLst>
          </p:cNvPr>
          <p:cNvSpPr>
            <a:spLocks noGrp="1"/>
          </p:cNvSpPr>
          <p:nvPr>
            <p:ph type="title"/>
          </p:nvPr>
        </p:nvSpPr>
        <p:spPr/>
        <p:txBody>
          <a:bodyPr/>
          <a:lstStyle/>
          <a:p>
            <a:r>
              <a:rPr lang="en-US" dirty="0"/>
              <a:t>Batch Size &amp; Number of Epochs</a:t>
            </a:r>
          </a:p>
        </p:txBody>
      </p:sp>
      <p:sp>
        <p:nvSpPr>
          <p:cNvPr id="3" name="Content Placeholder 2">
            <a:extLst>
              <a:ext uri="{FF2B5EF4-FFF2-40B4-BE49-F238E27FC236}">
                <a16:creationId xmlns:a16="http://schemas.microsoft.com/office/drawing/2014/main" id="{8C5E21BF-C6F3-4EE7-BF67-D9B73E783CE5}"/>
              </a:ext>
            </a:extLst>
          </p:cNvPr>
          <p:cNvSpPr>
            <a:spLocks noGrp="1"/>
          </p:cNvSpPr>
          <p:nvPr>
            <p:ph idx="1"/>
          </p:nvPr>
        </p:nvSpPr>
        <p:spPr/>
        <p:txBody>
          <a:bodyPr/>
          <a:lstStyle/>
          <a:p>
            <a:r>
              <a:rPr lang="en-US" dirty="0"/>
              <a:t>Batch Size:  </a:t>
            </a:r>
          </a:p>
          <a:p>
            <a:pPr lvl="1"/>
            <a:r>
              <a:rPr lang="en-US" dirty="0"/>
              <a:t>80% training, 20% testing (LR/ANN)</a:t>
            </a:r>
          </a:p>
          <a:p>
            <a:pPr lvl="1"/>
            <a:r>
              <a:rPr lang="en-US" dirty="0"/>
              <a:t>60% training, 40% testing (LR/ANN)</a:t>
            </a:r>
          </a:p>
          <a:p>
            <a:pPr lvl="1"/>
            <a:r>
              <a:rPr lang="en-US" dirty="0">
                <a:solidFill>
                  <a:srgbClr val="FF0000"/>
                </a:solidFill>
              </a:rPr>
              <a:t>At this point cross validation has not been performed on Logistic Regression Model</a:t>
            </a:r>
          </a:p>
          <a:p>
            <a:pPr lvl="1"/>
            <a:endParaRPr lang="en-US" dirty="0"/>
          </a:p>
          <a:p>
            <a:endParaRPr lang="en-US" dirty="0"/>
          </a:p>
          <a:p>
            <a:endParaRPr lang="en-US" dirty="0"/>
          </a:p>
        </p:txBody>
      </p:sp>
    </p:spTree>
    <p:extLst>
      <p:ext uri="{BB962C8B-B14F-4D97-AF65-F5344CB8AC3E}">
        <p14:creationId xmlns:p14="http://schemas.microsoft.com/office/powerpoint/2010/main" val="379402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2B9E-2F17-41E5-9539-B55F4429E1B5}"/>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BE6EDC7C-AE8B-4F35-9DAC-AD4EC36EFDFA}"/>
              </a:ext>
            </a:extLst>
          </p:cNvPr>
          <p:cNvSpPr>
            <a:spLocks noGrp="1"/>
          </p:cNvSpPr>
          <p:nvPr>
            <p:ph idx="1"/>
          </p:nvPr>
        </p:nvSpPr>
        <p:spPr/>
        <p:txBody>
          <a:bodyPr/>
          <a:lstStyle/>
          <a:p>
            <a:r>
              <a:rPr lang="en-US" dirty="0" err="1"/>
              <a:t>ReLU</a:t>
            </a:r>
            <a:r>
              <a:rPr lang="en-US" dirty="0"/>
              <a:t>: no change 70.40</a:t>
            </a:r>
          </a:p>
          <a:p>
            <a:endParaRPr lang="en-US" dirty="0"/>
          </a:p>
          <a:p>
            <a:r>
              <a:rPr lang="en-US" dirty="0"/>
              <a:t>Leaky </a:t>
            </a:r>
            <a:r>
              <a:rPr lang="en-US" dirty="0" err="1"/>
              <a:t>ReLU</a:t>
            </a:r>
            <a:r>
              <a:rPr lang="en-US" dirty="0"/>
              <a:t>: no change 70.40</a:t>
            </a:r>
          </a:p>
          <a:p>
            <a:endParaRPr lang="en-US" dirty="0"/>
          </a:p>
          <a:p>
            <a:r>
              <a:rPr lang="en-US" dirty="0"/>
              <a:t>SoftMax: no change 70.40</a:t>
            </a:r>
          </a:p>
        </p:txBody>
      </p:sp>
    </p:spTree>
    <p:extLst>
      <p:ext uri="{BB962C8B-B14F-4D97-AF65-F5344CB8AC3E}">
        <p14:creationId xmlns:p14="http://schemas.microsoft.com/office/powerpoint/2010/main" val="333227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F3A3-1402-445C-B9E8-B63606876D92}"/>
              </a:ext>
            </a:extLst>
          </p:cNvPr>
          <p:cNvSpPr>
            <a:spLocks noGrp="1"/>
          </p:cNvSpPr>
          <p:nvPr>
            <p:ph type="title"/>
          </p:nvPr>
        </p:nvSpPr>
        <p:spPr/>
        <p:txBody>
          <a:bodyPr/>
          <a:lstStyle/>
          <a:p>
            <a:r>
              <a:rPr lang="en-US" dirty="0"/>
              <a:t>ANALYSIS</a:t>
            </a:r>
          </a:p>
        </p:txBody>
      </p:sp>
      <p:graphicFrame>
        <p:nvGraphicFramePr>
          <p:cNvPr id="4" name="Table 4">
            <a:extLst>
              <a:ext uri="{FF2B5EF4-FFF2-40B4-BE49-F238E27FC236}">
                <a16:creationId xmlns:a16="http://schemas.microsoft.com/office/drawing/2014/main" id="{E6751025-017C-4F0D-882F-A29E97D4792A}"/>
              </a:ext>
            </a:extLst>
          </p:cNvPr>
          <p:cNvGraphicFramePr>
            <a:graphicFrameLocks noGrp="1"/>
          </p:cNvGraphicFramePr>
          <p:nvPr>
            <p:ph idx="1"/>
            <p:extLst>
              <p:ext uri="{D42A27DB-BD31-4B8C-83A1-F6EECF244321}">
                <p14:modId xmlns:p14="http://schemas.microsoft.com/office/powerpoint/2010/main" val="871865563"/>
              </p:ext>
            </p:extLst>
          </p:nvPr>
        </p:nvGraphicFramePr>
        <p:xfrm>
          <a:off x="1265907" y="4765040"/>
          <a:ext cx="10353674" cy="1483360"/>
        </p:xfrm>
        <a:graphic>
          <a:graphicData uri="http://schemas.openxmlformats.org/drawingml/2006/table">
            <a:tbl>
              <a:tblPr firstRow="1" bandRow="1">
                <a:tableStyleId>{5940675A-B579-460E-94D1-54222C63F5DA}</a:tableStyleId>
              </a:tblPr>
              <a:tblGrid>
                <a:gridCol w="5176837">
                  <a:extLst>
                    <a:ext uri="{9D8B030D-6E8A-4147-A177-3AD203B41FA5}">
                      <a16:colId xmlns:a16="http://schemas.microsoft.com/office/drawing/2014/main" val="4131734622"/>
                    </a:ext>
                  </a:extLst>
                </a:gridCol>
                <a:gridCol w="5176837">
                  <a:extLst>
                    <a:ext uri="{9D8B030D-6E8A-4147-A177-3AD203B41FA5}">
                      <a16:colId xmlns:a16="http://schemas.microsoft.com/office/drawing/2014/main" val="2939464563"/>
                    </a:ext>
                  </a:extLst>
                </a:gridCol>
              </a:tblGrid>
              <a:tr h="370840">
                <a:tc>
                  <a:txBody>
                    <a:bodyPr/>
                    <a:lstStyle/>
                    <a:p>
                      <a:r>
                        <a:rPr lang="en-US" dirty="0"/>
                        <a:t>ONE-HOT ENCODING</a:t>
                      </a:r>
                    </a:p>
                  </a:txBody>
                  <a:tcPr>
                    <a:solidFill>
                      <a:srgbClr val="92D050"/>
                    </a:solidFill>
                  </a:tcPr>
                </a:tc>
                <a:tc>
                  <a:txBody>
                    <a:bodyPr/>
                    <a:lstStyle/>
                    <a:p>
                      <a:r>
                        <a:rPr lang="en-US" dirty="0"/>
                        <a:t>LABEL ENCODING</a:t>
                      </a:r>
                    </a:p>
                  </a:txBody>
                  <a:tcPr>
                    <a:solidFill>
                      <a:srgbClr val="FFC000"/>
                    </a:solidFill>
                  </a:tcPr>
                </a:tc>
                <a:extLst>
                  <a:ext uri="{0D108BD9-81ED-4DB2-BD59-A6C34878D82A}">
                    <a16:rowId xmlns:a16="http://schemas.microsoft.com/office/drawing/2014/main" val="4086838214"/>
                  </a:ext>
                </a:extLst>
              </a:tr>
              <a:tr h="370840">
                <a:tc>
                  <a:txBody>
                    <a:bodyPr/>
                    <a:lstStyle/>
                    <a:p>
                      <a:r>
                        <a:rPr lang="en-US" dirty="0"/>
                        <a:t>NORMALIZATION/NO NORMALIATION</a:t>
                      </a:r>
                    </a:p>
                  </a:txBody>
                  <a:tcPr>
                    <a:solidFill>
                      <a:srgbClr val="92D050"/>
                    </a:solidFill>
                  </a:tcPr>
                </a:tc>
                <a:tc>
                  <a:txBody>
                    <a:bodyPr/>
                    <a:lstStyle/>
                    <a:p>
                      <a:r>
                        <a:rPr lang="en-US" dirty="0"/>
                        <a:t>RESAMPLING (SMOTE)</a:t>
                      </a:r>
                    </a:p>
                  </a:txBody>
                  <a:tcPr>
                    <a:solidFill>
                      <a:srgbClr val="FFC000"/>
                    </a:solidFill>
                  </a:tcPr>
                </a:tc>
                <a:extLst>
                  <a:ext uri="{0D108BD9-81ED-4DB2-BD59-A6C34878D82A}">
                    <a16:rowId xmlns:a16="http://schemas.microsoft.com/office/drawing/2014/main" val="485243727"/>
                  </a:ext>
                </a:extLst>
              </a:tr>
              <a:tr h="370840">
                <a:tc>
                  <a:txBody>
                    <a:bodyPr/>
                    <a:lstStyle/>
                    <a:p>
                      <a:r>
                        <a:rPr lang="en-US" dirty="0"/>
                        <a:t>TRADITIONAL LOGISTIC REGRESSION</a:t>
                      </a:r>
                    </a:p>
                  </a:txBody>
                  <a:tcPr>
                    <a:solidFill>
                      <a:srgbClr val="92D050"/>
                    </a:solidFill>
                  </a:tcPr>
                </a:tc>
                <a:tc>
                  <a:txBody>
                    <a:bodyPr/>
                    <a:lstStyle/>
                    <a:p>
                      <a:r>
                        <a:rPr lang="en-US" dirty="0"/>
                        <a:t>RANDOM FOREST REGRESSION MODEL</a:t>
                      </a:r>
                    </a:p>
                  </a:txBody>
                  <a:tcPr>
                    <a:solidFill>
                      <a:srgbClr val="FFC000"/>
                    </a:solidFill>
                  </a:tcPr>
                </a:tc>
                <a:extLst>
                  <a:ext uri="{0D108BD9-81ED-4DB2-BD59-A6C34878D82A}">
                    <a16:rowId xmlns:a16="http://schemas.microsoft.com/office/drawing/2014/main" val="131179938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8131170"/>
                  </a:ext>
                </a:extLst>
              </a:tr>
            </a:tbl>
          </a:graphicData>
        </a:graphic>
      </p:graphicFrame>
      <p:sp>
        <p:nvSpPr>
          <p:cNvPr id="6" name="TextBox 5">
            <a:extLst>
              <a:ext uri="{FF2B5EF4-FFF2-40B4-BE49-F238E27FC236}">
                <a16:creationId xmlns:a16="http://schemas.microsoft.com/office/drawing/2014/main" id="{E79BA3B5-2648-437B-9ADD-18369FB52D52}"/>
              </a:ext>
            </a:extLst>
          </p:cNvPr>
          <p:cNvSpPr txBox="1"/>
          <p:nvPr/>
        </p:nvSpPr>
        <p:spPr>
          <a:xfrm>
            <a:off x="3470864" y="1935921"/>
            <a:ext cx="5239621" cy="2246769"/>
          </a:xfrm>
          <a:prstGeom prst="rect">
            <a:avLst/>
          </a:prstGeom>
          <a:noFill/>
        </p:spPr>
        <p:txBody>
          <a:bodyPr wrap="square" rtlCol="0">
            <a:spAutoFit/>
          </a:bodyPr>
          <a:lstStyle/>
          <a:p>
            <a:r>
              <a:rPr lang="en-US" sz="2000" b="1" dirty="0"/>
              <a:t>1. Feature Scaling and/or Normalization</a:t>
            </a:r>
          </a:p>
          <a:p>
            <a:r>
              <a:rPr lang="en-US" sz="2000" b="1" dirty="0"/>
              <a:t>2. Class Imbalance</a:t>
            </a:r>
            <a:r>
              <a:rPr lang="en-US" sz="2000" dirty="0"/>
              <a:t>  </a:t>
            </a:r>
          </a:p>
          <a:p>
            <a:r>
              <a:rPr lang="en-US" sz="2000" b="1" dirty="0"/>
              <a:t>3. Optimize other scores</a:t>
            </a:r>
          </a:p>
          <a:p>
            <a:r>
              <a:rPr lang="en-US" sz="2000" b="1" dirty="0"/>
              <a:t>4. Hyperparameter Tuning - Grid Search</a:t>
            </a:r>
          </a:p>
          <a:p>
            <a:r>
              <a:rPr lang="en-US" sz="2000" b="1" dirty="0"/>
              <a:t>5. Explore more classifiers</a:t>
            </a:r>
          </a:p>
          <a:p>
            <a:r>
              <a:rPr lang="en-US" sz="2000" b="1" dirty="0"/>
              <a:t>6. Error Analysis</a:t>
            </a:r>
          </a:p>
          <a:p>
            <a:endParaRPr lang="en-US" sz="2000" dirty="0"/>
          </a:p>
        </p:txBody>
      </p:sp>
    </p:spTree>
    <p:extLst>
      <p:ext uri="{BB962C8B-B14F-4D97-AF65-F5344CB8AC3E}">
        <p14:creationId xmlns:p14="http://schemas.microsoft.com/office/powerpoint/2010/main" val="54581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F83B-4B76-4599-ADEA-3AA332E7D422}"/>
              </a:ext>
            </a:extLst>
          </p:cNvPr>
          <p:cNvSpPr>
            <a:spLocks noGrp="1"/>
          </p:cNvSpPr>
          <p:nvPr>
            <p:ph type="title"/>
          </p:nvPr>
        </p:nvSpPr>
        <p:spPr/>
        <p:txBody>
          <a:bodyPr/>
          <a:lstStyle/>
          <a:p>
            <a:r>
              <a:rPr lang="en-US" dirty="0">
                <a:effectLst/>
              </a:rPr>
              <a:t>Conclusions and future work</a:t>
            </a:r>
            <a:endParaRPr lang="en-US" dirty="0"/>
          </a:p>
        </p:txBody>
      </p:sp>
      <p:sp>
        <p:nvSpPr>
          <p:cNvPr id="3" name="Content Placeholder 2">
            <a:extLst>
              <a:ext uri="{FF2B5EF4-FFF2-40B4-BE49-F238E27FC236}">
                <a16:creationId xmlns:a16="http://schemas.microsoft.com/office/drawing/2014/main" id="{C3B21B7C-CBA4-4D33-9608-3BAD1DE1C49C}"/>
              </a:ext>
            </a:extLst>
          </p:cNvPr>
          <p:cNvSpPr>
            <a:spLocks noGrp="1"/>
          </p:cNvSpPr>
          <p:nvPr>
            <p:ph idx="1"/>
          </p:nvPr>
        </p:nvSpPr>
        <p:spPr/>
        <p:txBody>
          <a:bodyPr>
            <a:normAutofit/>
          </a:bodyPr>
          <a:lstStyle/>
          <a:p>
            <a:pPr marL="0" indent="0">
              <a:buNone/>
            </a:pPr>
            <a:endParaRPr lang="en-US" dirty="0"/>
          </a:p>
          <a:p>
            <a:r>
              <a:rPr lang="en-US" dirty="0"/>
              <a:t>Park et al. 2013 76% accuracy with semi-supervised learning model on public data on breast cancer</a:t>
            </a:r>
          </a:p>
          <a:p>
            <a:r>
              <a:rPr lang="en-US" dirty="0"/>
              <a:t>Xu et al. 2012 97% accuracy using SVM with reduced feature elimination</a:t>
            </a:r>
          </a:p>
          <a:p>
            <a:r>
              <a:rPr lang="en-US" dirty="0"/>
              <a:t>Limitations with public data</a:t>
            </a:r>
          </a:p>
        </p:txBody>
      </p:sp>
    </p:spTree>
    <p:extLst>
      <p:ext uri="{BB962C8B-B14F-4D97-AF65-F5344CB8AC3E}">
        <p14:creationId xmlns:p14="http://schemas.microsoft.com/office/powerpoint/2010/main" val="339297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2787-2B84-449D-A9EE-5BA04C445BD0}"/>
              </a:ext>
            </a:extLst>
          </p:cNvPr>
          <p:cNvSpPr>
            <a:spLocks noGrp="1"/>
          </p:cNvSpPr>
          <p:nvPr>
            <p:ph type="title"/>
          </p:nvPr>
        </p:nvSpPr>
        <p:spPr>
          <a:xfrm>
            <a:off x="913795" y="609600"/>
            <a:ext cx="10353761" cy="1326321"/>
          </a:xfrm>
        </p:spPr>
        <p:txBody>
          <a:bodyPr/>
          <a:lstStyle/>
          <a:p>
            <a:r>
              <a:rPr lang="en-US"/>
              <a:t>SOURCES</a:t>
            </a:r>
            <a:endParaRPr lang="en-US" dirty="0"/>
          </a:p>
        </p:txBody>
      </p:sp>
      <p:sp>
        <p:nvSpPr>
          <p:cNvPr id="5" name="Rectangle 4">
            <a:extLst>
              <a:ext uri="{FF2B5EF4-FFF2-40B4-BE49-F238E27FC236}">
                <a16:creationId xmlns:a16="http://schemas.microsoft.com/office/drawing/2014/main" id="{1B9F3B19-684A-487B-B3F3-31F2D5D1380F}"/>
              </a:ext>
            </a:extLst>
          </p:cNvPr>
          <p:cNvSpPr/>
          <p:nvPr/>
        </p:nvSpPr>
        <p:spPr>
          <a:xfrm>
            <a:off x="2050826" y="2387584"/>
            <a:ext cx="8079698" cy="2308324"/>
          </a:xfrm>
          <a:prstGeom prst="rect">
            <a:avLst/>
          </a:prstGeom>
        </p:spPr>
        <p:txBody>
          <a:bodyPr wrap="square">
            <a:spAutoFit/>
          </a:bodyPr>
          <a:lstStyle/>
          <a:p>
            <a:r>
              <a:rPr lang="en-US" dirty="0"/>
              <a:t>Park, K., Ali, A., Kim, D., An, Y., Kim, M., &amp; Shin, H. (2013). Robust predictive model for evaluating breast cancer survivability. Engineering Applications of Artificial Intelligence, 26(9), 2194-2205.</a:t>
            </a:r>
          </a:p>
          <a:p>
            <a:endParaRPr lang="en-US" dirty="0"/>
          </a:p>
          <a:p>
            <a:r>
              <a:rPr lang="en-US" dirty="0"/>
              <a:t>Xu, X., Zhang, Y., Zou, L., Wang, M., &amp; Li, A. (2012, October). A gene signature for breast cancer prognosis using support vector machine. In 2012 5th International Conference on </a:t>
            </a:r>
            <a:r>
              <a:rPr lang="en-US" dirty="0" err="1"/>
              <a:t>BioMedical</a:t>
            </a:r>
            <a:r>
              <a:rPr lang="en-US" dirty="0"/>
              <a:t> Engineering and Informatics (pp. 928-931). IEEE. </a:t>
            </a:r>
          </a:p>
        </p:txBody>
      </p:sp>
    </p:spTree>
    <p:extLst>
      <p:ext uri="{BB962C8B-B14F-4D97-AF65-F5344CB8AC3E}">
        <p14:creationId xmlns:p14="http://schemas.microsoft.com/office/powerpoint/2010/main" val="426509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0D9B-0C58-4B11-BEA3-1E933B48574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AF42CE0-4BC7-4AAB-A080-CE6D64E7B603}"/>
              </a:ext>
            </a:extLst>
          </p:cNvPr>
          <p:cNvSpPr>
            <a:spLocks noGrp="1"/>
          </p:cNvSpPr>
          <p:nvPr>
            <p:ph idx="1"/>
          </p:nvPr>
        </p:nvSpPr>
        <p:spPr/>
        <p:txBody>
          <a:bodyPr>
            <a:normAutofit lnSpcReduction="10000"/>
          </a:bodyPr>
          <a:lstStyle/>
          <a:p>
            <a:pPr algn="ctr"/>
            <a:endParaRPr lang="en-US" sz="3200" dirty="0"/>
          </a:p>
          <a:p>
            <a:pPr marL="0" indent="0" algn="ctr">
              <a:buNone/>
            </a:pPr>
            <a:r>
              <a:rPr lang="en-US" sz="2800" dirty="0"/>
              <a:t>Introduction </a:t>
            </a:r>
          </a:p>
          <a:p>
            <a:pPr marL="0" indent="0" algn="ctr">
              <a:buNone/>
            </a:pPr>
            <a:r>
              <a:rPr lang="en-US" sz="2800" dirty="0"/>
              <a:t>Dataset and Features </a:t>
            </a:r>
          </a:p>
          <a:p>
            <a:pPr marL="0" indent="0" algn="ctr">
              <a:buNone/>
            </a:pPr>
            <a:r>
              <a:rPr lang="en-US" sz="2800" dirty="0"/>
              <a:t>Methods </a:t>
            </a:r>
          </a:p>
          <a:p>
            <a:pPr marL="0" indent="0" algn="ctr">
              <a:buNone/>
            </a:pPr>
            <a:r>
              <a:rPr lang="en-US" sz="2800" dirty="0"/>
              <a:t>Analysis </a:t>
            </a:r>
          </a:p>
          <a:p>
            <a:pPr marL="0" indent="0" algn="ctr">
              <a:buNone/>
            </a:pPr>
            <a:r>
              <a:rPr lang="en-US" sz="2800" dirty="0"/>
              <a:t>Conclusion </a:t>
            </a:r>
          </a:p>
        </p:txBody>
      </p:sp>
    </p:spTree>
    <p:extLst>
      <p:ext uri="{BB962C8B-B14F-4D97-AF65-F5344CB8AC3E}">
        <p14:creationId xmlns:p14="http://schemas.microsoft.com/office/powerpoint/2010/main" val="36956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883B1B-E913-4619-8DF1-B784905A87B8}"/>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F9D0D9B-0C58-4B11-BEA3-1E933B48574B}"/>
              </a:ext>
            </a:extLst>
          </p:cNvPr>
          <p:cNvSpPr>
            <a:spLocks noGrp="1"/>
          </p:cNvSpPr>
          <p:nvPr>
            <p:ph type="title" idx="4294967295"/>
          </p:nvPr>
        </p:nvSpPr>
        <p:spPr>
          <a:xfrm>
            <a:off x="8548688" y="628650"/>
            <a:ext cx="3643312" cy="3495675"/>
          </a:xfrm>
        </p:spPr>
        <p:txBody>
          <a:bodyPr vert="horz" lIns="91440" tIns="45720" rIns="91440" bIns="45720" rtlCol="0" anchor="b">
            <a:normAutofit/>
          </a:bodyPr>
          <a:lstStyle/>
          <a:p>
            <a:r>
              <a:rPr lang="en-US" sz="3700" dirty="0" err="1"/>
              <a:t>cbioportal</a:t>
            </a:r>
            <a:endParaRPr lang="en-US" sz="3700" dirty="0"/>
          </a:p>
        </p:txBody>
      </p:sp>
    </p:spTree>
    <p:extLst>
      <p:ext uri="{BB962C8B-B14F-4D97-AF65-F5344CB8AC3E}">
        <p14:creationId xmlns:p14="http://schemas.microsoft.com/office/powerpoint/2010/main" val="19041237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ADCE7A-5E56-4C8E-B245-E2EEDA79C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CB201F-BC0A-4D22-B7C7-230F82F61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D0D9B-0C58-4B11-BEA3-1E933B48574B}"/>
              </a:ext>
            </a:extLst>
          </p:cNvPr>
          <p:cNvSpPr>
            <a:spLocks noGrp="1"/>
          </p:cNvSpPr>
          <p:nvPr>
            <p:ph type="title" idx="4294967295"/>
          </p:nvPr>
        </p:nvSpPr>
        <p:spPr>
          <a:xfrm>
            <a:off x="657225" y="4537711"/>
            <a:ext cx="10844965" cy="1062990"/>
          </a:xfrm>
        </p:spPr>
        <p:txBody>
          <a:bodyPr vert="horz" lIns="91440" tIns="45720" rIns="91440" bIns="45720" rtlCol="0" anchor="b">
            <a:normAutofit/>
          </a:bodyPr>
          <a:lstStyle/>
          <a:p>
            <a:r>
              <a:rPr lang="en-US" sz="4000" dirty="0">
                <a:solidFill>
                  <a:srgbClr val="FFFFFF"/>
                </a:solidFill>
              </a:rPr>
              <a:t>DATASET</a:t>
            </a:r>
          </a:p>
        </p:txBody>
      </p:sp>
      <p:sp>
        <p:nvSpPr>
          <p:cNvPr id="11" name="Rectangle 10">
            <a:extLst>
              <a:ext uri="{FF2B5EF4-FFF2-40B4-BE49-F238E27FC236}">
                <a16:creationId xmlns:a16="http://schemas.microsoft.com/office/drawing/2014/main" id="{027A2F77-6BCE-423F-9C06-5D6A1FFE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5C514B0-B092-4B90-A854-8E768A5AD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92" y="355442"/>
            <a:ext cx="11989416" cy="4366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0072552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ADCE7A-5E56-4C8E-B245-E2EEDA79C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CB201F-BC0A-4D22-B7C7-230F82F61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D0D9B-0C58-4B11-BEA3-1E933B48574B}"/>
              </a:ext>
            </a:extLst>
          </p:cNvPr>
          <p:cNvSpPr>
            <a:spLocks noGrp="1"/>
          </p:cNvSpPr>
          <p:nvPr>
            <p:ph type="title" idx="4294967295"/>
          </p:nvPr>
        </p:nvSpPr>
        <p:spPr>
          <a:xfrm>
            <a:off x="657225" y="4537711"/>
            <a:ext cx="10844965" cy="1062990"/>
          </a:xfrm>
        </p:spPr>
        <p:txBody>
          <a:bodyPr vert="horz" lIns="91440" tIns="45720" rIns="91440" bIns="45720" rtlCol="0" anchor="b">
            <a:normAutofit/>
          </a:bodyPr>
          <a:lstStyle/>
          <a:p>
            <a:r>
              <a:rPr lang="en-US" sz="4000" dirty="0">
                <a:solidFill>
                  <a:srgbClr val="FFFFFF"/>
                </a:solidFill>
              </a:rPr>
              <a:t>DATASET</a:t>
            </a:r>
          </a:p>
        </p:txBody>
      </p:sp>
      <p:sp>
        <p:nvSpPr>
          <p:cNvPr id="11" name="Rectangle 10">
            <a:extLst>
              <a:ext uri="{FF2B5EF4-FFF2-40B4-BE49-F238E27FC236}">
                <a16:creationId xmlns:a16="http://schemas.microsoft.com/office/drawing/2014/main" id="{027A2F77-6BCE-423F-9C06-5D6A1FFE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55CDABBD-0F5D-4C64-A51E-1FF79C8C5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51" y="254131"/>
            <a:ext cx="10986059" cy="47101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51158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ADCE7A-5E56-4C8E-B245-E2EEDA79C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CB201F-BC0A-4D22-B7C7-230F82F61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D0D9B-0C58-4B11-BEA3-1E933B48574B}"/>
              </a:ext>
            </a:extLst>
          </p:cNvPr>
          <p:cNvSpPr>
            <a:spLocks noGrp="1"/>
          </p:cNvSpPr>
          <p:nvPr>
            <p:ph type="title" idx="4294967295"/>
          </p:nvPr>
        </p:nvSpPr>
        <p:spPr>
          <a:xfrm>
            <a:off x="657225" y="4537711"/>
            <a:ext cx="10844965" cy="1062990"/>
          </a:xfrm>
        </p:spPr>
        <p:txBody>
          <a:bodyPr vert="horz" lIns="91440" tIns="45720" rIns="91440" bIns="45720" rtlCol="0" anchor="b">
            <a:normAutofit/>
          </a:bodyPr>
          <a:lstStyle/>
          <a:p>
            <a:r>
              <a:rPr lang="en-US" sz="4000" dirty="0">
                <a:solidFill>
                  <a:srgbClr val="FFFFFF"/>
                </a:solidFill>
              </a:rPr>
              <a:t>DATASET</a:t>
            </a:r>
          </a:p>
        </p:txBody>
      </p:sp>
      <p:sp>
        <p:nvSpPr>
          <p:cNvPr id="11" name="Rectangle 10">
            <a:extLst>
              <a:ext uri="{FF2B5EF4-FFF2-40B4-BE49-F238E27FC236}">
                <a16:creationId xmlns:a16="http://schemas.microsoft.com/office/drawing/2014/main" id="{027A2F77-6BCE-423F-9C06-5D6A1FFE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computer&#10;&#10;Description automatically generated">
            <a:extLst>
              <a:ext uri="{FF2B5EF4-FFF2-40B4-BE49-F238E27FC236}">
                <a16:creationId xmlns:a16="http://schemas.microsoft.com/office/drawing/2014/main" id="{4564A75B-D770-4525-8C1A-E137EA96BABA}"/>
              </a:ext>
            </a:extLst>
          </p:cNvPr>
          <p:cNvPicPr>
            <a:picLocks noChangeAspect="1"/>
          </p:cNvPicPr>
          <p:nvPr/>
        </p:nvPicPr>
        <p:blipFill rotWithShape="1">
          <a:blip r:embed="rId3">
            <a:extLst>
              <a:ext uri="{28A0092B-C50C-407E-A947-70E740481C1C}">
                <a14:useLocalDpi xmlns:a14="http://schemas.microsoft.com/office/drawing/2010/main" val="0"/>
              </a:ext>
            </a:extLst>
          </a:blip>
          <a:srcRect b="20610"/>
          <a:stretch/>
        </p:blipFill>
        <p:spPr>
          <a:xfrm>
            <a:off x="404734" y="355442"/>
            <a:ext cx="11437495" cy="4321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479507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0D9B-0C58-4B11-BEA3-1E933B48574B}"/>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AF42CE0-4BC7-4AAB-A080-CE6D64E7B603}"/>
              </a:ext>
            </a:extLst>
          </p:cNvPr>
          <p:cNvSpPr>
            <a:spLocks noGrp="1"/>
          </p:cNvSpPr>
          <p:nvPr>
            <p:ph idx="1"/>
          </p:nvPr>
        </p:nvSpPr>
        <p:spPr>
          <a:xfrm>
            <a:off x="3545326" y="2199793"/>
            <a:ext cx="5090697" cy="1892367"/>
          </a:xfrm>
        </p:spPr>
        <p:txBody>
          <a:bodyPr>
            <a:normAutofit/>
          </a:bodyPr>
          <a:lstStyle/>
          <a:p>
            <a:pPr marL="0" indent="0">
              <a:buNone/>
            </a:pPr>
            <a:endParaRPr lang="en-US" sz="2800" dirty="0"/>
          </a:p>
          <a:p>
            <a:r>
              <a:rPr lang="en-US" sz="2800" dirty="0"/>
              <a:t>Logistic Regression</a:t>
            </a:r>
          </a:p>
          <a:p>
            <a:r>
              <a:rPr lang="en-US" sz="2800" dirty="0"/>
              <a:t>Neural Network</a:t>
            </a:r>
          </a:p>
        </p:txBody>
      </p:sp>
      <p:sp>
        <p:nvSpPr>
          <p:cNvPr id="4" name="Rectangle 3">
            <a:extLst>
              <a:ext uri="{FF2B5EF4-FFF2-40B4-BE49-F238E27FC236}">
                <a16:creationId xmlns:a16="http://schemas.microsoft.com/office/drawing/2014/main" id="{AEB875F9-6096-4299-BE67-998D73DC2107}"/>
              </a:ext>
            </a:extLst>
          </p:cNvPr>
          <p:cNvSpPr/>
          <p:nvPr/>
        </p:nvSpPr>
        <p:spPr>
          <a:xfrm>
            <a:off x="4409608" y="6248400"/>
            <a:ext cx="3372783" cy="369332"/>
          </a:xfrm>
          <a:prstGeom prst="rect">
            <a:avLst/>
          </a:prstGeom>
        </p:spPr>
        <p:txBody>
          <a:bodyPr wrap="none">
            <a:spAutoFit/>
          </a:bodyPr>
          <a:lstStyle/>
          <a:p>
            <a:r>
              <a:rPr lang="en-US" dirty="0">
                <a:solidFill>
                  <a:srgbClr val="FFFF00"/>
                </a:solidFill>
              </a:rPr>
              <a:t>****Algorithm Derivations***</a:t>
            </a:r>
          </a:p>
        </p:txBody>
      </p:sp>
    </p:spTree>
    <p:extLst>
      <p:ext uri="{BB962C8B-B14F-4D97-AF65-F5344CB8AC3E}">
        <p14:creationId xmlns:p14="http://schemas.microsoft.com/office/powerpoint/2010/main" val="17657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9BF85D-1AD5-4003-84C7-0BDA466F7AC9}"/>
              </a:ext>
            </a:extLst>
          </p:cNvPr>
          <p:cNvPicPr>
            <a:picLocks noChangeAspect="1"/>
          </p:cNvPicPr>
          <p:nvPr/>
        </p:nvPicPr>
        <p:blipFill>
          <a:blip r:embed="rId3"/>
          <a:stretch>
            <a:fillRect/>
          </a:stretch>
        </p:blipFill>
        <p:spPr>
          <a:xfrm>
            <a:off x="6383955" y="2098643"/>
            <a:ext cx="3462452" cy="2308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184D63BC-D4A3-43DB-BE18-3DC9F388503C}"/>
              </a:ext>
            </a:extLst>
          </p:cNvPr>
          <p:cNvSpPr>
            <a:spLocks noGrp="1"/>
          </p:cNvSpPr>
          <p:nvPr>
            <p:ph type="title"/>
          </p:nvPr>
        </p:nvSpPr>
        <p:spPr>
          <a:xfrm>
            <a:off x="815824" y="38444"/>
            <a:ext cx="10353761" cy="1326321"/>
          </a:xfrm>
        </p:spPr>
        <p:txBody>
          <a:bodyPr/>
          <a:lstStyle/>
          <a:p>
            <a:r>
              <a:rPr lang="en-US" dirty="0"/>
              <a:t>VISUALIZATIONS</a:t>
            </a:r>
          </a:p>
        </p:txBody>
      </p:sp>
      <p:pic>
        <p:nvPicPr>
          <p:cNvPr id="5" name="Picture 4" descr="A screenshot of a cell phone&#10;&#10;Description automatically generated">
            <a:extLst>
              <a:ext uri="{FF2B5EF4-FFF2-40B4-BE49-F238E27FC236}">
                <a16:creationId xmlns:a16="http://schemas.microsoft.com/office/drawing/2014/main" id="{E5227DA8-ECC3-46CD-8B5D-2C95A6A1A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576" y="2098643"/>
            <a:ext cx="3462451" cy="2308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screenshot of a cell phone&#10;&#10;Description automatically generated">
            <a:extLst>
              <a:ext uri="{FF2B5EF4-FFF2-40B4-BE49-F238E27FC236}">
                <a16:creationId xmlns:a16="http://schemas.microsoft.com/office/drawing/2014/main" id="{4F8D1431-C065-47E3-806B-97AACC5E24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7226" y="4796817"/>
            <a:ext cx="2463147" cy="166020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descr="A screenshot of a cell phone&#10;&#10;Description automatically generated">
            <a:extLst>
              <a:ext uri="{FF2B5EF4-FFF2-40B4-BE49-F238E27FC236}">
                <a16:creationId xmlns:a16="http://schemas.microsoft.com/office/drawing/2014/main" id="{16B6E9AD-63BA-4971-A525-26365C78DD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8293" y="4796817"/>
            <a:ext cx="2293775" cy="166020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Rectangle 8">
            <a:extLst>
              <a:ext uri="{FF2B5EF4-FFF2-40B4-BE49-F238E27FC236}">
                <a16:creationId xmlns:a16="http://schemas.microsoft.com/office/drawing/2014/main" id="{53C1E3D7-21A9-470B-A17A-1CF0931CDCAD}"/>
              </a:ext>
            </a:extLst>
          </p:cNvPr>
          <p:cNvSpPr/>
          <p:nvPr/>
        </p:nvSpPr>
        <p:spPr>
          <a:xfrm>
            <a:off x="7022574" y="1364765"/>
            <a:ext cx="2185214" cy="400110"/>
          </a:xfrm>
          <a:prstGeom prst="rect">
            <a:avLst/>
          </a:prstGeom>
        </p:spPr>
        <p:txBody>
          <a:bodyPr wrap="none">
            <a:spAutoFit/>
          </a:bodyPr>
          <a:lstStyle/>
          <a:p>
            <a:r>
              <a:rPr lang="en-US" sz="2000" b="1" dirty="0"/>
              <a:t>Neural Network</a:t>
            </a:r>
          </a:p>
        </p:txBody>
      </p:sp>
      <p:sp>
        <p:nvSpPr>
          <p:cNvPr id="4" name="Rectangle 3">
            <a:extLst>
              <a:ext uri="{FF2B5EF4-FFF2-40B4-BE49-F238E27FC236}">
                <a16:creationId xmlns:a16="http://schemas.microsoft.com/office/drawing/2014/main" id="{EA8E8272-2A74-4488-88F7-485C035808D3}"/>
              </a:ext>
            </a:extLst>
          </p:cNvPr>
          <p:cNvSpPr/>
          <p:nvPr/>
        </p:nvSpPr>
        <p:spPr>
          <a:xfrm>
            <a:off x="2704522" y="1364765"/>
            <a:ext cx="2688557" cy="400110"/>
          </a:xfrm>
          <a:prstGeom prst="rect">
            <a:avLst/>
          </a:prstGeom>
        </p:spPr>
        <p:txBody>
          <a:bodyPr wrap="none">
            <a:spAutoFit/>
          </a:bodyPr>
          <a:lstStyle/>
          <a:p>
            <a:r>
              <a:rPr lang="en-US" sz="2000" b="1" dirty="0"/>
              <a:t>Logistic Regression</a:t>
            </a:r>
          </a:p>
        </p:txBody>
      </p:sp>
    </p:spTree>
    <p:extLst>
      <p:ext uri="{BB962C8B-B14F-4D97-AF65-F5344CB8AC3E}">
        <p14:creationId xmlns:p14="http://schemas.microsoft.com/office/powerpoint/2010/main" val="33183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5801-216B-416D-B7D7-194768C3CF05}"/>
              </a:ext>
            </a:extLst>
          </p:cNvPr>
          <p:cNvSpPr>
            <a:spLocks noGrp="1"/>
          </p:cNvSpPr>
          <p:nvPr>
            <p:ph type="title"/>
          </p:nvPr>
        </p:nvSpPr>
        <p:spPr/>
        <p:txBody>
          <a:bodyPr/>
          <a:lstStyle/>
          <a:p>
            <a:r>
              <a:rPr lang="en-US" dirty="0"/>
              <a:t>Optimizers and Loss function</a:t>
            </a:r>
          </a:p>
        </p:txBody>
      </p:sp>
      <p:sp>
        <p:nvSpPr>
          <p:cNvPr id="3" name="Content Placeholder 2">
            <a:extLst>
              <a:ext uri="{FF2B5EF4-FFF2-40B4-BE49-F238E27FC236}">
                <a16:creationId xmlns:a16="http://schemas.microsoft.com/office/drawing/2014/main" id="{04AE9D8E-88A9-4190-8A27-B4C958FDE0D0}"/>
              </a:ext>
            </a:extLst>
          </p:cNvPr>
          <p:cNvSpPr>
            <a:spLocks noGrp="1"/>
          </p:cNvSpPr>
          <p:nvPr>
            <p:ph idx="1"/>
          </p:nvPr>
        </p:nvSpPr>
        <p:spPr/>
        <p:txBody>
          <a:bodyPr/>
          <a:lstStyle/>
          <a:p>
            <a:r>
              <a:rPr lang="en-US" dirty="0"/>
              <a:t>ADAM – Worst Results</a:t>
            </a:r>
            <a:br>
              <a:rPr lang="en-US" dirty="0"/>
            </a:br>
            <a:endParaRPr lang="en-US" dirty="0"/>
          </a:p>
          <a:p>
            <a:endParaRPr lang="en-US" dirty="0"/>
          </a:p>
          <a:p>
            <a:r>
              <a:rPr lang="en-US" dirty="0"/>
              <a:t>RMSPROP – </a:t>
            </a:r>
          </a:p>
          <a:p>
            <a:endParaRPr lang="en-US" dirty="0"/>
          </a:p>
          <a:p>
            <a:r>
              <a:rPr lang="en-US" dirty="0"/>
              <a:t>STOCHASTIC GRADIENT FUNCTION – </a:t>
            </a:r>
            <a:r>
              <a:rPr lang="en-US" dirty="0">
                <a:solidFill>
                  <a:srgbClr val="FF0000"/>
                </a:solidFill>
              </a:rPr>
              <a:t>Need to Run</a:t>
            </a:r>
          </a:p>
          <a:p>
            <a:endParaRPr lang="en-US" dirty="0"/>
          </a:p>
        </p:txBody>
      </p:sp>
    </p:spTree>
    <p:extLst>
      <p:ext uri="{BB962C8B-B14F-4D97-AF65-F5344CB8AC3E}">
        <p14:creationId xmlns:p14="http://schemas.microsoft.com/office/powerpoint/2010/main" val="1062546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3985</TotalTime>
  <Words>1320</Words>
  <Application>Microsoft Office PowerPoint</Application>
  <PresentationFormat>Widescreen</PresentationFormat>
  <Paragraphs>181</Paragraphs>
  <Slides>14</Slides>
  <Notes>13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Rockwell</vt:lpstr>
      <vt:lpstr>Damask</vt:lpstr>
      <vt:lpstr>CS 4347 Machine Learning</vt:lpstr>
      <vt:lpstr>agenda</vt:lpstr>
      <vt:lpstr>cbioportal</vt:lpstr>
      <vt:lpstr>DATASET</vt:lpstr>
      <vt:lpstr>DATASET</vt:lpstr>
      <vt:lpstr>DATASET</vt:lpstr>
      <vt:lpstr>METHODS</vt:lpstr>
      <vt:lpstr>VISUALIZATIONS</vt:lpstr>
      <vt:lpstr>Optimizers and Loss function</vt:lpstr>
      <vt:lpstr>Batch Size &amp; Number of Epochs</vt:lpstr>
      <vt:lpstr>Activation Function</vt:lpstr>
      <vt:lpstr>ANALYSIS</vt:lpstr>
      <vt:lpstr>Conclusions and future work</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4347 Machine Learning</dc:title>
  <dc:creator>Mayes, Shervone E</dc:creator>
  <cp:lastModifiedBy>Rara Avis</cp:lastModifiedBy>
  <cp:revision>21</cp:revision>
  <dcterms:created xsi:type="dcterms:W3CDTF">2019-11-24T20:28:14Z</dcterms:created>
  <dcterms:modified xsi:type="dcterms:W3CDTF">2020-10-28T14:36:09Z</dcterms:modified>
</cp:coreProperties>
</file>