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57E0E6-C680-4588-993A-B0A51F70DBC1}">
  <a:tblStyle styleId="{2F57E0E6-C680-4588-993A-B0A51F70D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6d62052a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6d62052a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e6d62052a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e6d62052a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6d62052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6d62052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6d62052a2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6d62052a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d62052a2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6d62052a2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6d62052a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6d62052a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6d62052a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6d62052a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6d62052a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6d62052a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6d62052a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6d62052a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e6d62052a2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e6d62052a2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6d62052a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6d62052a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6d62052a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6d62052a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6d62052a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6d62052a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6d62052a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6d62052a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ml/datasets/cardiotocograph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59">
                <a:solidFill>
                  <a:srgbClr val="20124D"/>
                </a:solidFill>
              </a:rPr>
              <a:t>Exploratory Analysis &amp; Prediction of Fetal state</a:t>
            </a:r>
            <a:endParaRPr sz="3859">
              <a:solidFill>
                <a:srgbClr val="20124D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effectLst>
            <a:outerShdw blurRad="57150" rotWithShape="0" algn="bl" dir="11760001" dist="28575">
              <a:schemeClr val="lt1">
                <a:alpha val="68000"/>
              </a:scheme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51C75"/>
                </a:solidFill>
              </a:rPr>
              <a:t>BY OLUWATOBA OYEKANMI</a:t>
            </a:r>
            <a:endParaRPr b="1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Managed </a:t>
            </a:r>
            <a:r>
              <a:rPr lang="en"/>
              <a:t>multicollinearity in database</a:t>
            </a:r>
            <a:r>
              <a:rPr lang="en"/>
              <a:t> using sklearn’s SelectNonCollinear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650" y="1626975"/>
            <a:ext cx="3665825" cy="321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1075" y="1584516"/>
            <a:ext cx="3665825" cy="29843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2"/>
          <p:cNvCxnSpPr/>
          <p:nvPr/>
        </p:nvCxnSpPr>
        <p:spPr>
          <a:xfrm flipH="1" rot="10800000">
            <a:off x="4191600" y="3080425"/>
            <a:ext cx="1205700" cy="12000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693175"/>
            <a:ext cx="8520600" cy="38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Feature importance ranking: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ranked features </a:t>
            </a:r>
            <a:r>
              <a:rPr lang="en"/>
              <a:t>importance</a:t>
            </a:r>
            <a:r>
              <a:rPr lang="en"/>
              <a:t> using SelectKBest. The top and least 4 are;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7239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{2F57E0E6-C680-4588-993A-B0A51F70DBC1}</a:tableStyleId>
              </a:tblPr>
              <a:tblGrid>
                <a:gridCol w="1462250"/>
                <a:gridCol w="1462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SUSP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242.37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191.74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81.69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MLTV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76.81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Google Shape;124;p23"/>
          <p:cNvGraphicFramePr/>
          <p:nvPr/>
        </p:nvGraphicFramePr>
        <p:xfrm>
          <a:off x="3986075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{2F57E0E6-C680-4588-993A-B0A51F70DBC1}</a:tableStyleId>
              </a:tblPr>
              <a:tblGrid>
                <a:gridCol w="1462250"/>
                <a:gridCol w="14622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Rank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Width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8.92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8.07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7.45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NZeros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1.93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5" name="Google Shape;125;p23"/>
          <p:cNvSpPr txBox="1"/>
          <p:nvPr/>
        </p:nvSpPr>
        <p:spPr>
          <a:xfrm>
            <a:off x="1376300" y="1607350"/>
            <a:ext cx="112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Top 4 Rank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609350" y="1641650"/>
            <a:ext cx="148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Lowest 4 Rank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Modelling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Evaluated predictions  of models </a:t>
            </a:r>
            <a:r>
              <a:rPr lang="en"/>
              <a:t>attempted</a:t>
            </a:r>
            <a:r>
              <a:rPr lang="en"/>
              <a:t> are as follows:</a:t>
            </a:r>
            <a:endParaRPr/>
          </a:p>
        </p:txBody>
      </p:sp>
      <p:graphicFrame>
        <p:nvGraphicFramePr>
          <p:cNvPr id="133" name="Google Shape;133;p24"/>
          <p:cNvGraphicFramePr/>
          <p:nvPr/>
        </p:nvGraphicFramePr>
        <p:xfrm>
          <a:off x="842000" y="171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{2F57E0E6-C680-4588-993A-B0A51F70DBC1}</a:tableStyleId>
              </a:tblPr>
              <a:tblGrid>
                <a:gridCol w="1698950"/>
                <a:gridCol w="119665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Training</a:t>
                      </a:r>
                      <a:r>
                        <a:rPr b="1" lang="en"/>
                        <a:t> 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</a:t>
                      </a:r>
                      <a:r>
                        <a:rPr b="1" lang="en"/>
                        <a:t>Score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Logistic Regression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0.9751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Decision</a:t>
                      </a:r>
                      <a:r>
                        <a:rPr b="1" lang="en"/>
                        <a:t> Tree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Random Forest</a:t>
                      </a:r>
                      <a:r>
                        <a:rPr b="1" lang="en"/>
                        <a:t> Classifier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Gradient Boosting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0.9987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0.9761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Neural</a:t>
                      </a:r>
                      <a:r>
                        <a:rPr b="1" lang="en"/>
                        <a:t> Network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0.9875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0.9873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0.9874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is a better metric of evaluation because the cost of false negatives is more costly being that false negatives could lead to fetal distress or death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ML classifiers overfitted, however Gradient Boosting classifer  performed best of all  ML classifiers attempted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optimised Neural Network model performed even better than Gradient Boosting with results highlighted above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</a:t>
            </a:r>
            <a:r>
              <a:rPr lang="en"/>
              <a:t> and prediction of the same data used in this project but with a target feature ‘CLASS’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analysis and prediction of </a:t>
            </a:r>
            <a:r>
              <a:rPr lang="en"/>
              <a:t>cardiotocography</a:t>
            </a:r>
            <a:r>
              <a:rPr lang="en"/>
              <a:t> and fetal ejection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 </a:t>
            </a:r>
            <a:r>
              <a:rPr lang="en"/>
              <a:t>analysis</a:t>
            </a:r>
            <a:r>
              <a:rPr lang="en"/>
              <a:t> of </a:t>
            </a:r>
            <a:r>
              <a:rPr lang="en"/>
              <a:t>cardiotocography</a:t>
            </a:r>
            <a:r>
              <a:rPr lang="en"/>
              <a:t> data and maternal mortality </a:t>
            </a:r>
            <a:r>
              <a:rPr lang="en"/>
              <a:t>and</a:t>
            </a:r>
            <a:r>
              <a:rPr lang="en"/>
              <a:t> </a:t>
            </a:r>
            <a:r>
              <a:rPr lang="en"/>
              <a:t>complications</a:t>
            </a:r>
            <a:r>
              <a:rPr lang="en"/>
              <a:t> in high risk pregnancy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Cardiotocography is a technical means of recording the fetal heartbeats and contractions during pregnancy.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This project aims to perform en exploratory data analysis on the cardiotocography dataset and predict the fetal state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was </a:t>
            </a:r>
            <a:r>
              <a:rPr lang="en"/>
              <a:t>retrieved</a:t>
            </a:r>
            <a:r>
              <a:rPr lang="en"/>
              <a:t> from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UCL Machine Learning database</a:t>
            </a:r>
            <a:r>
              <a:rPr lang="en"/>
              <a:t>. Data contained 2126 records.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features recorded: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Fetal accelerations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Uterine </a:t>
            </a:r>
            <a:r>
              <a:rPr lang="en"/>
              <a:t>contractions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 sleep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Active v</a:t>
            </a:r>
            <a:r>
              <a:rPr lang="en"/>
              <a:t>igilance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Foetal movements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Amongst others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Wrangling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the data </a:t>
            </a:r>
            <a:r>
              <a:rPr lang="en"/>
              <a:t>wrangling</a:t>
            </a:r>
            <a:r>
              <a:rPr lang="en"/>
              <a:t> procedures carried out were: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Irrelevant columns were dropped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Categorical and numerical columns were defined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Duplicated rows and columns were dealt </a:t>
            </a:r>
            <a:r>
              <a:rPr lang="en"/>
              <a:t>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Missing values were located and dropped accordingly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features were explored. Our target variable Foetal state(NSP) countplot: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83074" l="0" r="65142" t="0"/>
          <a:stretch/>
        </p:blipFill>
        <p:spPr>
          <a:xfrm>
            <a:off x="1028450" y="1815550"/>
            <a:ext cx="5428725" cy="32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6341650" y="2169975"/>
            <a:ext cx="232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Remarks: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Majority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of our foetal state are of normal class and less of suspect and pathologic classes.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59417" l="0" r="66181" t="20235"/>
          <a:stretch/>
        </p:blipFill>
        <p:spPr>
          <a:xfrm>
            <a:off x="1285875" y="271775"/>
            <a:ext cx="3391524" cy="22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5087375" y="1456650"/>
            <a:ext cx="313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Remarks: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Fetal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acceleration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ranges between 0 to 20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Outliers acceleration reached 25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 Foetal movements records ranges between 0 and 400, with outliers recording 500.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59733" l="31314" r="33349" t="20262"/>
          <a:stretch/>
        </p:blipFill>
        <p:spPr>
          <a:xfrm>
            <a:off x="1173100" y="2571750"/>
            <a:ext cx="3504300" cy="243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52400"/>
            <a:ext cx="5021250" cy="47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5696025" y="706025"/>
            <a:ext cx="3184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</a:rPr>
              <a:t>Remarks:</a:t>
            </a:r>
            <a:endParaRPr b="1"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While there is no clear strong </a:t>
            </a:r>
            <a:r>
              <a:rPr lang="en" sz="1050">
                <a:solidFill>
                  <a:schemeClr val="dk2"/>
                </a:solidFill>
              </a:rPr>
              <a:t>correlations</a:t>
            </a:r>
            <a:r>
              <a:rPr lang="en" sz="1050">
                <a:solidFill>
                  <a:schemeClr val="dk2"/>
                </a:solidFill>
              </a:rPr>
              <a:t> there exist clusters of foetal states</a:t>
            </a:r>
            <a:endParaRPr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Observe that most of fetals in Normal state had high accelerations</a:t>
            </a:r>
            <a:endParaRPr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Also, observe that low accelerations and high foetal movements does not </a:t>
            </a:r>
            <a:r>
              <a:rPr lang="en" sz="1050">
                <a:solidFill>
                  <a:schemeClr val="dk2"/>
                </a:solidFill>
              </a:rPr>
              <a:t>necessarily</a:t>
            </a:r>
            <a:r>
              <a:rPr lang="en" sz="1050">
                <a:solidFill>
                  <a:schemeClr val="dk2"/>
                </a:solidFill>
              </a:rPr>
              <a:t> imply not Normal foetus state</a:t>
            </a:r>
            <a:endParaRPr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Pathologic fetal states tends to have higher foetal movements but lower or no accelerations</a:t>
            </a:r>
            <a:endParaRPr sz="1050">
              <a:solidFill>
                <a:schemeClr val="dk2"/>
              </a:solidFill>
            </a:endParaRPr>
          </a:p>
          <a:p>
            <a:pPr indent="0" lvl="0" marL="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54493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5756300" y="897900"/>
            <a:ext cx="29235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</a:rPr>
              <a:t>Remarks:</a:t>
            </a:r>
            <a:endParaRPr b="1"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Observe accelerations was low for all but present in all </a:t>
            </a:r>
            <a:r>
              <a:rPr lang="en" sz="1050">
                <a:solidFill>
                  <a:schemeClr val="dk2"/>
                </a:solidFill>
              </a:rPr>
              <a:t>different</a:t>
            </a:r>
            <a:r>
              <a:rPr lang="en" sz="1050">
                <a:solidFill>
                  <a:schemeClr val="dk2"/>
                </a:solidFill>
              </a:rPr>
              <a:t> </a:t>
            </a:r>
            <a:r>
              <a:rPr lang="en" sz="1050">
                <a:solidFill>
                  <a:schemeClr val="dk2"/>
                </a:solidFill>
              </a:rPr>
              <a:t>tendencies</a:t>
            </a:r>
            <a:r>
              <a:rPr lang="en" sz="1050">
                <a:solidFill>
                  <a:schemeClr val="dk2"/>
                </a:solidFill>
              </a:rPr>
              <a:t> for all foetal states</a:t>
            </a:r>
            <a:endParaRPr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Normal foetal states has the lowest Tendency of -1</a:t>
            </a:r>
            <a:endParaRPr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Observe Classes 1,2,3,4,6 and 7 has Normal foetal states</a:t>
            </a:r>
            <a:endParaRPr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Classes 5 and 10 has Suspects foetal states</a:t>
            </a:r>
            <a:endParaRPr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Classes 8 and 9 has pathologic foetal states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5241924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5746250" y="1163925"/>
            <a:ext cx="29757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2"/>
                </a:solidFill>
              </a:rPr>
              <a:t>Remarks:</a:t>
            </a:r>
            <a:endParaRPr b="1"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Observe the distributions for all foetal states are skewed to the right</a:t>
            </a:r>
            <a:endParaRPr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The mean for baseline value differs for each foetal states</a:t>
            </a:r>
            <a:endParaRPr sz="1050">
              <a:solidFill>
                <a:schemeClr val="dk2"/>
              </a:solidFill>
            </a:endParaRPr>
          </a:p>
          <a:p>
            <a:pPr indent="-295275" lvl="0" marL="736600" marR="279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Char char="●"/>
            </a:pPr>
            <a:r>
              <a:rPr lang="en" sz="1050">
                <a:solidFill>
                  <a:schemeClr val="dk2"/>
                </a:solidFill>
              </a:rPr>
              <a:t>Normal State NSP averagely has a lower percentage of time with abnormal short term variability to pathologic and suspect states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