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1" r:id="rId6"/>
    <p:sldId id="267" r:id="rId7"/>
    <p:sldId id="263" r:id="rId8"/>
    <p:sldId id="268" r:id="rId9"/>
    <p:sldId id="264" r:id="rId10"/>
    <p:sldId id="270" r:id="rId11"/>
    <p:sldId id="262" r:id="rId12"/>
    <p:sldId id="25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533"/>
    <p:restoredTop sz="76197"/>
  </p:normalViewPr>
  <p:slideViewPr>
    <p:cSldViewPr snapToGrid="0">
      <p:cViewPr varScale="1">
        <p:scale>
          <a:sx n="90" d="100"/>
          <a:sy n="90" d="100"/>
        </p:scale>
        <p:origin x="22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3265B-A5F8-274B-82E7-821870949328}" type="datetimeFigureOut">
              <a:rPr lang="de-DE" smtClean="0"/>
              <a:t>16.01.25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6A82CD-3ADE-1947-953C-E4820DF05E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7335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6A82CD-3ADE-1947-953C-E4820DF05E9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9871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6A82CD-3ADE-1947-953C-E4820DF05E95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9065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6A82CD-3ADE-1947-953C-E4820DF05E95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42625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Let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me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introduce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my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topic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with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an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anectode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.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You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probably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know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—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especially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if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you’re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familiar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with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NLP,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that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in 2017, a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paper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titled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de-AT" b="0" i="1" u="none" strike="noStrike" dirty="0">
                <a:solidFill>
                  <a:srgbClr val="000000"/>
                </a:solidFill>
                <a:effectLst/>
              </a:rPr>
              <a:t>"Attention </a:t>
            </a:r>
            <a:r>
              <a:rPr lang="de-AT" b="0" i="1" u="none" strike="noStrike" dirty="0" err="1">
                <a:solidFill>
                  <a:srgbClr val="000000"/>
                </a:solidFill>
                <a:effectLst/>
              </a:rPr>
              <a:t>Is</a:t>
            </a:r>
            <a:r>
              <a:rPr lang="de-AT" b="0" i="1" u="none" strike="noStrike" dirty="0">
                <a:solidFill>
                  <a:srgbClr val="000000"/>
                </a:solidFill>
                <a:effectLst/>
              </a:rPr>
              <a:t> All </a:t>
            </a:r>
            <a:r>
              <a:rPr lang="de-AT" b="0" i="1" u="none" strike="noStrike" dirty="0" err="1">
                <a:solidFill>
                  <a:srgbClr val="000000"/>
                </a:solidFill>
                <a:effectLst/>
              </a:rPr>
              <a:t>You</a:t>
            </a:r>
            <a:r>
              <a:rPr lang="de-AT" b="0" i="1" u="none" strike="noStrike" dirty="0">
                <a:solidFill>
                  <a:srgbClr val="000000"/>
                </a:solidFill>
                <a:effectLst/>
              </a:rPr>
              <a:t> Need"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changed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the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field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.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Vaswani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and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his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team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introduced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the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transformer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architecture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with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its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attention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mechanism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, and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here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we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are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in 2025—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transformers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are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still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the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backbone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of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most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of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all Large Language Models out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there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/>
            <a:endParaRPr lang="de-AT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Since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then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, LLMs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competes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each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other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with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new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records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on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benchmarks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. But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there’s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always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been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criticism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about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how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much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we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rely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on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benchmarks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: In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my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opinion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the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most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extreme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criticism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was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the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paper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b="0" i="1" u="none" strike="noStrike" dirty="0">
                <a:solidFill>
                  <a:srgbClr val="000000"/>
                </a:solidFill>
                <a:effectLst/>
              </a:rPr>
              <a:t>"</a:t>
            </a:r>
            <a:r>
              <a:rPr lang="de-AT" b="0" i="1" u="none" strike="noStrike" dirty="0" err="1">
                <a:solidFill>
                  <a:srgbClr val="000000"/>
                </a:solidFill>
                <a:effectLst/>
              </a:rPr>
              <a:t>Pretraining</a:t>
            </a:r>
            <a:r>
              <a:rPr lang="de-AT" b="0" i="1" u="none" strike="noStrike" dirty="0">
                <a:solidFill>
                  <a:srgbClr val="000000"/>
                </a:solidFill>
                <a:effectLst/>
              </a:rPr>
              <a:t> on </a:t>
            </a:r>
            <a:r>
              <a:rPr lang="de-AT" b="0" i="1" u="none" strike="noStrike" dirty="0" err="1">
                <a:solidFill>
                  <a:srgbClr val="000000"/>
                </a:solidFill>
                <a:effectLst/>
              </a:rPr>
              <a:t>the</a:t>
            </a:r>
            <a:r>
              <a:rPr lang="de-AT" b="0" i="1" u="none" strike="noStrike" dirty="0">
                <a:solidFill>
                  <a:srgbClr val="000000"/>
                </a:solidFill>
                <a:effectLst/>
              </a:rPr>
              <a:t> Test Set </a:t>
            </a:r>
            <a:r>
              <a:rPr lang="de-AT" b="0" i="1" u="none" strike="noStrike" dirty="0" err="1">
                <a:solidFill>
                  <a:srgbClr val="000000"/>
                </a:solidFill>
                <a:effectLst/>
              </a:rPr>
              <a:t>Is</a:t>
            </a:r>
            <a:r>
              <a:rPr lang="de-AT" b="0" i="1" u="none" strike="noStrike" dirty="0">
                <a:solidFill>
                  <a:srgbClr val="000000"/>
                </a:solidFill>
                <a:effectLst/>
              </a:rPr>
              <a:t> All </a:t>
            </a:r>
            <a:r>
              <a:rPr lang="de-AT" b="0" i="1" u="none" strike="noStrike" dirty="0" err="1">
                <a:solidFill>
                  <a:srgbClr val="000000"/>
                </a:solidFill>
                <a:effectLst/>
              </a:rPr>
              <a:t>You</a:t>
            </a:r>
            <a:r>
              <a:rPr lang="de-AT" b="0" i="1" u="none" strike="noStrike" dirty="0">
                <a:solidFill>
                  <a:srgbClr val="000000"/>
                </a:solidFill>
                <a:effectLst/>
              </a:rPr>
              <a:t> Need.“ in 2023 </a:t>
            </a:r>
            <a:r>
              <a:rPr lang="de-AT" b="0" i="1" u="none" strike="noStrike" dirty="0" err="1">
                <a:solidFill>
                  <a:srgbClr val="000000"/>
                </a:solidFill>
                <a:effectLst/>
              </a:rPr>
              <a:t>from</a:t>
            </a:r>
            <a:r>
              <a:rPr lang="de-AT" b="0" i="1" u="none" strike="noStrike" dirty="0">
                <a:solidFill>
                  <a:srgbClr val="000000"/>
                </a:solidFill>
                <a:effectLst/>
              </a:rPr>
              <a:t> Schaeffer.</a:t>
            </a:r>
          </a:p>
          <a:p>
            <a:pPr algn="l"/>
            <a:endParaRPr lang="de-AT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What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they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did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was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train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a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transformer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model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with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just 100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million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parameters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—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tiny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compared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to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GPT-3’s 175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billion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—and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got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perfect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benchmark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results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.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How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?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They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just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pre-trained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the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model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on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the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test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data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itself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!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To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be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fair,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they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admitted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it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wasn’t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a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serious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scientific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study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but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meant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to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highlight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how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easily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benchmarks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can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be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gamed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6A82CD-3ADE-1947-953C-E4820DF05E95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457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When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new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Large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language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model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are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releaded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most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provider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of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LLMs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claim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to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have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developed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the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most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advanced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model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so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far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this</a:t>
            </a:r>
            <a:endParaRPr lang="de-AT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endParaRPr lang="de-AT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de-DE" dirty="0"/>
              <a:t>&lt;</a:t>
            </a:r>
            <a:r>
              <a:rPr lang="de-DE" dirty="0" err="1"/>
              <a:t>ocör</a:t>
            </a:r>
            <a:r>
              <a:rPr lang="de-DE" dirty="0"/>
              <a:t> &gt;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6A82CD-3ADE-1947-953C-E4820DF05E9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003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6A82CD-3ADE-1947-953C-E4820DF05E9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9526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6A82CD-3ADE-1947-953C-E4820DF05E9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9485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>
                <a:solidFill>
                  <a:srgbClr val="000000"/>
                </a:solidFill>
                <a:effectLst/>
                <a:latin typeface="Helvetica" pitchFamily="2" charset="0"/>
              </a:rPr>
              <a:t>RQ1: </a:t>
            </a:r>
            <a:r>
              <a:rPr lang="de-AT" dirty="0" err="1">
                <a:solidFill>
                  <a:srgbClr val="000000"/>
                </a:solidFill>
                <a:effectLst/>
                <a:latin typeface="Helvetica" pitchFamily="2" charset="0"/>
              </a:rPr>
              <a:t>To</a:t>
            </a:r>
            <a:r>
              <a:rPr lang="de-A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de-AT" dirty="0" err="1">
                <a:solidFill>
                  <a:srgbClr val="000000"/>
                </a:solidFill>
                <a:effectLst/>
                <a:latin typeface="Helvetica" pitchFamily="2" charset="0"/>
              </a:rPr>
              <a:t>what</a:t>
            </a:r>
            <a:r>
              <a:rPr lang="de-A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de-AT" dirty="0" err="1">
                <a:solidFill>
                  <a:srgbClr val="000000"/>
                </a:solidFill>
                <a:effectLst/>
                <a:latin typeface="Helvetica" pitchFamily="2" charset="0"/>
              </a:rPr>
              <a:t>extent</a:t>
            </a:r>
            <a:r>
              <a:rPr lang="de-A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de-AT" dirty="0" err="1">
                <a:solidFill>
                  <a:srgbClr val="000000"/>
                </a:solidFill>
                <a:effectLst/>
                <a:latin typeface="Helvetica" pitchFamily="2" charset="0"/>
              </a:rPr>
              <a:t>can</a:t>
            </a:r>
            <a:r>
              <a:rPr lang="de-A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de-AT" dirty="0" err="1">
                <a:solidFill>
                  <a:srgbClr val="000000"/>
                </a:solidFill>
                <a:effectLst/>
                <a:latin typeface="Helvetica" pitchFamily="2" charset="0"/>
              </a:rPr>
              <a:t>existing</a:t>
            </a:r>
            <a:r>
              <a:rPr lang="de-A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de-AT" dirty="0" err="1">
                <a:solidFill>
                  <a:srgbClr val="000000"/>
                </a:solidFill>
                <a:effectLst/>
                <a:latin typeface="Helvetica" pitchFamily="2" charset="0"/>
              </a:rPr>
              <a:t>methods</a:t>
            </a:r>
            <a:r>
              <a:rPr lang="de-A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de-AT" dirty="0" err="1">
                <a:solidFill>
                  <a:srgbClr val="000000"/>
                </a:solidFill>
                <a:effectLst/>
                <a:latin typeface="Helvetica" pitchFamily="2" charset="0"/>
              </a:rPr>
              <a:t>detect</a:t>
            </a:r>
            <a:r>
              <a:rPr lang="de-A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de-AT" dirty="0" err="1">
                <a:solidFill>
                  <a:srgbClr val="000000"/>
                </a:solidFill>
                <a:effectLst/>
                <a:latin typeface="Helvetica" pitchFamily="2" charset="0"/>
              </a:rPr>
              <a:t>data</a:t>
            </a:r>
            <a:r>
              <a:rPr lang="de-A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de-AT" dirty="0" err="1">
                <a:solidFill>
                  <a:srgbClr val="000000"/>
                </a:solidFill>
                <a:effectLst/>
                <a:latin typeface="Helvetica" pitchFamily="2" charset="0"/>
              </a:rPr>
              <a:t>contamination</a:t>
            </a:r>
            <a:r>
              <a:rPr lang="de-A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de-AT" dirty="0" err="1">
                <a:solidFill>
                  <a:srgbClr val="000000"/>
                </a:solidFill>
                <a:effectLst/>
                <a:latin typeface="Helvetica" pitchFamily="2" charset="0"/>
              </a:rPr>
              <a:t>when</a:t>
            </a:r>
            <a:r>
              <a:rPr lang="de-A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de-AT" dirty="0" err="1">
                <a:solidFill>
                  <a:srgbClr val="000000"/>
                </a:solidFill>
                <a:effectLst/>
                <a:latin typeface="Helvetica" pitchFamily="2" charset="0"/>
              </a:rPr>
              <a:t>tested</a:t>
            </a:r>
            <a:r>
              <a:rPr lang="de-AT" dirty="0">
                <a:solidFill>
                  <a:srgbClr val="000000"/>
                </a:solidFill>
                <a:effectLst/>
                <a:latin typeface="Helvetica" pitchFamily="2" charset="0"/>
              </a:rPr>
              <a:t> on </a:t>
            </a:r>
            <a:r>
              <a:rPr lang="de-AT" dirty="0" err="1">
                <a:solidFill>
                  <a:srgbClr val="000000"/>
                </a:solidFill>
                <a:effectLst/>
                <a:latin typeface="Helvetica" pitchFamily="2" charset="0"/>
              </a:rPr>
              <a:t>MathCONTA</a:t>
            </a:r>
            <a:endParaRPr lang="de-AT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AT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>
                <a:solidFill>
                  <a:srgbClr val="000000"/>
                </a:solidFill>
                <a:effectLst/>
                <a:latin typeface="Helvetica" pitchFamily="2" charset="0"/>
              </a:rPr>
              <a:t>RQ2: </a:t>
            </a:r>
            <a:r>
              <a:rPr lang="de-AT" dirty="0" err="1">
                <a:solidFill>
                  <a:srgbClr val="000000"/>
                </a:solidFill>
                <a:effectLst/>
                <a:latin typeface="Helvetica" pitchFamily="2" charset="0"/>
              </a:rPr>
              <a:t>How</a:t>
            </a:r>
            <a:r>
              <a:rPr lang="de-A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de-AT" dirty="0" err="1">
                <a:solidFill>
                  <a:srgbClr val="000000"/>
                </a:solidFill>
                <a:effectLst/>
                <a:latin typeface="Helvetica" pitchFamily="2" charset="0"/>
              </a:rPr>
              <a:t>effectively</a:t>
            </a:r>
            <a:r>
              <a:rPr lang="de-A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de-AT" dirty="0" err="1">
                <a:solidFill>
                  <a:srgbClr val="000000"/>
                </a:solidFill>
                <a:effectLst/>
                <a:latin typeface="Helvetica" pitchFamily="2" charset="0"/>
              </a:rPr>
              <a:t>can</a:t>
            </a:r>
            <a:r>
              <a:rPr lang="de-AT" dirty="0">
                <a:solidFill>
                  <a:srgbClr val="000000"/>
                </a:solidFill>
                <a:effectLst/>
                <a:latin typeface="Helvetica" pitchFamily="2" charset="0"/>
              </a:rPr>
              <a:t> a </a:t>
            </a:r>
            <a:r>
              <a:rPr lang="de-AT" dirty="0" err="1">
                <a:solidFill>
                  <a:srgbClr val="000000"/>
                </a:solidFill>
                <a:effectLst/>
                <a:latin typeface="Helvetica" pitchFamily="2" charset="0"/>
              </a:rPr>
              <a:t>combination</a:t>
            </a:r>
            <a:r>
              <a:rPr lang="de-A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de-AT" dirty="0" err="1">
                <a:solidFill>
                  <a:srgbClr val="000000"/>
                </a:solidFill>
                <a:effectLst/>
                <a:latin typeface="Helvetica" pitchFamily="2" charset="0"/>
              </a:rPr>
              <a:t>of</a:t>
            </a:r>
            <a:r>
              <a:rPr lang="de-A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de-AT" dirty="0" err="1">
                <a:solidFill>
                  <a:srgbClr val="000000"/>
                </a:solidFill>
                <a:effectLst/>
                <a:latin typeface="Helvetica" pitchFamily="2" charset="0"/>
              </a:rPr>
              <a:t>the</a:t>
            </a:r>
            <a:r>
              <a:rPr lang="de-AT" dirty="0">
                <a:solidFill>
                  <a:srgbClr val="000000"/>
                </a:solidFill>
                <a:effectLst/>
                <a:latin typeface="Helvetica" pitchFamily="2" charset="0"/>
              </a:rPr>
              <a:t> best-</a:t>
            </a:r>
            <a:r>
              <a:rPr lang="de-AT" dirty="0" err="1">
                <a:solidFill>
                  <a:srgbClr val="000000"/>
                </a:solidFill>
                <a:effectLst/>
                <a:latin typeface="Helvetica" pitchFamily="2" charset="0"/>
              </a:rPr>
              <a:t>performing</a:t>
            </a:r>
            <a:r>
              <a:rPr lang="de-A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de-AT" dirty="0" err="1">
                <a:solidFill>
                  <a:srgbClr val="000000"/>
                </a:solidFill>
                <a:effectLst/>
                <a:latin typeface="Helvetica" pitchFamily="2" charset="0"/>
              </a:rPr>
              <a:t>method</a:t>
            </a:r>
            <a:r>
              <a:rPr lang="de-A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de-AT" dirty="0" err="1">
                <a:solidFill>
                  <a:srgbClr val="000000"/>
                </a:solidFill>
                <a:effectLst/>
                <a:latin typeface="Helvetica" pitchFamily="2" charset="0"/>
              </a:rPr>
              <a:t>be</a:t>
            </a:r>
            <a:r>
              <a:rPr lang="de-A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de-AT" dirty="0" err="1">
                <a:solidFill>
                  <a:srgbClr val="000000"/>
                </a:solidFill>
                <a:effectLst/>
                <a:latin typeface="Helvetica" pitchFamily="2" charset="0"/>
              </a:rPr>
              <a:t>used</a:t>
            </a:r>
            <a:r>
              <a:rPr lang="de-A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de-AT" dirty="0" err="1">
                <a:solidFill>
                  <a:srgbClr val="000000"/>
                </a:solidFill>
                <a:effectLst/>
                <a:latin typeface="Helvetica" pitchFamily="2" charset="0"/>
              </a:rPr>
              <a:t>to</a:t>
            </a:r>
            <a:r>
              <a:rPr lang="de-A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de-AT" dirty="0" err="1">
                <a:solidFill>
                  <a:srgbClr val="000000"/>
                </a:solidFill>
                <a:effectLst/>
                <a:latin typeface="Helvetica" pitchFamily="2" charset="0"/>
              </a:rPr>
              <a:t>detect</a:t>
            </a:r>
            <a:r>
              <a:rPr lang="de-A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de-AT" dirty="0" err="1">
                <a:solidFill>
                  <a:srgbClr val="000000"/>
                </a:solidFill>
                <a:effectLst/>
                <a:latin typeface="Helvetica" pitchFamily="2" charset="0"/>
              </a:rPr>
              <a:t>mathematical</a:t>
            </a:r>
            <a:r>
              <a:rPr lang="de-AT" dirty="0">
                <a:solidFill>
                  <a:srgbClr val="000000"/>
                </a:solidFill>
                <a:effectLst/>
                <a:latin typeface="Helvetica" pitchFamily="2" charset="0"/>
              </a:rPr>
              <a:t> benchmark </a:t>
            </a:r>
            <a:r>
              <a:rPr lang="de-AT" dirty="0" err="1">
                <a:solidFill>
                  <a:srgbClr val="000000"/>
                </a:solidFill>
                <a:effectLst/>
                <a:latin typeface="Helvetica" pitchFamily="2" charset="0"/>
              </a:rPr>
              <a:t>data</a:t>
            </a:r>
            <a:r>
              <a:rPr lang="de-A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de-AT" dirty="0" err="1">
                <a:solidFill>
                  <a:srgbClr val="000000"/>
                </a:solidFill>
                <a:effectLst/>
                <a:latin typeface="Helvetica" pitchFamily="2" charset="0"/>
              </a:rPr>
              <a:t>contamination</a:t>
            </a:r>
            <a:r>
              <a:rPr lang="de-AT" dirty="0">
                <a:solidFill>
                  <a:srgbClr val="000000"/>
                </a:solidFill>
                <a:effectLst/>
                <a:latin typeface="Helvetica" pitchFamily="2" charset="0"/>
              </a:rPr>
              <a:t> in </a:t>
            </a:r>
            <a:r>
              <a:rPr lang="de-AT" dirty="0" err="1">
                <a:solidFill>
                  <a:srgbClr val="000000"/>
                </a:solidFill>
                <a:effectLst/>
                <a:latin typeface="Helvetica" pitchFamily="2" charset="0"/>
              </a:rPr>
              <a:t>closed</a:t>
            </a:r>
            <a:r>
              <a:rPr lang="de-AT" dirty="0">
                <a:solidFill>
                  <a:srgbClr val="000000"/>
                </a:solidFill>
                <a:effectLst/>
                <a:latin typeface="Helvetica" pitchFamily="2" charset="0"/>
              </a:rPr>
              <a:t>-source </a:t>
            </a:r>
            <a:r>
              <a:rPr lang="de-AT" dirty="0" err="1">
                <a:solidFill>
                  <a:srgbClr val="000000"/>
                </a:solidFill>
                <a:effectLst/>
                <a:latin typeface="Helvetica" pitchFamily="2" charset="0"/>
              </a:rPr>
              <a:t>state</a:t>
            </a:r>
            <a:r>
              <a:rPr lang="de-AT" dirty="0">
                <a:solidFill>
                  <a:srgbClr val="000000"/>
                </a:solidFill>
                <a:effectLst/>
                <a:latin typeface="Helvetica" pitchFamily="2" charset="0"/>
              </a:rPr>
              <a:t>-</a:t>
            </a:r>
            <a:r>
              <a:rPr lang="de-AT" dirty="0" err="1">
                <a:solidFill>
                  <a:srgbClr val="000000"/>
                </a:solidFill>
                <a:effectLst/>
                <a:latin typeface="Helvetica" pitchFamily="2" charset="0"/>
              </a:rPr>
              <a:t>of</a:t>
            </a:r>
            <a:r>
              <a:rPr lang="de-AT" dirty="0">
                <a:solidFill>
                  <a:srgbClr val="000000"/>
                </a:solidFill>
                <a:effectLst/>
                <a:latin typeface="Helvetica" pitchFamily="2" charset="0"/>
              </a:rPr>
              <a:t>-</a:t>
            </a:r>
            <a:r>
              <a:rPr lang="de-AT" dirty="0" err="1">
                <a:solidFill>
                  <a:srgbClr val="000000"/>
                </a:solidFill>
                <a:effectLst/>
                <a:latin typeface="Helvetica" pitchFamily="2" charset="0"/>
              </a:rPr>
              <a:t>the</a:t>
            </a:r>
            <a:r>
              <a:rPr lang="de-AT" dirty="0">
                <a:solidFill>
                  <a:srgbClr val="000000"/>
                </a:solidFill>
                <a:effectLst/>
                <a:latin typeface="Helvetica" pitchFamily="2" charset="0"/>
              </a:rPr>
              <a:t>-art LLMs, such </a:t>
            </a:r>
            <a:r>
              <a:rPr lang="de-AT" dirty="0" err="1">
                <a:solidFill>
                  <a:srgbClr val="000000"/>
                </a:solidFill>
                <a:effectLst/>
                <a:latin typeface="Helvetica" pitchFamily="2" charset="0"/>
              </a:rPr>
              <a:t>as</a:t>
            </a:r>
            <a:r>
              <a:rPr lang="de-AT" dirty="0">
                <a:solidFill>
                  <a:srgbClr val="000000"/>
                </a:solidFill>
                <a:effectLst/>
                <a:latin typeface="Helvetica" pitchFamily="2" charset="0"/>
              </a:rPr>
              <a:t> ChatGPT4o?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AT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AT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>
                <a:solidFill>
                  <a:srgbClr val="000000"/>
                </a:solidFill>
                <a:effectLst/>
                <a:latin typeface="Helvetica" pitchFamily="2" charset="0"/>
              </a:rPr>
              <a:t>=5:15 (</a:t>
            </a:r>
            <a:r>
              <a:rPr lang="de-AT" dirty="0" err="1">
                <a:solidFill>
                  <a:srgbClr val="000000"/>
                </a:solidFill>
                <a:effectLst/>
                <a:latin typeface="Helvetica" pitchFamily="2" charset="0"/>
              </a:rPr>
              <a:t>go</a:t>
            </a:r>
            <a:r>
              <a:rPr lang="de-A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de-AT" dirty="0" err="1">
                <a:solidFill>
                  <a:srgbClr val="000000"/>
                </a:solidFill>
                <a:effectLst/>
                <a:latin typeface="Helvetica" pitchFamily="2" charset="0"/>
              </a:rPr>
              <a:t>further</a:t>
            </a:r>
            <a:r>
              <a:rPr lang="de-AT" dirty="0">
                <a:solidFill>
                  <a:srgbClr val="000000"/>
                </a:solidFill>
                <a:effectLst/>
                <a:latin typeface="Helvetica" pitchFamily="2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AT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 err="1">
                <a:solidFill>
                  <a:srgbClr val="000000"/>
                </a:solidFill>
                <a:effectLst/>
                <a:latin typeface="Helvetica" pitchFamily="2" charset="0"/>
              </a:rPr>
              <a:t>Acc</a:t>
            </a:r>
            <a:r>
              <a:rPr lang="de-AT" dirty="0">
                <a:solidFill>
                  <a:srgbClr val="000000"/>
                </a:solidFill>
                <a:effectLst/>
                <a:latin typeface="Helvetica" pitchFamily="2" charset="0"/>
              </a:rPr>
              <a:t> = (TP + TN)/(All)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AT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 err="1">
                <a:solidFill>
                  <a:srgbClr val="000000"/>
                </a:solidFill>
                <a:effectLst/>
                <a:latin typeface="Helvetica" pitchFamily="2" charset="0"/>
              </a:rPr>
              <a:t>Prec</a:t>
            </a:r>
            <a:r>
              <a:rPr lang="de-AT" dirty="0">
                <a:solidFill>
                  <a:srgbClr val="000000"/>
                </a:solidFill>
                <a:effectLst/>
                <a:latin typeface="Helvetica" pitchFamily="2" charset="0"/>
              </a:rPr>
              <a:t> = „</a:t>
            </a:r>
            <a:r>
              <a:rPr lang="de-AT" dirty="0" err="1">
                <a:solidFill>
                  <a:srgbClr val="000000"/>
                </a:solidFill>
                <a:effectLst/>
                <a:latin typeface="Helvetica" pitchFamily="2" charset="0"/>
              </a:rPr>
              <a:t>how</a:t>
            </a:r>
            <a:r>
              <a:rPr lang="de-AT" dirty="0">
                <a:solidFill>
                  <a:srgbClr val="000000"/>
                </a:solidFill>
                <a:effectLst/>
                <a:latin typeface="Helvetica" pitchFamily="2" charset="0"/>
              </a:rPr>
              <a:t> man p </a:t>
            </a:r>
            <a:r>
              <a:rPr lang="de-AT" dirty="0" err="1">
                <a:solidFill>
                  <a:srgbClr val="000000"/>
                </a:solidFill>
                <a:effectLst/>
                <a:latin typeface="Helvetica" pitchFamily="2" charset="0"/>
              </a:rPr>
              <a:t>are</a:t>
            </a:r>
            <a:r>
              <a:rPr lang="de-A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de-AT" dirty="0" err="1">
                <a:solidFill>
                  <a:srgbClr val="000000"/>
                </a:solidFill>
                <a:effectLst/>
                <a:latin typeface="Helvetica" pitchFamily="2" charset="0"/>
              </a:rPr>
              <a:t>actually</a:t>
            </a:r>
            <a:r>
              <a:rPr lang="de-AT" dirty="0">
                <a:solidFill>
                  <a:srgbClr val="000000"/>
                </a:solidFill>
                <a:effectLst/>
                <a:latin typeface="Helvetica" pitchFamily="2" charset="0"/>
              </a:rPr>
              <a:t> ps“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AT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 err="1">
                <a:solidFill>
                  <a:srgbClr val="000000"/>
                </a:solidFill>
                <a:effectLst/>
                <a:latin typeface="Helvetica" pitchFamily="2" charset="0"/>
              </a:rPr>
              <a:t>Rec</a:t>
            </a:r>
            <a:r>
              <a:rPr lang="de-AT" dirty="0">
                <a:solidFill>
                  <a:srgbClr val="000000"/>
                </a:solidFill>
                <a:effectLst/>
                <a:latin typeface="Helvetica" pitchFamily="2" charset="0"/>
              </a:rPr>
              <a:t> = „</a:t>
            </a:r>
            <a:r>
              <a:rPr lang="de-AT" dirty="0" err="1">
                <a:solidFill>
                  <a:srgbClr val="000000"/>
                </a:solidFill>
                <a:effectLst/>
                <a:latin typeface="Helvetica" pitchFamily="2" charset="0"/>
              </a:rPr>
              <a:t>how</a:t>
            </a:r>
            <a:r>
              <a:rPr lang="de-A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de-AT" dirty="0" err="1">
                <a:solidFill>
                  <a:srgbClr val="000000"/>
                </a:solidFill>
                <a:effectLst/>
                <a:latin typeface="Helvetica" pitchFamily="2" charset="0"/>
              </a:rPr>
              <a:t>many</a:t>
            </a:r>
            <a:r>
              <a:rPr lang="de-AT" dirty="0">
                <a:solidFill>
                  <a:srgbClr val="000000"/>
                </a:solidFill>
                <a:effectLst/>
                <a:latin typeface="Helvetica" pitchFamily="2" charset="0"/>
              </a:rPr>
              <a:t> tp </a:t>
            </a:r>
            <a:r>
              <a:rPr lang="de-AT" dirty="0" err="1">
                <a:solidFill>
                  <a:srgbClr val="000000"/>
                </a:solidFill>
                <a:effectLst/>
                <a:latin typeface="Helvetica" pitchFamily="2" charset="0"/>
              </a:rPr>
              <a:t>did</a:t>
            </a:r>
            <a:r>
              <a:rPr lang="de-AT" dirty="0">
                <a:solidFill>
                  <a:srgbClr val="000000"/>
                </a:solidFill>
                <a:effectLst/>
                <a:latin typeface="Helvetica" pitchFamily="2" charset="0"/>
              </a:rPr>
              <a:t> I </a:t>
            </a:r>
            <a:r>
              <a:rPr lang="de-AT" dirty="0" err="1">
                <a:solidFill>
                  <a:srgbClr val="000000"/>
                </a:solidFill>
                <a:effectLst/>
                <a:latin typeface="Helvetica" pitchFamily="2" charset="0"/>
              </a:rPr>
              <a:t>found</a:t>
            </a:r>
            <a:r>
              <a:rPr lang="de-A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de-AT" dirty="0" err="1">
                <a:solidFill>
                  <a:srgbClr val="000000"/>
                </a:solidFill>
                <a:effectLst/>
                <a:latin typeface="Helvetica" pitchFamily="2" charset="0"/>
              </a:rPr>
              <a:t>from</a:t>
            </a:r>
            <a:r>
              <a:rPr lang="de-AT" dirty="0">
                <a:solidFill>
                  <a:srgbClr val="000000"/>
                </a:solidFill>
                <a:effectLst/>
                <a:latin typeface="Helvetica" pitchFamily="2" charset="0"/>
              </a:rPr>
              <a:t> all tp“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AT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>
                <a:solidFill>
                  <a:srgbClr val="000000"/>
                </a:solidFill>
                <a:effectLst/>
                <a:latin typeface="Helvetica" pitchFamily="2" charset="0"/>
              </a:rPr>
              <a:t>F1 = </a:t>
            </a:r>
            <a:r>
              <a:rPr lang="de-AT" dirty="0" err="1">
                <a:solidFill>
                  <a:srgbClr val="000000"/>
                </a:solidFill>
                <a:effectLst/>
                <a:latin typeface="Helvetica" pitchFamily="2" charset="0"/>
              </a:rPr>
              <a:t>harmonic</a:t>
            </a:r>
            <a:r>
              <a:rPr lang="de-A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de-AT" dirty="0" err="1">
                <a:solidFill>
                  <a:srgbClr val="000000"/>
                </a:solidFill>
                <a:effectLst/>
                <a:latin typeface="Helvetica" pitchFamily="2" charset="0"/>
              </a:rPr>
              <a:t>mean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6A82CD-3ADE-1947-953C-E4820DF05E95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8254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>
                <a:solidFill>
                  <a:srgbClr val="000000"/>
                </a:solidFill>
                <a:effectLst/>
                <a:latin typeface="Helvetica" pitchFamily="2" charset="0"/>
              </a:rPr>
              <a:t>The </a:t>
            </a:r>
            <a:r>
              <a:rPr lang="de-AT" dirty="0" err="1">
                <a:solidFill>
                  <a:srgbClr val="000000"/>
                </a:solidFill>
                <a:effectLst/>
                <a:latin typeface="Helvetica" pitchFamily="2" charset="0"/>
              </a:rPr>
              <a:t>term</a:t>
            </a:r>
            <a:r>
              <a:rPr lang="de-A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de-AT" dirty="0" err="1">
                <a:solidFill>
                  <a:srgbClr val="000000"/>
                </a:solidFill>
                <a:effectLst/>
                <a:latin typeface="Helvetica" pitchFamily="2" charset="0"/>
              </a:rPr>
              <a:t>analogous</a:t>
            </a:r>
            <a:r>
              <a:rPr lang="de-A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de-AT" dirty="0" err="1">
                <a:solidFill>
                  <a:srgbClr val="000000"/>
                </a:solidFill>
                <a:effectLst/>
                <a:latin typeface="Helvetica" pitchFamily="2" charset="0"/>
              </a:rPr>
              <a:t>refers</a:t>
            </a:r>
            <a:r>
              <a:rPr lang="de-A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de-AT" dirty="0" err="1">
                <a:solidFill>
                  <a:srgbClr val="000000"/>
                </a:solidFill>
                <a:effectLst/>
                <a:latin typeface="Helvetica" pitchFamily="2" charset="0"/>
              </a:rPr>
              <a:t>to</a:t>
            </a:r>
            <a:r>
              <a:rPr lang="de-A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de-AT" dirty="0" err="1">
                <a:solidFill>
                  <a:srgbClr val="000000"/>
                </a:solidFill>
                <a:effectLst/>
                <a:latin typeface="Helvetica" pitchFamily="2" charset="0"/>
              </a:rPr>
              <a:t>criteria</a:t>
            </a:r>
            <a:r>
              <a:rPr lang="de-AT" dirty="0">
                <a:solidFill>
                  <a:srgbClr val="000000"/>
                </a:solidFill>
                <a:effectLst/>
                <a:latin typeface="Helvetica" pitchFamily="2" charset="0"/>
              </a:rPr>
              <a:t> such </a:t>
            </a:r>
            <a:r>
              <a:rPr lang="de-AT" dirty="0" err="1">
                <a:solidFill>
                  <a:srgbClr val="000000"/>
                </a:solidFill>
                <a:effectLst/>
                <a:latin typeface="Helvetica" pitchFamily="2" charset="0"/>
              </a:rPr>
              <a:t>as</a:t>
            </a:r>
            <a:r>
              <a:rPr lang="de-A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de-AT" dirty="0" err="1">
                <a:solidFill>
                  <a:srgbClr val="000000"/>
                </a:solidFill>
                <a:effectLst/>
                <a:latin typeface="Helvetica" pitchFamily="2" charset="0"/>
              </a:rPr>
              <a:t>typical</a:t>
            </a:r>
            <a:r>
              <a:rPr lang="de-A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de-AT" dirty="0" err="1">
                <a:solidFill>
                  <a:srgbClr val="000000"/>
                </a:solidFill>
                <a:effectLst/>
                <a:latin typeface="Helvetica" pitchFamily="2" charset="0"/>
              </a:rPr>
              <a:t>solution</a:t>
            </a:r>
            <a:r>
              <a:rPr lang="de-A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de-AT" dirty="0" err="1">
                <a:solidFill>
                  <a:srgbClr val="000000"/>
                </a:solidFill>
                <a:effectLst/>
                <a:latin typeface="Helvetica" pitchFamily="2" charset="0"/>
              </a:rPr>
              <a:t>length</a:t>
            </a:r>
            <a:r>
              <a:rPr lang="de-AT" dirty="0">
                <a:solidFill>
                  <a:srgbClr val="000000"/>
                </a:solidFill>
                <a:effectLst/>
                <a:latin typeface="Helvetica" pitchFamily="2" charset="0"/>
              </a:rPr>
              <a:t>, </a:t>
            </a:r>
            <a:r>
              <a:rPr lang="de-AT" dirty="0" err="1">
                <a:solidFill>
                  <a:srgbClr val="000000"/>
                </a:solidFill>
                <a:effectLst/>
                <a:latin typeface="Helvetica" pitchFamily="2" charset="0"/>
              </a:rPr>
              <a:t>the</a:t>
            </a:r>
            <a:r>
              <a:rPr lang="de-A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de-AT" dirty="0" err="1">
                <a:solidFill>
                  <a:srgbClr val="000000"/>
                </a:solidFill>
                <a:effectLst/>
                <a:latin typeface="Helvetica" pitchFamily="2" charset="0"/>
              </a:rPr>
              <a:t>number</a:t>
            </a:r>
            <a:r>
              <a:rPr lang="de-A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de-AT" dirty="0" err="1">
                <a:solidFill>
                  <a:srgbClr val="000000"/>
                </a:solidFill>
                <a:effectLst/>
                <a:latin typeface="Helvetica" pitchFamily="2" charset="0"/>
              </a:rPr>
              <a:t>of</a:t>
            </a:r>
            <a:r>
              <a:rPr lang="de-A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de-AT" dirty="0" err="1">
                <a:solidFill>
                  <a:srgbClr val="000000"/>
                </a:solidFill>
                <a:effectLst/>
                <a:latin typeface="Helvetica" pitchFamily="2" charset="0"/>
              </a:rPr>
              <a:t>operations</a:t>
            </a:r>
            <a:r>
              <a:rPr lang="de-A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de-AT" dirty="0" err="1">
                <a:solidFill>
                  <a:srgbClr val="000000"/>
                </a:solidFill>
                <a:effectLst/>
                <a:latin typeface="Helvetica" pitchFamily="2" charset="0"/>
              </a:rPr>
              <a:t>required</a:t>
            </a:r>
            <a:r>
              <a:rPr lang="de-AT" dirty="0">
                <a:solidFill>
                  <a:srgbClr val="000000"/>
                </a:solidFill>
                <a:effectLst/>
                <a:latin typeface="Helvetica" pitchFamily="2" charset="0"/>
              </a:rPr>
              <a:t>, </a:t>
            </a:r>
            <a:r>
              <a:rPr lang="de-AT" dirty="0" err="1">
                <a:solidFill>
                  <a:srgbClr val="000000"/>
                </a:solidFill>
                <a:effectLst/>
                <a:latin typeface="Helvetica" pitchFamily="2" charset="0"/>
              </a:rPr>
              <a:t>the</a:t>
            </a:r>
            <a:endParaRPr lang="de-AT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de-AT" dirty="0" err="1">
                <a:solidFill>
                  <a:srgbClr val="000000"/>
                </a:solidFill>
                <a:effectLst/>
                <a:latin typeface="Helvetica" pitchFamily="2" charset="0"/>
              </a:rPr>
              <a:t>mathematical</a:t>
            </a:r>
            <a:r>
              <a:rPr lang="de-A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de-AT" dirty="0" err="1">
                <a:solidFill>
                  <a:srgbClr val="000000"/>
                </a:solidFill>
                <a:effectLst/>
                <a:latin typeface="Helvetica" pitchFamily="2" charset="0"/>
              </a:rPr>
              <a:t>concepts</a:t>
            </a:r>
            <a:r>
              <a:rPr lang="de-A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de-AT" dirty="0" err="1">
                <a:solidFill>
                  <a:srgbClr val="000000"/>
                </a:solidFill>
                <a:effectLst/>
                <a:latin typeface="Helvetica" pitchFamily="2" charset="0"/>
              </a:rPr>
              <a:t>involved</a:t>
            </a:r>
            <a:r>
              <a:rPr lang="de-AT" dirty="0">
                <a:solidFill>
                  <a:srgbClr val="000000"/>
                </a:solidFill>
                <a:effectLst/>
                <a:latin typeface="Helvetica" pitchFamily="2" charset="0"/>
              </a:rPr>
              <a:t>, and </a:t>
            </a:r>
            <a:r>
              <a:rPr lang="de-AT" dirty="0" err="1">
                <a:solidFill>
                  <a:srgbClr val="000000"/>
                </a:solidFill>
                <a:effectLst/>
                <a:latin typeface="Helvetica" pitchFamily="2" charset="0"/>
              </a:rPr>
              <a:t>problem</a:t>
            </a:r>
            <a:r>
              <a:rPr lang="de-A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de-AT" dirty="0" err="1">
                <a:solidFill>
                  <a:srgbClr val="000000"/>
                </a:solidFill>
                <a:effectLst/>
                <a:latin typeface="Helvetica" pitchFamily="2" charset="0"/>
              </a:rPr>
              <a:t>difficulty</a:t>
            </a:r>
            <a:r>
              <a:rPr lang="de-AT" dirty="0">
                <a:solidFill>
                  <a:srgbClr val="000000"/>
                </a:solidFill>
                <a:effectLst/>
                <a:latin typeface="Helvetica" pitchFamily="2" charset="0"/>
              </a:rPr>
              <a:t>, </a:t>
            </a:r>
            <a:r>
              <a:rPr lang="de-AT" dirty="0" err="1">
                <a:solidFill>
                  <a:srgbClr val="000000"/>
                </a:solidFill>
                <a:effectLst/>
                <a:latin typeface="Helvetica" pitchFamily="2" charset="0"/>
              </a:rPr>
              <a:t>categorized</a:t>
            </a:r>
            <a:r>
              <a:rPr lang="de-A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de-AT" dirty="0" err="1">
                <a:solidFill>
                  <a:srgbClr val="000000"/>
                </a:solidFill>
                <a:effectLst/>
                <a:latin typeface="Helvetica" pitchFamily="2" charset="0"/>
              </a:rPr>
              <a:t>as</a:t>
            </a:r>
            <a:r>
              <a:rPr lang="de-A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de-AT" dirty="0" err="1">
                <a:solidFill>
                  <a:srgbClr val="000000"/>
                </a:solidFill>
                <a:effectLst/>
                <a:latin typeface="Helvetica" pitchFamily="2" charset="0"/>
              </a:rPr>
              <a:t>secondary</a:t>
            </a:r>
            <a:r>
              <a:rPr lang="de-A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de-AT" dirty="0" err="1">
                <a:solidFill>
                  <a:srgbClr val="000000"/>
                </a:solidFill>
                <a:effectLst/>
                <a:latin typeface="Helvetica" pitchFamily="2" charset="0"/>
              </a:rPr>
              <a:t>school</a:t>
            </a:r>
            <a:r>
              <a:rPr lang="de-AT" dirty="0">
                <a:solidFill>
                  <a:srgbClr val="000000"/>
                </a:solidFill>
                <a:effectLst/>
                <a:latin typeface="Helvetica" pitchFamily="2" charset="0"/>
              </a:rPr>
              <a:t>,</a:t>
            </a:r>
          </a:p>
          <a:p>
            <a:r>
              <a:rPr lang="de-AT" dirty="0">
                <a:solidFill>
                  <a:srgbClr val="000000"/>
                </a:solidFill>
                <a:effectLst/>
                <a:latin typeface="Helvetica" pitchFamily="2" charset="0"/>
              </a:rPr>
              <a:t>high </a:t>
            </a:r>
            <a:r>
              <a:rPr lang="de-AT" dirty="0" err="1">
                <a:solidFill>
                  <a:srgbClr val="000000"/>
                </a:solidFill>
                <a:effectLst/>
                <a:latin typeface="Helvetica" pitchFamily="2" charset="0"/>
              </a:rPr>
              <a:t>school</a:t>
            </a:r>
            <a:r>
              <a:rPr lang="de-AT" dirty="0">
                <a:solidFill>
                  <a:srgbClr val="000000"/>
                </a:solidFill>
                <a:effectLst/>
                <a:latin typeface="Helvetica" pitchFamily="2" charset="0"/>
              </a:rPr>
              <a:t>, </a:t>
            </a:r>
            <a:r>
              <a:rPr lang="de-AT" dirty="0" err="1">
                <a:solidFill>
                  <a:srgbClr val="000000"/>
                </a:solidFill>
                <a:effectLst/>
                <a:latin typeface="Helvetica" pitchFamily="2" charset="0"/>
              </a:rPr>
              <a:t>or</a:t>
            </a:r>
            <a:r>
              <a:rPr lang="de-A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de-AT" dirty="0" err="1">
                <a:solidFill>
                  <a:srgbClr val="000000"/>
                </a:solidFill>
                <a:effectLst/>
                <a:latin typeface="Helvetica" pitchFamily="2" charset="0"/>
              </a:rPr>
              <a:t>university</a:t>
            </a:r>
            <a:r>
              <a:rPr lang="de-A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de-AT" dirty="0" err="1">
                <a:solidFill>
                  <a:srgbClr val="000000"/>
                </a:solidFill>
                <a:effectLst/>
                <a:latin typeface="Helvetica" pitchFamily="2" charset="0"/>
              </a:rPr>
              <a:t>level</a:t>
            </a:r>
            <a:r>
              <a:rPr lang="de-AT" dirty="0">
                <a:solidFill>
                  <a:srgbClr val="000000"/>
                </a:solidFill>
                <a:effectLst/>
                <a:latin typeface="Helvetica" pitchFamily="2" charset="0"/>
              </a:rPr>
              <a:t>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6A82CD-3ADE-1947-953C-E4820DF05E95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3640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>
                <a:solidFill>
                  <a:srgbClr val="000000"/>
                </a:solidFill>
                <a:effectLst/>
                <a:latin typeface="Helvetica" pitchFamily="2" charset="0"/>
              </a:rPr>
              <a:t>We</a:t>
            </a:r>
            <a:r>
              <a:rPr lang="de-A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de-AT" dirty="0" err="1">
                <a:solidFill>
                  <a:srgbClr val="000000"/>
                </a:solidFill>
                <a:effectLst/>
                <a:latin typeface="Helvetica" pitchFamily="2" charset="0"/>
              </a:rPr>
              <a:t>hypothesize</a:t>
            </a:r>
            <a:r>
              <a:rPr lang="de-A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de-AT" dirty="0" err="1">
                <a:solidFill>
                  <a:srgbClr val="000000"/>
                </a:solidFill>
                <a:effectLst/>
                <a:latin typeface="Helvetica" pitchFamily="2" charset="0"/>
              </a:rPr>
              <a:t>that</a:t>
            </a:r>
            <a:r>
              <a:rPr lang="de-A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de-AT" dirty="0" err="1">
                <a:solidFill>
                  <a:srgbClr val="000000"/>
                </a:solidFill>
                <a:effectLst/>
                <a:latin typeface="Helvetica" pitchFamily="2" charset="0"/>
              </a:rPr>
              <a:t>if</a:t>
            </a:r>
            <a:r>
              <a:rPr lang="de-A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de-AT" dirty="0" err="1">
                <a:solidFill>
                  <a:srgbClr val="000000"/>
                </a:solidFill>
                <a:effectLst/>
                <a:latin typeface="Helvetica" pitchFamily="2" charset="0"/>
              </a:rPr>
              <a:t>the</a:t>
            </a:r>
            <a:r>
              <a:rPr lang="de-A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de-AT" dirty="0" err="1">
                <a:solidFill>
                  <a:srgbClr val="000000"/>
                </a:solidFill>
                <a:effectLst/>
                <a:latin typeface="Helvetica" pitchFamily="2" charset="0"/>
              </a:rPr>
              <a:t>MathCONTA</a:t>
            </a:r>
            <a:r>
              <a:rPr lang="de-A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de-AT" dirty="0" err="1">
                <a:solidFill>
                  <a:srgbClr val="000000"/>
                </a:solidFill>
                <a:effectLst/>
                <a:latin typeface="Helvetica" pitchFamily="2" charset="0"/>
              </a:rPr>
              <a:t>dataset</a:t>
            </a:r>
            <a:r>
              <a:rPr lang="de-A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de-AT" dirty="0" err="1">
                <a:solidFill>
                  <a:srgbClr val="000000"/>
                </a:solidFill>
                <a:effectLst/>
                <a:latin typeface="Helvetica" pitchFamily="2" charset="0"/>
              </a:rPr>
              <a:t>is</a:t>
            </a:r>
            <a:r>
              <a:rPr lang="de-A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de-AT" dirty="0" err="1">
                <a:solidFill>
                  <a:srgbClr val="000000"/>
                </a:solidFill>
                <a:effectLst/>
                <a:latin typeface="Helvetica" pitchFamily="2" charset="0"/>
              </a:rPr>
              <a:t>derived</a:t>
            </a:r>
            <a:r>
              <a:rPr lang="de-A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de-AT" dirty="0" err="1">
                <a:solidFill>
                  <a:srgbClr val="000000"/>
                </a:solidFill>
                <a:effectLst/>
                <a:latin typeface="Helvetica" pitchFamily="2" charset="0"/>
              </a:rPr>
              <a:t>from</a:t>
            </a:r>
            <a:r>
              <a:rPr lang="de-AT" dirty="0">
                <a:solidFill>
                  <a:srgbClr val="000000"/>
                </a:solidFill>
                <a:effectLst/>
                <a:latin typeface="Helvetica" pitchFamily="2" charset="0"/>
              </a:rPr>
              <a:t> a </a:t>
            </a:r>
            <a:r>
              <a:rPr lang="de-AT" dirty="0" err="1">
                <a:solidFill>
                  <a:srgbClr val="000000"/>
                </a:solidFill>
                <a:effectLst/>
                <a:latin typeface="Helvetica" pitchFamily="2" charset="0"/>
              </a:rPr>
              <a:t>widely</a:t>
            </a:r>
            <a:r>
              <a:rPr lang="de-A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de-AT" dirty="0" err="1">
                <a:solidFill>
                  <a:srgbClr val="000000"/>
                </a:solidFill>
                <a:effectLst/>
                <a:latin typeface="Helvetica" pitchFamily="2" charset="0"/>
              </a:rPr>
              <a:t>available</a:t>
            </a:r>
            <a:endParaRPr lang="de-AT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de-AT" dirty="0" err="1">
                <a:solidFill>
                  <a:srgbClr val="000000"/>
                </a:solidFill>
                <a:effectLst/>
                <a:latin typeface="Helvetica" pitchFamily="2" charset="0"/>
              </a:rPr>
              <a:t>pretraining</a:t>
            </a:r>
            <a:r>
              <a:rPr lang="de-A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de-AT" dirty="0" err="1">
                <a:solidFill>
                  <a:srgbClr val="000000"/>
                </a:solidFill>
                <a:effectLst/>
                <a:latin typeface="Helvetica" pitchFamily="2" charset="0"/>
              </a:rPr>
              <a:t>corpus</a:t>
            </a:r>
            <a:r>
              <a:rPr lang="de-AT" dirty="0">
                <a:solidFill>
                  <a:srgbClr val="000000"/>
                </a:solidFill>
                <a:effectLst/>
                <a:latin typeface="Helvetica" pitchFamily="2" charset="0"/>
              </a:rPr>
              <a:t>, </a:t>
            </a:r>
            <a:r>
              <a:rPr lang="de-AT" dirty="0" err="1">
                <a:solidFill>
                  <a:srgbClr val="000000"/>
                </a:solidFill>
                <a:effectLst/>
                <a:latin typeface="Helvetica" pitchFamily="2" charset="0"/>
              </a:rPr>
              <a:t>it</a:t>
            </a:r>
            <a:r>
              <a:rPr lang="de-A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de-AT" dirty="0" err="1">
                <a:solidFill>
                  <a:srgbClr val="000000"/>
                </a:solidFill>
                <a:effectLst/>
                <a:latin typeface="Helvetica" pitchFamily="2" charset="0"/>
              </a:rPr>
              <a:t>may</a:t>
            </a:r>
            <a:r>
              <a:rPr lang="de-AT" dirty="0">
                <a:solidFill>
                  <a:srgbClr val="000000"/>
                </a:solidFill>
                <a:effectLst/>
                <a:latin typeface="Helvetica" pitchFamily="2" charset="0"/>
              </a:rPr>
              <a:t> also </a:t>
            </a:r>
            <a:r>
              <a:rPr lang="de-AT" dirty="0" err="1">
                <a:solidFill>
                  <a:srgbClr val="000000"/>
                </a:solidFill>
                <a:effectLst/>
                <a:latin typeface="Helvetica" pitchFamily="2" charset="0"/>
              </a:rPr>
              <a:t>be</a:t>
            </a:r>
            <a:r>
              <a:rPr lang="de-A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de-AT" dirty="0" err="1">
                <a:solidFill>
                  <a:srgbClr val="000000"/>
                </a:solidFill>
                <a:effectLst/>
                <a:latin typeface="Helvetica" pitchFamily="2" charset="0"/>
              </a:rPr>
              <a:t>present</a:t>
            </a:r>
            <a:r>
              <a:rPr lang="de-AT" dirty="0">
                <a:solidFill>
                  <a:srgbClr val="000000"/>
                </a:solidFill>
                <a:effectLst/>
                <a:latin typeface="Helvetica" pitchFamily="2" charset="0"/>
              </a:rPr>
              <a:t> in larger </a:t>
            </a:r>
            <a:r>
              <a:rPr lang="de-AT" dirty="0" err="1">
                <a:solidFill>
                  <a:srgbClr val="000000"/>
                </a:solidFill>
                <a:effectLst/>
                <a:latin typeface="Helvetica" pitchFamily="2" charset="0"/>
              </a:rPr>
              <a:t>corpora</a:t>
            </a:r>
            <a:r>
              <a:rPr lang="de-AT" dirty="0">
                <a:solidFill>
                  <a:srgbClr val="000000"/>
                </a:solidFill>
                <a:effectLst/>
                <a:latin typeface="Helvetica" pitchFamily="2" charset="0"/>
              </a:rPr>
              <a:t> such </a:t>
            </a:r>
            <a:r>
              <a:rPr lang="de-AT" dirty="0" err="1">
                <a:solidFill>
                  <a:srgbClr val="000000"/>
                </a:solidFill>
                <a:effectLst/>
                <a:latin typeface="Helvetica" pitchFamily="2" charset="0"/>
              </a:rPr>
              <a:t>as</a:t>
            </a:r>
            <a:r>
              <a:rPr lang="de-A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de-AT" dirty="0" err="1">
                <a:solidFill>
                  <a:srgbClr val="000000"/>
                </a:solidFill>
                <a:effectLst/>
                <a:latin typeface="Helvetica" pitchFamily="2" charset="0"/>
              </a:rPr>
              <a:t>that</a:t>
            </a:r>
            <a:r>
              <a:rPr lang="de-A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de-AT" dirty="0" err="1">
                <a:solidFill>
                  <a:srgbClr val="000000"/>
                </a:solidFill>
                <a:effectLst/>
                <a:latin typeface="Helvetica" pitchFamily="2" charset="0"/>
              </a:rPr>
              <a:t>used</a:t>
            </a:r>
            <a:endParaRPr lang="de-AT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de-AT" dirty="0" err="1">
                <a:solidFill>
                  <a:srgbClr val="000000"/>
                </a:solidFill>
                <a:effectLst/>
                <a:latin typeface="Helvetica" pitchFamily="2" charset="0"/>
              </a:rPr>
              <a:t>by</a:t>
            </a:r>
            <a:r>
              <a:rPr lang="de-A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de-AT" dirty="0" err="1">
                <a:solidFill>
                  <a:srgbClr val="000000"/>
                </a:solidFill>
                <a:effectLst/>
                <a:latin typeface="Helvetica" pitchFamily="2" charset="0"/>
              </a:rPr>
              <a:t>ChatGPT</a:t>
            </a:r>
            <a:r>
              <a:rPr lang="de-AT" dirty="0">
                <a:solidFill>
                  <a:srgbClr val="000000"/>
                </a:solidFill>
                <a:effectLst/>
                <a:latin typeface="Helvetica" pitchFamily="2" charset="0"/>
              </a:rPr>
              <a:t> [1], </a:t>
            </a:r>
            <a:r>
              <a:rPr lang="de-AT" dirty="0" err="1">
                <a:solidFill>
                  <a:srgbClr val="000000"/>
                </a:solidFill>
                <a:effectLst/>
                <a:latin typeface="Helvetica" pitchFamily="2" charset="0"/>
              </a:rPr>
              <a:t>that</a:t>
            </a:r>
            <a:r>
              <a:rPr lang="de-A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de-AT" dirty="0" err="1">
                <a:solidFill>
                  <a:srgbClr val="000000"/>
                </a:solidFill>
                <a:effectLst/>
                <a:latin typeface="Helvetica" pitchFamily="2" charset="0"/>
              </a:rPr>
              <a:t>is</a:t>
            </a:r>
            <a:r>
              <a:rPr lang="de-AT" dirty="0">
                <a:solidFill>
                  <a:srgbClr val="000000"/>
                </a:solidFill>
                <a:effectLst/>
                <a:latin typeface="Helvetica" pitchFamily="2" charset="0"/>
              </a:rPr>
              <a:t> not </a:t>
            </a:r>
            <a:r>
              <a:rPr lang="de-AT" dirty="0" err="1">
                <a:solidFill>
                  <a:srgbClr val="000000"/>
                </a:solidFill>
                <a:effectLst/>
                <a:latin typeface="Helvetica" pitchFamily="2" charset="0"/>
              </a:rPr>
              <a:t>openly</a:t>
            </a:r>
            <a:r>
              <a:rPr lang="de-A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de-AT" dirty="0" err="1">
                <a:solidFill>
                  <a:srgbClr val="000000"/>
                </a:solidFill>
                <a:effectLst/>
                <a:latin typeface="Helvetica" pitchFamily="2" charset="0"/>
              </a:rPr>
              <a:t>available</a:t>
            </a:r>
            <a:r>
              <a:rPr lang="de-AT" dirty="0">
                <a:solidFill>
                  <a:srgbClr val="000000"/>
                </a:solidFill>
                <a:effectLst/>
                <a:latin typeface="Helvetica" pitchFamily="2" charset="0"/>
              </a:rPr>
              <a:t>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6A82CD-3ADE-1947-953C-E4820DF05E95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28884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6A82CD-3ADE-1947-953C-E4820DF05E95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04875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98451F-F0B8-646D-A83B-ABEC7BC4F2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13AB10F6-B2C4-3A13-BFA9-AE2E539D71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DB970B48-0B97-89CF-D75D-58B03CB377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DA87DE9-0D2A-E742-78DD-681BCE60B1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6A82CD-3ADE-1947-953C-E4820DF05E95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8006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FDB99-7714-434A-8256-B6794B5EE6C0}" type="datetimeFigureOut">
              <a:rPr lang="de-DE" smtClean="0"/>
              <a:t>16.01.25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EFA8C-DEAA-564A-B093-3C626F61E7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8337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FDB99-7714-434A-8256-B6794B5EE6C0}" type="datetimeFigureOut">
              <a:rPr lang="de-DE" smtClean="0"/>
              <a:t>16.01.25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EFA8C-DEAA-564A-B093-3C626F61E7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872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FDB99-7714-434A-8256-B6794B5EE6C0}" type="datetimeFigureOut">
              <a:rPr lang="de-DE" smtClean="0"/>
              <a:t>16.01.25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EFA8C-DEAA-564A-B093-3C626F61E7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2779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FDB99-7714-434A-8256-B6794B5EE6C0}" type="datetimeFigureOut">
              <a:rPr lang="de-DE" smtClean="0"/>
              <a:t>16.01.25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EFA8C-DEAA-564A-B093-3C626F61E7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7876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FDB99-7714-434A-8256-B6794B5EE6C0}" type="datetimeFigureOut">
              <a:rPr lang="de-DE" smtClean="0"/>
              <a:t>16.01.25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EFA8C-DEAA-564A-B093-3C626F61E7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8439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FDB99-7714-434A-8256-B6794B5EE6C0}" type="datetimeFigureOut">
              <a:rPr lang="de-DE" smtClean="0"/>
              <a:t>16.01.25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EFA8C-DEAA-564A-B093-3C626F61E7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3276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FDB99-7714-434A-8256-B6794B5EE6C0}" type="datetimeFigureOut">
              <a:rPr lang="de-DE" smtClean="0"/>
              <a:t>16.01.25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EFA8C-DEAA-564A-B093-3C626F61E7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8921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FDB99-7714-434A-8256-B6794B5EE6C0}" type="datetimeFigureOut">
              <a:rPr lang="de-DE" smtClean="0"/>
              <a:t>16.01.25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EFA8C-DEAA-564A-B093-3C626F61E7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6034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FDB99-7714-434A-8256-B6794B5EE6C0}" type="datetimeFigureOut">
              <a:rPr lang="de-DE" smtClean="0"/>
              <a:t>16.01.25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EFA8C-DEAA-564A-B093-3C626F61E7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5410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FDB99-7714-434A-8256-B6794B5EE6C0}" type="datetimeFigureOut">
              <a:rPr lang="de-DE" smtClean="0"/>
              <a:t>16.01.25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EFA8C-DEAA-564A-B093-3C626F61E7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4451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FDB99-7714-434A-8256-B6794B5EE6C0}" type="datetimeFigureOut">
              <a:rPr lang="de-DE" smtClean="0"/>
              <a:t>16.01.25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EFA8C-DEAA-564A-B093-3C626F61E7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7837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FDB99-7714-434A-8256-B6794B5EE6C0}" type="datetimeFigureOut">
              <a:rPr lang="de-DE" smtClean="0"/>
              <a:t>16.01.25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EFA8C-DEAA-564A-B093-3C626F61E7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3522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4" Type="http://schemas.openxmlformats.org/officeDocument/2006/relationships/hyperlink" Target="http://arxiv.org/abs/2310.17623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139472-30F1-6F1E-FEE1-A80E8662C4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Identifying</a:t>
            </a:r>
            <a:r>
              <a:rPr lang="de-DE" dirty="0"/>
              <a:t> Data </a:t>
            </a:r>
            <a:r>
              <a:rPr lang="de-DE" dirty="0" err="1"/>
              <a:t>Contamination</a:t>
            </a:r>
            <a:r>
              <a:rPr lang="de-DE" dirty="0"/>
              <a:t> in LLMs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Mathematical</a:t>
            </a:r>
            <a:r>
              <a:rPr lang="de-DE" dirty="0"/>
              <a:t> Benchmarks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535F7EF-E5E5-00F1-37D8-FE2BA6C4A0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91609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de-DE" sz="2800" dirty="0"/>
              <a:t>Tobias Gallus Mathis </a:t>
            </a:r>
          </a:p>
          <a:p>
            <a:endParaRPr lang="de-DE" sz="2800" dirty="0"/>
          </a:p>
          <a:p>
            <a:pPr algn="l"/>
            <a:r>
              <a:rPr lang="de-DE" dirty="0"/>
              <a:t>Supervisor: </a:t>
            </a:r>
            <a:r>
              <a:rPr lang="de-DE" dirty="0" err="1"/>
              <a:t>Univ.Prof</a:t>
            </a:r>
            <a:r>
              <a:rPr lang="de-DE" dirty="0"/>
              <a:t>. Dipl.-Inf. </a:t>
            </a:r>
            <a:r>
              <a:rPr lang="de-DE" dirty="0" err="1"/>
              <a:t>Dr.rer.nat</a:t>
            </a:r>
            <a:r>
              <a:rPr lang="de-DE" dirty="0"/>
              <a:t>. Thomas </a:t>
            </a:r>
            <a:r>
              <a:rPr lang="de-DE" dirty="0" err="1"/>
              <a:t>Lukasiewicz</a:t>
            </a:r>
            <a:endParaRPr lang="de-DE" dirty="0"/>
          </a:p>
          <a:p>
            <a:pPr algn="l"/>
            <a:r>
              <a:rPr lang="de-DE" dirty="0"/>
              <a:t>Assistance: Simon Frieder, </a:t>
            </a:r>
            <a:r>
              <a:rPr lang="de-DE" dirty="0" err="1"/>
              <a:t>MSc</a:t>
            </a:r>
            <a:r>
              <a:rPr lang="de-DE" dirty="0"/>
              <a:t>, </a:t>
            </a:r>
            <a:r>
              <a:rPr lang="de-DE" dirty="0" err="1"/>
              <a:t>MPhil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8163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Zahl, Quittung, Schrift enthält.&#10;&#10;Automatisch generierte Beschreibung">
            <a:extLst>
              <a:ext uri="{FF2B5EF4-FFF2-40B4-BE49-F238E27FC236}">
                <a16:creationId xmlns:a16="http://schemas.microsoft.com/office/drawing/2014/main" id="{2235C16C-BE5E-4AC5-A85F-FB8542E09B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699" y="1168400"/>
            <a:ext cx="11049645" cy="458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2596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7DB0AF-DD9E-DDDD-46A5-B8F04A5D1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Methodology</a:t>
            </a:r>
            <a:r>
              <a:rPr lang="de-DE" dirty="0"/>
              <a:t> and Approach All-in-</a:t>
            </a:r>
            <a:r>
              <a:rPr lang="de-DE" dirty="0" err="1"/>
              <a:t>One</a:t>
            </a:r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8A831AE3-F962-6FDA-FAEB-D9AE3FB1BF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96233" y="1690688"/>
            <a:ext cx="8126203" cy="4113764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98F270A8-737F-DA15-C85B-EA0BC9848C3D}"/>
              </a:ext>
            </a:extLst>
          </p:cNvPr>
          <p:cNvSpPr txBox="1"/>
          <p:nvPr/>
        </p:nvSpPr>
        <p:spPr>
          <a:xfrm>
            <a:off x="8222436" y="2942130"/>
            <a:ext cx="402148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Legend:</a:t>
            </a:r>
          </a:p>
          <a:p>
            <a:endParaRPr lang="de-DE" dirty="0"/>
          </a:p>
          <a:p>
            <a:r>
              <a:rPr lang="de-DE" dirty="0"/>
              <a:t>CDM=</a:t>
            </a:r>
            <a:r>
              <a:rPr lang="de-DE" dirty="0" err="1"/>
              <a:t>Contamination</a:t>
            </a:r>
            <a:r>
              <a:rPr lang="de-DE" dirty="0"/>
              <a:t> </a:t>
            </a:r>
            <a:r>
              <a:rPr lang="de-DE" dirty="0" err="1"/>
              <a:t>Detection</a:t>
            </a:r>
            <a:r>
              <a:rPr lang="de-DE" dirty="0"/>
              <a:t> Methods</a:t>
            </a:r>
          </a:p>
          <a:p>
            <a:r>
              <a:rPr lang="de-DE" dirty="0" err="1"/>
              <a:t>A</a:t>
            </a:r>
            <a:r>
              <a:rPr lang="de-DE" baseline="-25000" dirty="0" err="1"/>
              <a:t>gold</a:t>
            </a:r>
            <a:r>
              <a:rPr lang="de-DE" baseline="-25000" dirty="0"/>
              <a:t> </a:t>
            </a:r>
            <a:r>
              <a:rPr lang="de-DE" dirty="0"/>
              <a:t>= “gold-</a:t>
            </a:r>
            <a:r>
              <a:rPr lang="de-DE" dirty="0" err="1"/>
              <a:t>truth</a:t>
            </a:r>
            <a:r>
              <a:rPr lang="de-DE" dirty="0"/>
              <a:t>“ </a:t>
            </a:r>
            <a:r>
              <a:rPr lang="de-DE" dirty="0" err="1"/>
              <a:t>answer</a:t>
            </a:r>
            <a:endParaRPr lang="de-DE" dirty="0"/>
          </a:p>
          <a:p>
            <a:r>
              <a:rPr lang="de-DE" dirty="0"/>
              <a:t>A</a:t>
            </a:r>
            <a:r>
              <a:rPr lang="de-DE" baseline="30000" dirty="0"/>
              <a:t>*</a:t>
            </a:r>
            <a:r>
              <a:rPr lang="de-DE" baseline="-25000" dirty="0" err="1"/>
              <a:t>gold</a:t>
            </a:r>
            <a:r>
              <a:rPr lang="de-DE" baseline="-25000" dirty="0"/>
              <a:t> </a:t>
            </a:r>
            <a:r>
              <a:rPr lang="de-DE" dirty="0"/>
              <a:t>= </a:t>
            </a:r>
            <a:r>
              <a:rPr lang="de-DE" dirty="0" err="1"/>
              <a:t>A</a:t>
            </a:r>
            <a:r>
              <a:rPr lang="de-DE" baseline="-25000" dirty="0" err="1"/>
              <a:t>gold</a:t>
            </a:r>
            <a:r>
              <a:rPr lang="de-DE" baseline="-25000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missing</a:t>
            </a:r>
            <a:r>
              <a:rPr lang="de-DE" dirty="0"/>
              <a:t> </a:t>
            </a:r>
            <a:r>
              <a:rPr lang="de-DE" dirty="0" err="1"/>
              <a:t>part</a:t>
            </a:r>
            <a:endParaRPr lang="de-DE" dirty="0"/>
          </a:p>
          <a:p>
            <a:r>
              <a:rPr lang="de-DE" dirty="0"/>
              <a:t>P</a:t>
            </a:r>
            <a:r>
              <a:rPr lang="de-DE" baseline="-25000" dirty="0"/>
              <a:t>%</a:t>
            </a:r>
            <a:r>
              <a:rPr lang="de-DE" dirty="0"/>
              <a:t> = </a:t>
            </a:r>
            <a:r>
              <a:rPr lang="de-DE" dirty="0" err="1"/>
              <a:t>Probability</a:t>
            </a:r>
            <a:r>
              <a:rPr lang="de-DE" dirty="0"/>
              <a:t> </a:t>
            </a:r>
            <a:r>
              <a:rPr lang="de-DE" dirty="0" err="1"/>
              <a:t>scores</a:t>
            </a:r>
            <a:r>
              <a:rPr lang="de-DE" dirty="0"/>
              <a:t> </a:t>
            </a:r>
          </a:p>
          <a:p>
            <a:r>
              <a:rPr lang="de-DE" dirty="0"/>
              <a:t>A</a:t>
            </a:r>
            <a:r>
              <a:rPr lang="de-DE" baseline="-25000" dirty="0"/>
              <a:t>LLM </a:t>
            </a:r>
            <a:r>
              <a:rPr lang="de-DE" dirty="0"/>
              <a:t>= Natural Language </a:t>
            </a:r>
            <a:r>
              <a:rPr lang="de-DE" dirty="0" err="1"/>
              <a:t>Answer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LLM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61772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33CB06-6539-2B1F-B331-4CDC582F8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Setting </a:t>
            </a:r>
            <a:r>
              <a:rPr lang="de-DE" dirty="0" err="1"/>
              <a:t>the</a:t>
            </a:r>
            <a:r>
              <a:rPr lang="de-DE" dirty="0"/>
              <a:t> Scene (</a:t>
            </a:r>
            <a:r>
              <a:rPr lang="de-DE" dirty="0" err="1"/>
              <a:t>extended</a:t>
            </a:r>
            <a:r>
              <a:rPr lang="de-DE" dirty="0"/>
              <a:t>)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B413E0DC-08C6-01E9-84F7-620B6FCF92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4502" y="1357274"/>
            <a:ext cx="6198039" cy="4351338"/>
          </a:xfrm>
          <a:prstGeom prst="rect">
            <a:avLst/>
          </a:prstGeom>
        </p:spPr>
      </p:pic>
      <p:pic>
        <p:nvPicPr>
          <p:cNvPr id="7" name="Grafik 6" descr="Ein Bild, das Text, Screenshot, Schrift, Dokument enthält.&#10;&#10;Automatisch generierte Beschreibung">
            <a:extLst>
              <a:ext uri="{FF2B5EF4-FFF2-40B4-BE49-F238E27FC236}">
                <a16:creationId xmlns:a16="http://schemas.microsoft.com/office/drawing/2014/main" id="{0104838D-8B04-519E-BFDA-4BFAD989FB9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12424"/>
          <a:stretch/>
        </p:blipFill>
        <p:spPr>
          <a:xfrm>
            <a:off x="380998" y="3429000"/>
            <a:ext cx="6271543" cy="304069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41834DBC-FCB4-C564-0986-535923C2C5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207216"/>
            <a:ext cx="5148352" cy="330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065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D719F5-1DCA-B215-9118-81C123EC3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036" y="360954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 dirty="0"/>
              <a:t>Problem Statement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DE95C3-0D53-32F3-EE58-6BB1105D0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 lnSpcReduction="10000"/>
          </a:bodyPr>
          <a:lstStyle/>
          <a:p>
            <a:r>
              <a:rPr lang="de-AT" sz="2100" b="0" i="0" u="none" strike="noStrike" dirty="0">
                <a:effectLst/>
              </a:rPr>
              <a:t>Benchmark </a:t>
            </a:r>
            <a:r>
              <a:rPr lang="de-AT" sz="2100" b="0" i="0" u="none" strike="noStrike" dirty="0" err="1">
                <a:effectLst/>
              </a:rPr>
              <a:t>results</a:t>
            </a:r>
            <a:r>
              <a:rPr lang="de-AT" sz="2100" b="0" i="0" u="none" strike="noStrike" dirty="0">
                <a:effectLst/>
              </a:rPr>
              <a:t> </a:t>
            </a:r>
            <a:r>
              <a:rPr lang="de-AT" sz="2100" b="0" i="0" u="none" strike="noStrike" dirty="0" err="1">
                <a:effectLst/>
              </a:rPr>
              <a:t>of</a:t>
            </a:r>
            <a:r>
              <a:rPr lang="de-AT" sz="2100" b="0" i="0" u="none" strike="noStrike" dirty="0">
                <a:effectLst/>
              </a:rPr>
              <a:t> LLMs </a:t>
            </a:r>
            <a:r>
              <a:rPr lang="de-AT" sz="2100" b="0" i="0" u="none" strike="noStrike" dirty="0" err="1">
                <a:effectLst/>
              </a:rPr>
              <a:t>might</a:t>
            </a:r>
            <a:r>
              <a:rPr lang="de-AT" sz="2100" b="0" i="0" u="none" strike="noStrike" dirty="0">
                <a:effectLst/>
              </a:rPr>
              <a:t> not </a:t>
            </a:r>
            <a:r>
              <a:rPr lang="de-AT" sz="2100" b="0" i="0" u="none" strike="noStrike" dirty="0" err="1">
                <a:effectLst/>
              </a:rPr>
              <a:t>be</a:t>
            </a:r>
            <a:r>
              <a:rPr lang="de-AT" sz="2100" b="0" i="0" u="none" strike="noStrike" dirty="0">
                <a:effectLst/>
              </a:rPr>
              <a:t> fully </a:t>
            </a:r>
            <a:r>
              <a:rPr lang="de-AT" sz="2100" b="0" i="0" u="none" strike="noStrike" dirty="0" err="1">
                <a:effectLst/>
              </a:rPr>
              <a:t>trustworthy</a:t>
            </a:r>
            <a:r>
              <a:rPr lang="de-AT" sz="2100" b="0" i="0" u="none" strike="noStrike" dirty="0">
                <a:effectLst/>
              </a:rPr>
              <a:t> due </a:t>
            </a:r>
            <a:r>
              <a:rPr lang="de-AT" sz="2100" b="0" i="0" u="none" strike="noStrike" dirty="0" err="1">
                <a:effectLst/>
              </a:rPr>
              <a:t>to</a:t>
            </a:r>
            <a:r>
              <a:rPr lang="de-AT" sz="2100" b="0" i="0" u="none" strike="noStrike" dirty="0">
                <a:effectLst/>
              </a:rPr>
              <a:t> Data </a:t>
            </a:r>
            <a:r>
              <a:rPr lang="de-AT" sz="2100" b="0" i="0" u="none" strike="noStrike" dirty="0" err="1">
                <a:effectLst/>
              </a:rPr>
              <a:t>Contamination</a:t>
            </a:r>
            <a:r>
              <a:rPr lang="de-AT" sz="2100" dirty="0"/>
              <a:t>.</a:t>
            </a:r>
          </a:p>
          <a:p>
            <a:pPr marL="457200" lvl="1" indent="0">
              <a:buNone/>
            </a:pPr>
            <a:endParaRPr lang="de-AT" sz="2100" b="0" i="0" u="none" strike="noStrike" dirty="0">
              <a:effectLst/>
            </a:endParaRPr>
          </a:p>
          <a:p>
            <a:r>
              <a:rPr lang="de-AT" sz="2100" b="1" i="0" u="none" strike="noStrike" dirty="0" err="1">
                <a:effectLst/>
              </a:rPr>
              <a:t>What</a:t>
            </a:r>
            <a:r>
              <a:rPr lang="de-AT" sz="2100" b="1" i="0" u="none" strike="noStrike" dirty="0">
                <a:effectLst/>
              </a:rPr>
              <a:t> </a:t>
            </a:r>
            <a:r>
              <a:rPr lang="de-AT" sz="2100" b="1" i="0" u="none" strike="noStrike" dirty="0" err="1">
                <a:effectLst/>
              </a:rPr>
              <a:t>is</a:t>
            </a:r>
            <a:r>
              <a:rPr lang="de-AT" sz="2100" b="1" i="0" u="none" strike="noStrike" dirty="0">
                <a:effectLst/>
              </a:rPr>
              <a:t> Benchmark Data </a:t>
            </a:r>
            <a:r>
              <a:rPr lang="de-AT" sz="2100" b="1" i="0" u="none" strike="noStrike" dirty="0" err="1">
                <a:effectLst/>
              </a:rPr>
              <a:t>Contamination</a:t>
            </a:r>
            <a:r>
              <a:rPr lang="de-AT" sz="2100" b="1" i="0" u="none" strike="noStrike" dirty="0">
                <a:effectLst/>
              </a:rPr>
              <a:t>?</a:t>
            </a:r>
            <a:endParaRPr lang="de-DE" sz="2100" b="1" dirty="0"/>
          </a:p>
          <a:p>
            <a:pPr lvl="1"/>
            <a:r>
              <a:rPr lang="de-DE" sz="2100" dirty="0" err="1"/>
              <a:t>Overlap</a:t>
            </a:r>
            <a:r>
              <a:rPr lang="de-DE" sz="2100" dirty="0"/>
              <a:t> </a:t>
            </a:r>
            <a:r>
              <a:rPr lang="de-DE" sz="2100" dirty="0" err="1"/>
              <a:t>between</a:t>
            </a:r>
            <a:r>
              <a:rPr lang="de-DE" sz="2100" dirty="0"/>
              <a:t> </a:t>
            </a:r>
            <a:r>
              <a:rPr lang="de-DE" sz="2100" dirty="0" err="1"/>
              <a:t>training</a:t>
            </a:r>
            <a:r>
              <a:rPr lang="de-DE" sz="2100" dirty="0"/>
              <a:t> </a:t>
            </a:r>
            <a:r>
              <a:rPr lang="de-DE" sz="2100" dirty="0" err="1"/>
              <a:t>data</a:t>
            </a:r>
            <a:r>
              <a:rPr lang="de-DE" sz="2100" dirty="0"/>
              <a:t> and </a:t>
            </a:r>
            <a:r>
              <a:rPr lang="de-DE" sz="2100" dirty="0" err="1"/>
              <a:t>evaluation</a:t>
            </a:r>
            <a:r>
              <a:rPr lang="de-DE" sz="2100" dirty="0"/>
              <a:t> (=benchmark) </a:t>
            </a:r>
            <a:r>
              <a:rPr lang="de-DE" sz="2100" dirty="0" err="1"/>
              <a:t>data</a:t>
            </a:r>
            <a:endParaRPr lang="de-DE" sz="2100" dirty="0"/>
          </a:p>
          <a:p>
            <a:pPr marL="457200" lvl="1" indent="0">
              <a:buNone/>
            </a:pPr>
            <a:endParaRPr lang="de-DE" sz="2100" dirty="0"/>
          </a:p>
          <a:p>
            <a:r>
              <a:rPr lang="de-AT" sz="2100" b="1" i="0" u="none" strike="noStrike" dirty="0" err="1">
                <a:effectLst/>
              </a:rPr>
              <a:t>How</a:t>
            </a:r>
            <a:r>
              <a:rPr lang="de-AT" sz="2100" b="1" i="0" u="none" strike="noStrike" dirty="0">
                <a:effectLst/>
              </a:rPr>
              <a:t> </a:t>
            </a:r>
            <a:r>
              <a:rPr lang="de-AT" sz="2100" b="1" i="0" u="none" strike="noStrike" dirty="0" err="1">
                <a:effectLst/>
              </a:rPr>
              <a:t>Does</a:t>
            </a:r>
            <a:r>
              <a:rPr lang="de-AT" sz="2100" b="1" i="0" u="none" strike="noStrike" dirty="0">
                <a:effectLst/>
              </a:rPr>
              <a:t> </a:t>
            </a:r>
            <a:r>
              <a:rPr lang="de-AT" sz="2100" b="1" i="0" u="none" strike="noStrike" dirty="0" err="1">
                <a:effectLst/>
              </a:rPr>
              <a:t>It</a:t>
            </a:r>
            <a:r>
              <a:rPr lang="de-AT" sz="2100" b="1" i="0" u="none" strike="noStrike" dirty="0">
                <a:effectLst/>
              </a:rPr>
              <a:t> </a:t>
            </a:r>
            <a:r>
              <a:rPr lang="de-AT" sz="2100" b="1" i="0" u="none" strike="noStrike" dirty="0" err="1">
                <a:effectLst/>
              </a:rPr>
              <a:t>Occur</a:t>
            </a:r>
            <a:r>
              <a:rPr lang="de-AT" sz="2100" b="1" i="0" u="none" strike="noStrike" dirty="0">
                <a:effectLst/>
              </a:rPr>
              <a:t>?</a:t>
            </a:r>
          </a:p>
          <a:p>
            <a:pPr lvl="1"/>
            <a:r>
              <a:rPr lang="de-DE" sz="2100" dirty="0" err="1"/>
              <a:t>Unintentional</a:t>
            </a:r>
            <a:r>
              <a:rPr lang="de-DE" sz="2100" dirty="0"/>
              <a:t>: </a:t>
            </a:r>
            <a:r>
              <a:rPr lang="de-DE" sz="2100" dirty="0" err="1"/>
              <a:t>huge</a:t>
            </a:r>
            <a:r>
              <a:rPr lang="de-DE" sz="2100" dirty="0"/>
              <a:t> </a:t>
            </a:r>
            <a:r>
              <a:rPr lang="de-DE" sz="2100" dirty="0" err="1"/>
              <a:t>amount</a:t>
            </a:r>
            <a:r>
              <a:rPr lang="de-DE" sz="2100" dirty="0"/>
              <a:t> </a:t>
            </a:r>
            <a:r>
              <a:rPr lang="de-DE" sz="2100" dirty="0" err="1"/>
              <a:t>of</a:t>
            </a:r>
            <a:r>
              <a:rPr lang="de-DE" sz="2100" dirty="0"/>
              <a:t> </a:t>
            </a:r>
            <a:r>
              <a:rPr lang="de-DE" sz="2100" dirty="0" err="1"/>
              <a:t>training</a:t>
            </a:r>
            <a:r>
              <a:rPr lang="de-DE" sz="2100" dirty="0"/>
              <a:t> </a:t>
            </a:r>
            <a:r>
              <a:rPr lang="de-DE" sz="2100" dirty="0" err="1"/>
              <a:t>data</a:t>
            </a:r>
            <a:r>
              <a:rPr lang="de-DE" sz="2100" dirty="0"/>
              <a:t> </a:t>
            </a:r>
            <a:r>
              <a:rPr lang="de-DE" sz="2100" dirty="0" err="1"/>
              <a:t>for</a:t>
            </a:r>
            <a:r>
              <a:rPr lang="de-DE" sz="2100" dirty="0"/>
              <a:t> LLMs</a:t>
            </a:r>
          </a:p>
          <a:p>
            <a:pPr lvl="1"/>
            <a:r>
              <a:rPr lang="de-DE" sz="2100" dirty="0"/>
              <a:t>Intentional: </a:t>
            </a:r>
            <a:r>
              <a:rPr lang="de-AT" sz="2100" b="0" i="0" u="none" strike="noStrike" dirty="0" err="1">
                <a:effectLst/>
              </a:rPr>
              <a:t>Difficult</a:t>
            </a:r>
            <a:r>
              <a:rPr lang="de-AT" sz="2100" b="0" i="0" u="none" strike="noStrike" dirty="0">
                <a:effectLst/>
              </a:rPr>
              <a:t> </a:t>
            </a:r>
            <a:r>
              <a:rPr lang="de-AT" sz="2100" b="0" i="0" u="none" strike="noStrike" dirty="0" err="1">
                <a:effectLst/>
              </a:rPr>
              <a:t>to</a:t>
            </a:r>
            <a:r>
              <a:rPr lang="de-AT" sz="2100" b="0" i="0" u="none" strike="noStrike" dirty="0">
                <a:effectLst/>
              </a:rPr>
              <a:t> </a:t>
            </a:r>
            <a:r>
              <a:rPr lang="de-AT" sz="2100" b="0" i="0" u="none" strike="noStrike" dirty="0" err="1">
                <a:effectLst/>
              </a:rPr>
              <a:t>prove</a:t>
            </a:r>
            <a:r>
              <a:rPr lang="de-AT" sz="2100" b="0" i="0" u="none" strike="noStrike" dirty="0">
                <a:effectLst/>
              </a:rPr>
              <a:t>, but </a:t>
            </a:r>
            <a:r>
              <a:rPr lang="de-AT" sz="2100" b="0" i="0" u="none" strike="noStrike" dirty="0" err="1">
                <a:effectLst/>
              </a:rPr>
              <a:t>incentives</a:t>
            </a:r>
            <a:r>
              <a:rPr lang="de-AT" sz="2100" b="0" i="0" u="none" strike="noStrike" dirty="0">
                <a:effectLst/>
              </a:rPr>
              <a:t> </a:t>
            </a:r>
            <a:r>
              <a:rPr lang="de-AT" sz="2100" b="0" i="0" u="none" strike="noStrike" dirty="0" err="1">
                <a:effectLst/>
              </a:rPr>
              <a:t>exist</a:t>
            </a:r>
            <a:r>
              <a:rPr lang="de-AT" sz="2100" b="0" i="0" u="none" strike="noStrike" dirty="0">
                <a:effectLst/>
              </a:rPr>
              <a:t> </a:t>
            </a:r>
            <a:r>
              <a:rPr lang="de-AT" sz="2100" b="0" i="0" u="none" strike="noStrike" dirty="0" err="1">
                <a:effectLst/>
              </a:rPr>
              <a:t>for</a:t>
            </a:r>
            <a:r>
              <a:rPr lang="de-AT" sz="2100" b="0" i="0" u="none" strike="noStrike" dirty="0">
                <a:effectLst/>
              </a:rPr>
              <a:t> such </a:t>
            </a:r>
            <a:r>
              <a:rPr lang="de-AT" sz="2100" b="0" i="0" u="none" strike="noStrike" dirty="0" err="1">
                <a:effectLst/>
              </a:rPr>
              <a:t>practices</a:t>
            </a:r>
            <a:endParaRPr lang="de-DE" sz="2100" dirty="0"/>
          </a:p>
          <a:p>
            <a:pPr lvl="1"/>
            <a:endParaRPr lang="de-DE" sz="2100" dirty="0"/>
          </a:p>
          <a:p>
            <a:r>
              <a:rPr lang="de-AT" sz="2100" b="1" i="0" u="none" strike="noStrike" dirty="0" err="1">
                <a:effectLst/>
              </a:rPr>
              <a:t>Why</a:t>
            </a:r>
            <a:r>
              <a:rPr lang="de-AT" sz="2100" b="1" i="0" u="none" strike="noStrike" dirty="0">
                <a:effectLst/>
              </a:rPr>
              <a:t> </a:t>
            </a:r>
            <a:r>
              <a:rPr lang="de-AT" sz="2100" b="1" i="0" u="none" strike="noStrike" dirty="0" err="1">
                <a:effectLst/>
              </a:rPr>
              <a:t>Does</a:t>
            </a:r>
            <a:r>
              <a:rPr lang="de-AT" sz="2100" b="1" i="0" u="none" strike="noStrike" dirty="0">
                <a:effectLst/>
              </a:rPr>
              <a:t> </a:t>
            </a:r>
            <a:r>
              <a:rPr lang="de-AT" sz="2100" b="1" i="0" u="none" strike="noStrike" dirty="0" err="1">
                <a:effectLst/>
              </a:rPr>
              <a:t>It</a:t>
            </a:r>
            <a:r>
              <a:rPr lang="de-AT" sz="2100" b="1" i="0" u="none" strike="noStrike" dirty="0">
                <a:effectLst/>
              </a:rPr>
              <a:t> Matter?</a:t>
            </a:r>
          </a:p>
          <a:p>
            <a:pPr lvl="1"/>
            <a:r>
              <a:rPr lang="de-DE" sz="2100" dirty="0" err="1"/>
              <a:t>Trustworthy</a:t>
            </a:r>
            <a:r>
              <a:rPr lang="de-DE" sz="2100" dirty="0"/>
              <a:t> </a:t>
            </a:r>
            <a:r>
              <a:rPr lang="de-DE" sz="2100" dirty="0" err="1"/>
              <a:t>evaluation</a:t>
            </a:r>
            <a:r>
              <a:rPr lang="de-DE" sz="2100" dirty="0"/>
              <a:t> essential, </a:t>
            </a:r>
            <a:r>
              <a:rPr lang="de-DE" sz="2100" dirty="0" err="1"/>
              <a:t>especially</a:t>
            </a:r>
            <a:r>
              <a:rPr lang="de-DE" sz="2100" dirty="0"/>
              <a:t> in </a:t>
            </a:r>
            <a:r>
              <a:rPr lang="de-DE" sz="2100" dirty="0" err="1"/>
              <a:t>the</a:t>
            </a:r>
            <a:r>
              <a:rPr lang="de-DE" sz="2100" dirty="0"/>
              <a:t> </a:t>
            </a:r>
            <a:r>
              <a:rPr lang="de-DE" sz="2100" dirty="0" err="1"/>
              <a:t>fields</a:t>
            </a:r>
            <a:r>
              <a:rPr lang="de-DE" sz="2100" dirty="0"/>
              <a:t> </a:t>
            </a:r>
            <a:r>
              <a:rPr lang="de-DE" sz="2100" dirty="0" err="1"/>
              <a:t>of</a:t>
            </a:r>
            <a:r>
              <a:rPr lang="de-DE" sz="2100" dirty="0"/>
              <a:t> </a:t>
            </a:r>
            <a:r>
              <a:rPr lang="de-DE" sz="2100" dirty="0" err="1"/>
              <a:t>logical</a:t>
            </a:r>
            <a:r>
              <a:rPr lang="de-DE" sz="2100" dirty="0"/>
              <a:t> </a:t>
            </a:r>
            <a:r>
              <a:rPr lang="de-DE" sz="2100" dirty="0" err="1"/>
              <a:t>reasoning</a:t>
            </a:r>
            <a:r>
              <a:rPr lang="de-DE" sz="2100" dirty="0"/>
              <a:t> and </a:t>
            </a:r>
            <a:r>
              <a:rPr lang="de-DE" sz="2100" dirty="0" err="1"/>
              <a:t>mathematics</a:t>
            </a:r>
            <a:r>
              <a:rPr lang="de-DE" sz="2100" dirty="0"/>
              <a:t>.</a:t>
            </a:r>
          </a:p>
          <a:p>
            <a:endParaRPr lang="de-DE" sz="200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7F062C2C-FE46-B487-BC47-F2E4B37170E3}"/>
              </a:ext>
            </a:extLst>
          </p:cNvPr>
          <p:cNvSpPr/>
          <p:nvPr/>
        </p:nvSpPr>
        <p:spPr>
          <a:xfrm>
            <a:off x="346363" y="691226"/>
            <a:ext cx="193964" cy="66501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6090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B91C15-CCDB-385B-B804-C7684F49C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Art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741662-C4E4-CB80-DCAF-E3C74539F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err="1"/>
              <a:t>Closed</a:t>
            </a:r>
            <a:r>
              <a:rPr lang="de-DE" dirty="0"/>
              <a:t> Data Settings</a:t>
            </a:r>
          </a:p>
          <a:p>
            <a:pPr lvl="1"/>
            <a:r>
              <a:rPr lang="de-DE" b="1" dirty="0"/>
              <a:t>Confidence </a:t>
            </a:r>
            <a:r>
              <a:rPr lang="de-DE" b="1" dirty="0" err="1"/>
              <a:t>based</a:t>
            </a:r>
            <a:r>
              <a:rPr lang="de-DE" b="1" dirty="0"/>
              <a:t> Methods </a:t>
            </a:r>
            <a:r>
              <a:rPr lang="de-DE" dirty="0"/>
              <a:t>(</a:t>
            </a:r>
            <a:r>
              <a:rPr lang="de-DE" dirty="0" err="1"/>
              <a:t>white</a:t>
            </a:r>
            <a:r>
              <a:rPr lang="de-DE" dirty="0"/>
              <a:t>-box </a:t>
            </a:r>
            <a:r>
              <a:rPr lang="de-DE" dirty="0" err="1"/>
              <a:t>access</a:t>
            </a:r>
            <a:r>
              <a:rPr lang="de-DE" dirty="0"/>
              <a:t>)</a:t>
            </a:r>
            <a:endParaRPr lang="de-DE" b="1" dirty="0"/>
          </a:p>
          <a:p>
            <a:pPr lvl="2"/>
            <a:r>
              <a:rPr lang="de-DE" dirty="0" err="1"/>
              <a:t>Require</a:t>
            </a:r>
            <a:r>
              <a:rPr lang="de-DE" dirty="0"/>
              <a:t> </a:t>
            </a:r>
            <a:r>
              <a:rPr lang="de-DE" dirty="0" err="1"/>
              <a:t>access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token</a:t>
            </a:r>
            <a:r>
              <a:rPr lang="de-DE" dirty="0"/>
              <a:t> </a:t>
            </a:r>
            <a:r>
              <a:rPr lang="de-DE" dirty="0" err="1"/>
              <a:t>probability</a:t>
            </a:r>
            <a:r>
              <a:rPr lang="de-DE" dirty="0"/>
              <a:t> </a:t>
            </a:r>
            <a:r>
              <a:rPr lang="de-DE" dirty="0" err="1"/>
              <a:t>distribution</a:t>
            </a:r>
            <a:r>
              <a:rPr lang="de-DE" dirty="0"/>
              <a:t> </a:t>
            </a:r>
          </a:p>
          <a:p>
            <a:pPr lvl="2"/>
            <a:r>
              <a:rPr lang="de-DE" dirty="0"/>
              <a:t>Methods: </a:t>
            </a:r>
            <a:r>
              <a:rPr lang="de-DE" dirty="0" err="1"/>
              <a:t>MinK</a:t>
            </a:r>
            <a:r>
              <a:rPr lang="de-DE" dirty="0"/>
              <a:t>% [1], Log-</a:t>
            </a:r>
            <a:r>
              <a:rPr lang="de-DE" dirty="0" err="1"/>
              <a:t>probability</a:t>
            </a:r>
            <a:r>
              <a:rPr lang="de-DE" dirty="0"/>
              <a:t> </a:t>
            </a:r>
            <a:r>
              <a:rPr lang="de-DE" dirty="0" err="1"/>
              <a:t>curve</a:t>
            </a:r>
            <a:r>
              <a:rPr lang="de-DE" dirty="0"/>
              <a:t> [2], Method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Xu</a:t>
            </a:r>
            <a:r>
              <a:rPr lang="de-DE" dirty="0"/>
              <a:t> [3],…</a:t>
            </a:r>
            <a:br>
              <a:rPr lang="de-DE" dirty="0"/>
            </a:br>
            <a:endParaRPr lang="de-DE" dirty="0"/>
          </a:p>
          <a:p>
            <a:pPr lvl="1"/>
            <a:r>
              <a:rPr lang="de-DE" b="1" dirty="0" err="1"/>
              <a:t>Prompting</a:t>
            </a:r>
            <a:r>
              <a:rPr lang="de-DE" b="1" dirty="0"/>
              <a:t> Methods </a:t>
            </a:r>
            <a:r>
              <a:rPr lang="de-DE" dirty="0"/>
              <a:t>(</a:t>
            </a:r>
            <a:r>
              <a:rPr lang="de-DE" dirty="0" err="1"/>
              <a:t>black</a:t>
            </a:r>
            <a:r>
              <a:rPr lang="de-DE" dirty="0"/>
              <a:t>-box </a:t>
            </a:r>
            <a:r>
              <a:rPr lang="de-DE" dirty="0" err="1"/>
              <a:t>access</a:t>
            </a:r>
            <a:r>
              <a:rPr lang="de-DE" dirty="0"/>
              <a:t>)</a:t>
            </a:r>
            <a:endParaRPr lang="de-DE" b="1" dirty="0"/>
          </a:p>
          <a:p>
            <a:pPr lvl="2"/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incorporate</a:t>
            </a:r>
            <a:r>
              <a:rPr lang="de-DE" dirty="0"/>
              <a:t> </a:t>
            </a:r>
            <a:r>
              <a:rPr lang="de-DE" dirty="0" err="1"/>
              <a:t>natural</a:t>
            </a:r>
            <a:r>
              <a:rPr lang="de-DE" dirty="0"/>
              <a:t> </a:t>
            </a:r>
            <a:r>
              <a:rPr lang="de-DE" dirty="0" err="1"/>
              <a:t>response</a:t>
            </a:r>
            <a:r>
              <a:rPr lang="de-DE" dirty="0"/>
              <a:t>(s) </a:t>
            </a:r>
            <a:r>
              <a:rPr lang="de-DE" dirty="0" err="1"/>
              <a:t>of</a:t>
            </a:r>
            <a:r>
              <a:rPr lang="de-DE" dirty="0"/>
              <a:t> LLM </a:t>
            </a:r>
          </a:p>
          <a:p>
            <a:pPr lvl="2"/>
            <a:r>
              <a:rPr lang="de-DE" dirty="0"/>
              <a:t>Methods: CDD [4], TS </a:t>
            </a:r>
            <a:r>
              <a:rPr lang="de-DE" dirty="0" err="1"/>
              <a:t>Guessing</a:t>
            </a:r>
            <a:r>
              <a:rPr lang="de-DE" dirty="0"/>
              <a:t> [5],…</a:t>
            </a:r>
            <a:br>
              <a:rPr lang="de-DE" dirty="0"/>
            </a:br>
            <a:endParaRPr lang="de-DE" dirty="0"/>
          </a:p>
          <a:p>
            <a:pPr lvl="1"/>
            <a:r>
              <a:rPr lang="de-DE" b="1" dirty="0"/>
              <a:t>Performance </a:t>
            </a:r>
            <a:r>
              <a:rPr lang="de-DE" b="1" dirty="0" err="1"/>
              <a:t>based</a:t>
            </a:r>
            <a:r>
              <a:rPr lang="de-DE" b="1" dirty="0"/>
              <a:t> Methods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-&gt;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exists</a:t>
            </a:r>
            <a:r>
              <a:rPr lang="de-DE" dirty="0"/>
              <a:t> </a:t>
            </a:r>
            <a:r>
              <a:rPr lang="de-DE" dirty="0" err="1"/>
              <a:t>methods</a:t>
            </a:r>
            <a:r>
              <a:rPr lang="de-DE" dirty="0"/>
              <a:t> but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still not </a:t>
            </a:r>
            <a:r>
              <a:rPr lang="de-DE" dirty="0" err="1"/>
              <a:t>clear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perform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mathematical</a:t>
            </a:r>
            <a:r>
              <a:rPr lang="de-DE" dirty="0"/>
              <a:t> </a:t>
            </a:r>
            <a:r>
              <a:rPr lang="de-DE" dirty="0" err="1"/>
              <a:t>benchmarks</a:t>
            </a:r>
            <a:r>
              <a:rPr lang="de-DE" dirty="0"/>
              <a:t> (like GSM8K [6] </a:t>
            </a:r>
            <a:r>
              <a:rPr lang="de-DE" dirty="0" err="1"/>
              <a:t>or</a:t>
            </a:r>
            <a:r>
              <a:rPr lang="de-DE" dirty="0"/>
              <a:t> MATH [7])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71DE535-0A6A-E4A6-53C0-25966D91311F}"/>
              </a:ext>
            </a:extLst>
          </p:cNvPr>
          <p:cNvSpPr/>
          <p:nvPr/>
        </p:nvSpPr>
        <p:spPr>
          <a:xfrm>
            <a:off x="346363" y="691226"/>
            <a:ext cx="193964" cy="66501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55329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83E708-5334-23B8-9D63-00BC55090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Goals and </a:t>
            </a:r>
            <a:r>
              <a:rPr lang="de-DE" dirty="0" err="1"/>
              <a:t>Expected</a:t>
            </a:r>
            <a:r>
              <a:rPr lang="de-DE" dirty="0"/>
              <a:t> Outcome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F75820-8463-5349-F17B-BB2F70B32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MathCONTA</a:t>
            </a:r>
            <a:r>
              <a:rPr lang="de-DE" dirty="0"/>
              <a:t> Dataset: 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A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new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benchmark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to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test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contamination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detection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methods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in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mathematical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datasets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 err="1"/>
              <a:t>Identification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effective</a:t>
            </a:r>
            <a:r>
              <a:rPr lang="de-DE" dirty="0"/>
              <a:t> </a:t>
            </a:r>
            <a:r>
              <a:rPr lang="de-DE" dirty="0" err="1"/>
              <a:t>methods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detecting</a:t>
            </a:r>
            <a:r>
              <a:rPr lang="de-DE" dirty="0"/>
              <a:t> </a:t>
            </a:r>
            <a:r>
              <a:rPr lang="de-DE" dirty="0" err="1"/>
              <a:t>mathematical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contamination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pretraining</a:t>
            </a:r>
            <a:r>
              <a:rPr lang="de-DE" dirty="0"/>
              <a:t> </a:t>
            </a:r>
            <a:r>
              <a:rPr lang="de-DE" dirty="0" err="1"/>
              <a:t>phase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 err="1"/>
              <a:t>Insights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lead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re</a:t>
            </a:r>
            <a:r>
              <a:rPr lang="de-DE" dirty="0"/>
              <a:t>-evaluation </a:t>
            </a:r>
            <a:r>
              <a:rPr lang="de-AT" dirty="0" err="1">
                <a:solidFill>
                  <a:srgbClr val="000000"/>
                </a:solidFill>
                <a:effectLst/>
              </a:rPr>
              <a:t>of</a:t>
            </a:r>
            <a:r>
              <a:rPr lang="de-AT" dirty="0">
                <a:solidFill>
                  <a:srgbClr val="000000"/>
                </a:solidFill>
                <a:effectLst/>
              </a:rPr>
              <a:t> </a:t>
            </a:r>
            <a:r>
              <a:rPr lang="de-AT" dirty="0" err="1">
                <a:solidFill>
                  <a:srgbClr val="000000"/>
                </a:solidFill>
                <a:effectLst/>
              </a:rPr>
              <a:t>performance</a:t>
            </a:r>
            <a:r>
              <a:rPr lang="de-AT" dirty="0">
                <a:solidFill>
                  <a:srgbClr val="000000"/>
                </a:solidFill>
                <a:effectLst/>
              </a:rPr>
              <a:t> on </a:t>
            </a:r>
            <a:r>
              <a:rPr lang="de-AT" dirty="0" err="1">
                <a:solidFill>
                  <a:srgbClr val="000000"/>
                </a:solidFill>
                <a:effectLst/>
              </a:rPr>
              <a:t>benchmarks</a:t>
            </a:r>
            <a:r>
              <a:rPr lang="de-AT" dirty="0">
                <a:solidFill>
                  <a:srgbClr val="000000"/>
                </a:solidFill>
                <a:effectLst/>
              </a:rPr>
              <a:t> </a:t>
            </a:r>
            <a:r>
              <a:rPr lang="de-AT" dirty="0" err="1">
                <a:solidFill>
                  <a:srgbClr val="000000"/>
                </a:solidFill>
                <a:effectLst/>
              </a:rPr>
              <a:t>for</a:t>
            </a:r>
            <a:r>
              <a:rPr lang="de-AT" dirty="0">
                <a:solidFill>
                  <a:srgbClr val="000000"/>
                </a:solidFill>
                <a:effectLst/>
              </a:rPr>
              <a:t> </a:t>
            </a:r>
            <a:r>
              <a:rPr lang="de-AT" dirty="0" err="1">
                <a:solidFill>
                  <a:srgbClr val="000000"/>
                </a:solidFill>
                <a:effectLst/>
              </a:rPr>
              <a:t>current</a:t>
            </a:r>
            <a:r>
              <a:rPr lang="de-AT" dirty="0">
                <a:solidFill>
                  <a:srgbClr val="000000"/>
                </a:solidFill>
                <a:effectLst/>
              </a:rPr>
              <a:t> </a:t>
            </a:r>
            <a:r>
              <a:rPr lang="de-AT" dirty="0" err="1">
                <a:solidFill>
                  <a:srgbClr val="000000"/>
                </a:solidFill>
                <a:effectLst/>
              </a:rPr>
              <a:t>state-of-the</a:t>
            </a:r>
            <a:r>
              <a:rPr lang="de-AT" dirty="0">
                <a:solidFill>
                  <a:srgbClr val="000000"/>
                </a:solidFill>
                <a:effectLst/>
              </a:rPr>
              <a:t> </a:t>
            </a:r>
            <a:r>
              <a:rPr lang="de-AT" dirty="0" err="1">
                <a:solidFill>
                  <a:srgbClr val="000000"/>
                </a:solidFill>
                <a:effectLst/>
              </a:rPr>
              <a:t>art</a:t>
            </a:r>
            <a:r>
              <a:rPr lang="de-AT" dirty="0">
                <a:solidFill>
                  <a:srgbClr val="000000"/>
                </a:solidFill>
                <a:effectLst/>
              </a:rPr>
              <a:t> LLMs</a:t>
            </a:r>
          </a:p>
          <a:p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33FD97A-AF1C-C9A8-4D12-92AA18D4B3A8}"/>
              </a:ext>
            </a:extLst>
          </p:cNvPr>
          <p:cNvSpPr/>
          <p:nvPr/>
        </p:nvSpPr>
        <p:spPr>
          <a:xfrm>
            <a:off x="346363" y="691226"/>
            <a:ext cx="193964" cy="66501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30708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F5CFBB-1535-8545-5BCF-D12A0EC0D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Research Questions and Evaluation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2789A6-EBF6-368E-D5A9-BDB354828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AT" sz="2100" dirty="0">
                <a:solidFill>
                  <a:srgbClr val="000000"/>
                </a:solidFill>
                <a:effectLst/>
              </a:rPr>
              <a:t>• </a:t>
            </a:r>
            <a:r>
              <a:rPr lang="de-AT" sz="2100" b="1" dirty="0">
                <a:solidFill>
                  <a:srgbClr val="000000"/>
                </a:solidFill>
                <a:effectLst/>
              </a:rPr>
              <a:t>RQ1: </a:t>
            </a:r>
            <a:r>
              <a:rPr lang="de-AT" sz="2100" dirty="0" err="1">
                <a:solidFill>
                  <a:srgbClr val="000000"/>
                </a:solidFill>
                <a:effectLst/>
              </a:rPr>
              <a:t>To</a:t>
            </a:r>
            <a:r>
              <a:rPr lang="de-AT" sz="2100" dirty="0">
                <a:solidFill>
                  <a:srgbClr val="000000"/>
                </a:solidFill>
                <a:effectLst/>
              </a:rPr>
              <a:t> </a:t>
            </a:r>
            <a:r>
              <a:rPr lang="de-AT" sz="2100" dirty="0" err="1">
                <a:solidFill>
                  <a:srgbClr val="000000"/>
                </a:solidFill>
                <a:effectLst/>
              </a:rPr>
              <a:t>what</a:t>
            </a:r>
            <a:r>
              <a:rPr lang="de-AT" sz="2100" dirty="0">
                <a:solidFill>
                  <a:srgbClr val="000000"/>
                </a:solidFill>
                <a:effectLst/>
              </a:rPr>
              <a:t> </a:t>
            </a:r>
            <a:r>
              <a:rPr lang="de-AT" sz="2100" dirty="0" err="1">
                <a:solidFill>
                  <a:srgbClr val="000000"/>
                </a:solidFill>
                <a:effectLst/>
              </a:rPr>
              <a:t>extent</a:t>
            </a:r>
            <a:r>
              <a:rPr lang="de-AT" sz="2100" dirty="0">
                <a:solidFill>
                  <a:srgbClr val="000000"/>
                </a:solidFill>
                <a:effectLst/>
              </a:rPr>
              <a:t> </a:t>
            </a:r>
            <a:r>
              <a:rPr lang="de-AT" sz="2100" dirty="0" err="1">
                <a:solidFill>
                  <a:srgbClr val="000000"/>
                </a:solidFill>
                <a:effectLst/>
              </a:rPr>
              <a:t>can</a:t>
            </a:r>
            <a:r>
              <a:rPr lang="de-AT" sz="2100" dirty="0">
                <a:solidFill>
                  <a:srgbClr val="000000"/>
                </a:solidFill>
                <a:effectLst/>
              </a:rPr>
              <a:t> </a:t>
            </a:r>
            <a:r>
              <a:rPr lang="de-AT" sz="2100" dirty="0" err="1">
                <a:solidFill>
                  <a:srgbClr val="000000"/>
                </a:solidFill>
                <a:effectLst/>
              </a:rPr>
              <a:t>existing</a:t>
            </a:r>
            <a:r>
              <a:rPr lang="de-AT" sz="2100" dirty="0">
                <a:solidFill>
                  <a:srgbClr val="000000"/>
                </a:solidFill>
                <a:effectLst/>
              </a:rPr>
              <a:t> </a:t>
            </a:r>
            <a:r>
              <a:rPr lang="de-AT" sz="2100" dirty="0" err="1">
                <a:solidFill>
                  <a:srgbClr val="000000"/>
                </a:solidFill>
                <a:effectLst/>
              </a:rPr>
              <a:t>data</a:t>
            </a:r>
            <a:r>
              <a:rPr lang="de-AT" sz="2100" dirty="0">
                <a:solidFill>
                  <a:srgbClr val="000000"/>
                </a:solidFill>
                <a:effectLst/>
              </a:rPr>
              <a:t> </a:t>
            </a:r>
            <a:r>
              <a:rPr lang="de-AT" sz="2100" dirty="0" err="1">
                <a:solidFill>
                  <a:srgbClr val="000000"/>
                </a:solidFill>
                <a:effectLst/>
              </a:rPr>
              <a:t>detection</a:t>
            </a:r>
            <a:r>
              <a:rPr lang="de-AT" sz="2100" dirty="0">
                <a:solidFill>
                  <a:srgbClr val="000000"/>
                </a:solidFill>
                <a:effectLst/>
              </a:rPr>
              <a:t> </a:t>
            </a:r>
            <a:r>
              <a:rPr lang="de-AT" sz="2100" dirty="0" err="1">
                <a:solidFill>
                  <a:srgbClr val="000000"/>
                </a:solidFill>
                <a:effectLst/>
              </a:rPr>
              <a:t>methods</a:t>
            </a:r>
            <a:r>
              <a:rPr lang="de-AT" sz="2100" dirty="0">
                <a:solidFill>
                  <a:srgbClr val="000000"/>
                </a:solidFill>
                <a:effectLst/>
              </a:rPr>
              <a:t> </a:t>
            </a:r>
            <a:r>
              <a:rPr lang="de-AT" sz="2100" dirty="0" err="1">
                <a:solidFill>
                  <a:srgbClr val="000000"/>
                </a:solidFill>
                <a:effectLst/>
              </a:rPr>
              <a:t>detect</a:t>
            </a:r>
            <a:r>
              <a:rPr lang="de-AT" sz="2100" dirty="0">
                <a:solidFill>
                  <a:srgbClr val="000000"/>
                </a:solidFill>
                <a:effectLst/>
              </a:rPr>
              <a:t> </a:t>
            </a:r>
            <a:r>
              <a:rPr lang="de-AT" sz="2100" dirty="0" err="1">
                <a:solidFill>
                  <a:srgbClr val="000000"/>
                </a:solidFill>
                <a:effectLst/>
              </a:rPr>
              <a:t>data</a:t>
            </a:r>
            <a:r>
              <a:rPr lang="de-AT" sz="2100" dirty="0">
                <a:solidFill>
                  <a:srgbClr val="000000"/>
                </a:solidFill>
                <a:effectLst/>
              </a:rPr>
              <a:t> </a:t>
            </a:r>
            <a:r>
              <a:rPr lang="de-AT" sz="2100" dirty="0" err="1">
                <a:solidFill>
                  <a:srgbClr val="000000"/>
                </a:solidFill>
                <a:effectLst/>
              </a:rPr>
              <a:t>contam</a:t>
            </a:r>
            <a:r>
              <a:rPr lang="de-AT" sz="2100" dirty="0">
                <a:solidFill>
                  <a:srgbClr val="000000"/>
                </a:solidFill>
                <a:effectLst/>
              </a:rPr>
              <a:t>-</a:t>
            </a:r>
          </a:p>
          <a:p>
            <a:pPr marL="0" indent="0">
              <a:buNone/>
            </a:pPr>
            <a:r>
              <a:rPr lang="de-AT" sz="2100" dirty="0" err="1">
                <a:solidFill>
                  <a:srgbClr val="000000"/>
                </a:solidFill>
                <a:effectLst/>
              </a:rPr>
              <a:t>ination</a:t>
            </a:r>
            <a:r>
              <a:rPr lang="de-AT" sz="2100" dirty="0">
                <a:solidFill>
                  <a:srgbClr val="000000"/>
                </a:solidFill>
                <a:effectLst/>
              </a:rPr>
              <a:t> </a:t>
            </a:r>
            <a:r>
              <a:rPr lang="de-AT" sz="2100" dirty="0" err="1">
                <a:solidFill>
                  <a:srgbClr val="000000"/>
                </a:solidFill>
                <a:effectLst/>
              </a:rPr>
              <a:t>when</a:t>
            </a:r>
            <a:r>
              <a:rPr lang="de-AT" sz="2100" dirty="0">
                <a:solidFill>
                  <a:srgbClr val="000000"/>
                </a:solidFill>
                <a:effectLst/>
              </a:rPr>
              <a:t> </a:t>
            </a:r>
            <a:r>
              <a:rPr lang="de-AT" sz="2100" dirty="0" err="1">
                <a:solidFill>
                  <a:srgbClr val="000000"/>
                </a:solidFill>
                <a:effectLst/>
              </a:rPr>
              <a:t>tested</a:t>
            </a:r>
            <a:r>
              <a:rPr lang="de-AT" sz="2100" dirty="0">
                <a:solidFill>
                  <a:srgbClr val="000000"/>
                </a:solidFill>
                <a:effectLst/>
              </a:rPr>
              <a:t> on a </a:t>
            </a:r>
            <a:r>
              <a:rPr lang="de-AT" sz="2100" dirty="0" err="1">
                <a:solidFill>
                  <a:srgbClr val="000000"/>
                </a:solidFill>
                <a:effectLst/>
              </a:rPr>
              <a:t>newly</a:t>
            </a:r>
            <a:r>
              <a:rPr lang="de-AT" sz="2100" dirty="0">
                <a:solidFill>
                  <a:srgbClr val="000000"/>
                </a:solidFill>
                <a:effectLst/>
              </a:rPr>
              <a:t> </a:t>
            </a:r>
            <a:r>
              <a:rPr lang="de-AT" sz="2100" dirty="0" err="1">
                <a:solidFill>
                  <a:srgbClr val="000000"/>
                </a:solidFill>
                <a:effectLst/>
              </a:rPr>
              <a:t>created</a:t>
            </a:r>
            <a:r>
              <a:rPr lang="de-AT" sz="2100" dirty="0">
                <a:solidFill>
                  <a:srgbClr val="000000"/>
                </a:solidFill>
                <a:effectLst/>
              </a:rPr>
              <a:t> </a:t>
            </a:r>
            <a:r>
              <a:rPr lang="de-AT" sz="2100" dirty="0" err="1">
                <a:solidFill>
                  <a:srgbClr val="000000"/>
                </a:solidFill>
                <a:effectLst/>
              </a:rPr>
              <a:t>mathematical</a:t>
            </a:r>
            <a:r>
              <a:rPr lang="de-AT" sz="2100" dirty="0">
                <a:solidFill>
                  <a:srgbClr val="000000"/>
                </a:solidFill>
                <a:effectLst/>
              </a:rPr>
              <a:t> </a:t>
            </a:r>
            <a:r>
              <a:rPr lang="de-AT" sz="2100" dirty="0" err="1">
                <a:solidFill>
                  <a:srgbClr val="000000"/>
                </a:solidFill>
                <a:effectLst/>
              </a:rPr>
              <a:t>dataset</a:t>
            </a:r>
            <a:r>
              <a:rPr lang="de-AT" sz="2100" dirty="0">
                <a:solidFill>
                  <a:srgbClr val="000000"/>
                </a:solidFill>
                <a:effectLst/>
              </a:rPr>
              <a:t> </a:t>
            </a:r>
            <a:r>
              <a:rPr lang="de-AT" sz="2100" dirty="0" err="1">
                <a:solidFill>
                  <a:srgbClr val="000000"/>
                </a:solidFill>
                <a:effectLst/>
              </a:rPr>
              <a:t>that</a:t>
            </a:r>
            <a:r>
              <a:rPr lang="de-AT" sz="2100" dirty="0">
                <a:solidFill>
                  <a:srgbClr val="000000"/>
                </a:solidFill>
                <a:effectLst/>
              </a:rPr>
              <a:t> </a:t>
            </a:r>
            <a:r>
              <a:rPr lang="de-AT" sz="2100" dirty="0" err="1">
                <a:solidFill>
                  <a:srgbClr val="000000"/>
                </a:solidFill>
                <a:effectLst/>
              </a:rPr>
              <a:t>is</a:t>
            </a:r>
            <a:r>
              <a:rPr lang="de-AT" sz="2100" dirty="0">
                <a:solidFill>
                  <a:srgbClr val="000000"/>
                </a:solidFill>
                <a:effectLst/>
              </a:rPr>
              <a:t> </a:t>
            </a:r>
            <a:r>
              <a:rPr lang="de-AT" sz="2100" dirty="0" err="1">
                <a:solidFill>
                  <a:srgbClr val="000000"/>
                </a:solidFill>
                <a:effectLst/>
              </a:rPr>
              <a:t>completely</a:t>
            </a:r>
            <a:r>
              <a:rPr lang="de-AT" sz="2100" dirty="0">
                <a:solidFill>
                  <a:srgbClr val="000000"/>
                </a:solidFill>
                <a:effectLst/>
              </a:rPr>
              <a:t> </a:t>
            </a:r>
            <a:r>
              <a:rPr lang="de-AT" sz="2100" dirty="0" err="1">
                <a:solidFill>
                  <a:srgbClr val="000000"/>
                </a:solidFill>
                <a:effectLst/>
              </a:rPr>
              <a:t>part</a:t>
            </a:r>
            <a:r>
              <a:rPr lang="de-AT" sz="2100" dirty="0">
                <a:solidFill>
                  <a:srgbClr val="000000"/>
                </a:solidFill>
                <a:effectLst/>
              </a:rPr>
              <a:t> </a:t>
            </a:r>
            <a:r>
              <a:rPr lang="de-AT" sz="2100" dirty="0" err="1">
                <a:solidFill>
                  <a:srgbClr val="000000"/>
                </a:solidFill>
                <a:effectLst/>
              </a:rPr>
              <a:t>of</a:t>
            </a:r>
            <a:r>
              <a:rPr lang="de-AT" sz="2100" dirty="0">
                <a:solidFill>
                  <a:srgbClr val="000000"/>
                </a:solidFill>
                <a:effectLst/>
              </a:rPr>
              <a:t> </a:t>
            </a:r>
            <a:r>
              <a:rPr lang="de-AT" sz="2100" dirty="0" err="1">
                <a:solidFill>
                  <a:srgbClr val="000000"/>
                </a:solidFill>
                <a:effectLst/>
              </a:rPr>
              <a:t>the</a:t>
            </a:r>
            <a:r>
              <a:rPr lang="de-AT" sz="2100" dirty="0">
                <a:solidFill>
                  <a:srgbClr val="000000"/>
                </a:solidFill>
                <a:effectLst/>
              </a:rPr>
              <a:t> </a:t>
            </a:r>
            <a:r>
              <a:rPr lang="de-AT" sz="2100" dirty="0" err="1">
                <a:solidFill>
                  <a:srgbClr val="000000"/>
                </a:solidFill>
                <a:effectLst/>
              </a:rPr>
              <a:t>pretraining</a:t>
            </a:r>
            <a:r>
              <a:rPr lang="de-AT" sz="2100" dirty="0">
                <a:solidFill>
                  <a:srgbClr val="000000"/>
                </a:solidFill>
                <a:effectLst/>
              </a:rPr>
              <a:t> </a:t>
            </a:r>
            <a:r>
              <a:rPr lang="de-AT" sz="2100" dirty="0" err="1">
                <a:solidFill>
                  <a:srgbClr val="000000"/>
                </a:solidFill>
                <a:effectLst/>
              </a:rPr>
              <a:t>corpus</a:t>
            </a:r>
            <a:r>
              <a:rPr lang="de-AT" sz="2100" dirty="0">
                <a:solidFill>
                  <a:srgbClr val="000000"/>
                </a:solidFill>
                <a:effectLst/>
              </a:rPr>
              <a:t>?</a:t>
            </a:r>
          </a:p>
          <a:p>
            <a:pPr marL="0" indent="0">
              <a:buNone/>
            </a:pPr>
            <a:endParaRPr lang="de-AT" sz="2100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r>
              <a:rPr lang="de-AT" sz="2100" dirty="0">
                <a:solidFill>
                  <a:srgbClr val="000000"/>
                </a:solidFill>
                <a:effectLst/>
              </a:rPr>
              <a:t>• </a:t>
            </a:r>
            <a:r>
              <a:rPr lang="de-AT" sz="2100" b="1" dirty="0">
                <a:solidFill>
                  <a:srgbClr val="000000"/>
                </a:solidFill>
                <a:effectLst/>
              </a:rPr>
              <a:t>RQ2: </a:t>
            </a:r>
            <a:r>
              <a:rPr lang="de-AT" sz="2100" dirty="0" err="1">
                <a:solidFill>
                  <a:srgbClr val="000000"/>
                </a:solidFill>
                <a:effectLst/>
              </a:rPr>
              <a:t>How</a:t>
            </a:r>
            <a:r>
              <a:rPr lang="de-AT" sz="2100" dirty="0">
                <a:solidFill>
                  <a:srgbClr val="000000"/>
                </a:solidFill>
                <a:effectLst/>
              </a:rPr>
              <a:t> </a:t>
            </a:r>
            <a:r>
              <a:rPr lang="de-AT" sz="2100" dirty="0" err="1">
                <a:solidFill>
                  <a:srgbClr val="000000"/>
                </a:solidFill>
                <a:effectLst/>
              </a:rPr>
              <a:t>effectively</a:t>
            </a:r>
            <a:r>
              <a:rPr lang="de-AT" sz="2100" dirty="0">
                <a:solidFill>
                  <a:srgbClr val="000000"/>
                </a:solidFill>
                <a:effectLst/>
              </a:rPr>
              <a:t> </a:t>
            </a:r>
            <a:r>
              <a:rPr lang="de-AT" sz="2100" dirty="0" err="1">
                <a:solidFill>
                  <a:srgbClr val="000000"/>
                </a:solidFill>
                <a:effectLst/>
              </a:rPr>
              <a:t>can</a:t>
            </a:r>
            <a:r>
              <a:rPr lang="de-AT" sz="2100" dirty="0">
                <a:solidFill>
                  <a:srgbClr val="000000"/>
                </a:solidFill>
                <a:effectLst/>
              </a:rPr>
              <a:t> a </a:t>
            </a:r>
            <a:r>
              <a:rPr lang="de-AT" sz="2100" dirty="0" err="1">
                <a:solidFill>
                  <a:srgbClr val="000000"/>
                </a:solidFill>
                <a:effectLst/>
              </a:rPr>
              <a:t>combination</a:t>
            </a:r>
            <a:r>
              <a:rPr lang="de-AT" sz="2100" dirty="0">
                <a:solidFill>
                  <a:srgbClr val="000000"/>
                </a:solidFill>
                <a:effectLst/>
              </a:rPr>
              <a:t> </a:t>
            </a:r>
            <a:r>
              <a:rPr lang="de-AT" sz="2100" dirty="0" err="1">
                <a:solidFill>
                  <a:srgbClr val="000000"/>
                </a:solidFill>
                <a:effectLst/>
              </a:rPr>
              <a:t>of</a:t>
            </a:r>
            <a:r>
              <a:rPr lang="de-AT" sz="2100" dirty="0">
                <a:solidFill>
                  <a:srgbClr val="000000"/>
                </a:solidFill>
                <a:effectLst/>
              </a:rPr>
              <a:t> </a:t>
            </a:r>
            <a:r>
              <a:rPr lang="de-AT" sz="2100" dirty="0" err="1">
                <a:solidFill>
                  <a:srgbClr val="000000"/>
                </a:solidFill>
                <a:effectLst/>
              </a:rPr>
              <a:t>the</a:t>
            </a:r>
            <a:r>
              <a:rPr lang="de-AT" sz="2100" dirty="0">
                <a:solidFill>
                  <a:srgbClr val="000000"/>
                </a:solidFill>
                <a:effectLst/>
              </a:rPr>
              <a:t> best-</a:t>
            </a:r>
            <a:r>
              <a:rPr lang="de-AT" sz="2100" dirty="0" err="1">
                <a:solidFill>
                  <a:srgbClr val="000000"/>
                </a:solidFill>
                <a:effectLst/>
              </a:rPr>
              <a:t>performing</a:t>
            </a:r>
            <a:r>
              <a:rPr lang="de-AT" sz="2100" dirty="0">
                <a:solidFill>
                  <a:srgbClr val="000000"/>
                </a:solidFill>
                <a:effectLst/>
              </a:rPr>
              <a:t> </a:t>
            </a:r>
            <a:r>
              <a:rPr lang="de-AT" sz="2100" dirty="0" err="1">
                <a:solidFill>
                  <a:srgbClr val="000000"/>
                </a:solidFill>
                <a:effectLst/>
              </a:rPr>
              <a:t>data</a:t>
            </a:r>
            <a:r>
              <a:rPr lang="de-AT" sz="2100" dirty="0">
                <a:solidFill>
                  <a:srgbClr val="000000"/>
                </a:solidFill>
                <a:effectLst/>
              </a:rPr>
              <a:t> </a:t>
            </a:r>
            <a:r>
              <a:rPr lang="de-AT" sz="2100" dirty="0" err="1">
                <a:solidFill>
                  <a:srgbClr val="000000"/>
                </a:solidFill>
                <a:effectLst/>
              </a:rPr>
              <a:t>contamination</a:t>
            </a:r>
            <a:endParaRPr lang="de-AT" sz="2100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r>
              <a:rPr lang="de-AT" sz="2100" dirty="0" err="1">
                <a:solidFill>
                  <a:srgbClr val="000000"/>
                </a:solidFill>
                <a:effectLst/>
              </a:rPr>
              <a:t>methods</a:t>
            </a:r>
            <a:r>
              <a:rPr lang="de-AT" sz="2100" dirty="0">
                <a:solidFill>
                  <a:srgbClr val="000000"/>
                </a:solidFill>
                <a:effectLst/>
              </a:rPr>
              <a:t> in RQ1 </a:t>
            </a:r>
            <a:r>
              <a:rPr lang="de-AT" sz="2100" dirty="0" err="1">
                <a:solidFill>
                  <a:srgbClr val="000000"/>
                </a:solidFill>
                <a:effectLst/>
              </a:rPr>
              <a:t>be</a:t>
            </a:r>
            <a:r>
              <a:rPr lang="de-AT" sz="2100" dirty="0">
                <a:solidFill>
                  <a:srgbClr val="000000"/>
                </a:solidFill>
                <a:effectLst/>
              </a:rPr>
              <a:t> </a:t>
            </a:r>
            <a:r>
              <a:rPr lang="de-AT" sz="2100" dirty="0" err="1">
                <a:solidFill>
                  <a:srgbClr val="000000"/>
                </a:solidFill>
                <a:effectLst/>
              </a:rPr>
              <a:t>used</a:t>
            </a:r>
            <a:r>
              <a:rPr lang="de-AT" sz="2100" dirty="0">
                <a:solidFill>
                  <a:srgbClr val="000000"/>
                </a:solidFill>
                <a:effectLst/>
              </a:rPr>
              <a:t> </a:t>
            </a:r>
            <a:r>
              <a:rPr lang="de-AT" sz="2100" dirty="0" err="1">
                <a:solidFill>
                  <a:srgbClr val="000000"/>
                </a:solidFill>
                <a:effectLst/>
              </a:rPr>
              <a:t>to</a:t>
            </a:r>
            <a:r>
              <a:rPr lang="de-AT" sz="2100" dirty="0">
                <a:solidFill>
                  <a:srgbClr val="000000"/>
                </a:solidFill>
                <a:effectLst/>
              </a:rPr>
              <a:t> </a:t>
            </a:r>
            <a:r>
              <a:rPr lang="de-AT" sz="2100" dirty="0" err="1">
                <a:solidFill>
                  <a:srgbClr val="000000"/>
                </a:solidFill>
                <a:effectLst/>
              </a:rPr>
              <a:t>detect</a:t>
            </a:r>
            <a:r>
              <a:rPr lang="de-AT" sz="2100" dirty="0">
                <a:solidFill>
                  <a:srgbClr val="000000"/>
                </a:solidFill>
                <a:effectLst/>
              </a:rPr>
              <a:t> </a:t>
            </a:r>
            <a:r>
              <a:rPr lang="de-AT" sz="2100" dirty="0" err="1">
                <a:solidFill>
                  <a:srgbClr val="000000"/>
                </a:solidFill>
                <a:effectLst/>
              </a:rPr>
              <a:t>mathematical</a:t>
            </a:r>
            <a:r>
              <a:rPr lang="de-AT" sz="2100" dirty="0">
                <a:solidFill>
                  <a:srgbClr val="000000"/>
                </a:solidFill>
                <a:effectLst/>
              </a:rPr>
              <a:t> benchmark </a:t>
            </a:r>
            <a:r>
              <a:rPr lang="de-AT" sz="2100" dirty="0" err="1">
                <a:solidFill>
                  <a:srgbClr val="000000"/>
                </a:solidFill>
                <a:effectLst/>
              </a:rPr>
              <a:t>data</a:t>
            </a:r>
            <a:r>
              <a:rPr lang="de-AT" sz="2100" dirty="0">
                <a:solidFill>
                  <a:srgbClr val="000000"/>
                </a:solidFill>
                <a:effectLst/>
              </a:rPr>
              <a:t> </a:t>
            </a:r>
            <a:r>
              <a:rPr lang="de-AT" sz="2100" dirty="0" err="1">
                <a:solidFill>
                  <a:srgbClr val="000000"/>
                </a:solidFill>
                <a:effectLst/>
              </a:rPr>
              <a:t>contamination</a:t>
            </a:r>
            <a:r>
              <a:rPr lang="de-AT" sz="2100" dirty="0">
                <a:solidFill>
                  <a:srgbClr val="000000"/>
                </a:solidFill>
                <a:effectLst/>
              </a:rPr>
              <a:t> in</a:t>
            </a:r>
          </a:p>
          <a:p>
            <a:pPr marL="0" indent="0">
              <a:buNone/>
            </a:pPr>
            <a:r>
              <a:rPr lang="de-AT" sz="2100" dirty="0" err="1">
                <a:solidFill>
                  <a:srgbClr val="000000"/>
                </a:solidFill>
                <a:effectLst/>
              </a:rPr>
              <a:t>closed</a:t>
            </a:r>
            <a:r>
              <a:rPr lang="de-AT" sz="2100" dirty="0">
                <a:solidFill>
                  <a:srgbClr val="000000"/>
                </a:solidFill>
                <a:effectLst/>
              </a:rPr>
              <a:t>-source </a:t>
            </a:r>
            <a:r>
              <a:rPr lang="de-AT" sz="2100" dirty="0" err="1">
                <a:solidFill>
                  <a:srgbClr val="000000"/>
                </a:solidFill>
                <a:effectLst/>
              </a:rPr>
              <a:t>state</a:t>
            </a:r>
            <a:r>
              <a:rPr lang="de-AT" sz="2100" dirty="0">
                <a:solidFill>
                  <a:srgbClr val="000000"/>
                </a:solidFill>
                <a:effectLst/>
              </a:rPr>
              <a:t>-</a:t>
            </a:r>
            <a:r>
              <a:rPr lang="de-AT" sz="2100" dirty="0" err="1">
                <a:solidFill>
                  <a:srgbClr val="000000"/>
                </a:solidFill>
                <a:effectLst/>
              </a:rPr>
              <a:t>of</a:t>
            </a:r>
            <a:r>
              <a:rPr lang="de-AT" sz="2100" dirty="0">
                <a:solidFill>
                  <a:srgbClr val="000000"/>
                </a:solidFill>
                <a:effectLst/>
              </a:rPr>
              <a:t>-</a:t>
            </a:r>
            <a:r>
              <a:rPr lang="de-AT" sz="2100" dirty="0" err="1">
                <a:solidFill>
                  <a:srgbClr val="000000"/>
                </a:solidFill>
                <a:effectLst/>
              </a:rPr>
              <a:t>the</a:t>
            </a:r>
            <a:r>
              <a:rPr lang="de-AT" sz="2100" dirty="0">
                <a:solidFill>
                  <a:srgbClr val="000000"/>
                </a:solidFill>
                <a:effectLst/>
              </a:rPr>
              <a:t>-art LLMs, such </a:t>
            </a:r>
            <a:r>
              <a:rPr lang="de-AT" sz="2100" dirty="0" err="1">
                <a:solidFill>
                  <a:srgbClr val="000000"/>
                </a:solidFill>
                <a:effectLst/>
              </a:rPr>
              <a:t>as</a:t>
            </a:r>
            <a:r>
              <a:rPr lang="de-AT" sz="2100" dirty="0">
                <a:solidFill>
                  <a:srgbClr val="000000"/>
                </a:solidFill>
                <a:effectLst/>
              </a:rPr>
              <a:t> ChatGPT4o?</a:t>
            </a:r>
          </a:p>
          <a:p>
            <a:endParaRPr lang="de-AT" sz="2100" dirty="0">
              <a:solidFill>
                <a:srgbClr val="000000"/>
              </a:solidFill>
            </a:endParaRPr>
          </a:p>
          <a:p>
            <a:r>
              <a:rPr lang="de-AT" sz="2100" b="1" dirty="0">
                <a:solidFill>
                  <a:srgbClr val="000000"/>
                </a:solidFill>
                <a:effectLst/>
              </a:rPr>
              <a:t>Evaluation </a:t>
            </a:r>
            <a:r>
              <a:rPr lang="de-AT" sz="2100" b="1" dirty="0" err="1">
                <a:solidFill>
                  <a:srgbClr val="000000"/>
                </a:solidFill>
                <a:effectLst/>
              </a:rPr>
              <a:t>Criteria</a:t>
            </a:r>
            <a:r>
              <a:rPr lang="de-AT" sz="2100" b="1" dirty="0">
                <a:solidFill>
                  <a:srgbClr val="000000"/>
                </a:solidFill>
                <a:effectLst/>
              </a:rPr>
              <a:t>:</a:t>
            </a:r>
          </a:p>
          <a:p>
            <a:pPr lvl="1"/>
            <a:r>
              <a:rPr lang="de-AT" sz="2100" dirty="0" err="1">
                <a:solidFill>
                  <a:srgbClr val="000000"/>
                </a:solidFill>
              </a:rPr>
              <a:t>A</a:t>
            </a:r>
            <a:r>
              <a:rPr lang="de-AT" sz="2100" dirty="0" err="1">
                <a:solidFill>
                  <a:srgbClr val="000000"/>
                </a:solidFill>
                <a:effectLst/>
              </a:rPr>
              <a:t>ccuracy</a:t>
            </a:r>
            <a:r>
              <a:rPr lang="de-AT" sz="2100" dirty="0">
                <a:solidFill>
                  <a:srgbClr val="000000"/>
                </a:solidFill>
                <a:effectLst/>
              </a:rPr>
              <a:t>, </a:t>
            </a:r>
            <a:r>
              <a:rPr lang="de-AT" sz="2100" dirty="0">
                <a:solidFill>
                  <a:srgbClr val="000000"/>
                </a:solidFill>
              </a:rPr>
              <a:t>P</a:t>
            </a:r>
            <a:r>
              <a:rPr lang="de-AT" sz="2100" dirty="0">
                <a:solidFill>
                  <a:srgbClr val="000000"/>
                </a:solidFill>
                <a:effectLst/>
              </a:rPr>
              <a:t>recision, </a:t>
            </a:r>
            <a:r>
              <a:rPr lang="de-AT" sz="2100" dirty="0">
                <a:solidFill>
                  <a:srgbClr val="000000"/>
                </a:solidFill>
              </a:rPr>
              <a:t>R</a:t>
            </a:r>
            <a:r>
              <a:rPr lang="de-AT" sz="2100" dirty="0">
                <a:solidFill>
                  <a:srgbClr val="000000"/>
                </a:solidFill>
                <a:effectLst/>
              </a:rPr>
              <a:t>ecall and F1-score</a:t>
            </a:r>
          </a:p>
          <a:p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AD7EB4B-B37A-5F8D-04AB-E1BA2A6A91E1}"/>
              </a:ext>
            </a:extLst>
          </p:cNvPr>
          <p:cNvSpPr/>
          <p:nvPr/>
        </p:nvSpPr>
        <p:spPr>
          <a:xfrm>
            <a:off x="346363" y="691226"/>
            <a:ext cx="193964" cy="66501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1588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F07238-9BE5-D136-A81C-02EBE402F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Methodology</a:t>
            </a:r>
            <a:r>
              <a:rPr lang="de-DE" dirty="0"/>
              <a:t> and Approach 1/2</a:t>
            </a:r>
          </a:p>
        </p:txBody>
      </p:sp>
      <p:pic>
        <p:nvPicPr>
          <p:cNvPr id="6" name="Inhaltsplatzhalter 5" descr="Ein Bild, das Text, Diagramm, Reihe, Schrift enthält.&#10;&#10;Automatisch generierte Beschreibung">
            <a:extLst>
              <a:ext uri="{FF2B5EF4-FFF2-40B4-BE49-F238E27FC236}">
                <a16:creationId xmlns:a16="http://schemas.microsoft.com/office/drawing/2014/main" id="{11845B36-85D6-5597-9FA3-A25B8495D9B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838200" y="2239767"/>
            <a:ext cx="5181600" cy="3523054"/>
          </a:xfr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F08AAF8-FC84-88A5-797E-51A0CA6C325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sz="2400" b="1" dirty="0" err="1"/>
              <a:t>MathCONTA</a:t>
            </a:r>
            <a:r>
              <a:rPr lang="de-DE" sz="2400" b="1" dirty="0"/>
              <a:t> Dataset</a:t>
            </a:r>
          </a:p>
          <a:p>
            <a:r>
              <a:rPr lang="de-DE" sz="2400" b="1" dirty="0" err="1"/>
              <a:t>Contaminated</a:t>
            </a:r>
            <a:r>
              <a:rPr lang="de-DE" sz="2400" dirty="0"/>
              <a:t> </a:t>
            </a:r>
            <a:r>
              <a:rPr lang="de-DE" sz="2400" dirty="0" err="1"/>
              <a:t>Examples</a:t>
            </a:r>
            <a:r>
              <a:rPr lang="de-DE" sz="2400" dirty="0"/>
              <a:t>:</a:t>
            </a:r>
          </a:p>
          <a:p>
            <a:pPr lvl="1"/>
            <a:r>
              <a:rPr lang="de-DE" dirty="0"/>
              <a:t>Question/</a:t>
            </a:r>
            <a:r>
              <a:rPr lang="de-DE" dirty="0" err="1"/>
              <a:t>Answer</a:t>
            </a:r>
            <a:r>
              <a:rPr lang="de-DE" dirty="0"/>
              <a:t> </a:t>
            </a:r>
            <a:r>
              <a:rPr lang="de-DE" dirty="0" err="1"/>
              <a:t>pairs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OpenWebMath</a:t>
            </a:r>
            <a:r>
              <a:rPr lang="de-DE" dirty="0"/>
              <a:t> </a:t>
            </a:r>
            <a:r>
              <a:rPr lang="de-DE" dirty="0" err="1"/>
              <a:t>corpus</a:t>
            </a:r>
            <a:r>
              <a:rPr lang="de-DE" dirty="0"/>
              <a:t> (OWM)</a:t>
            </a:r>
          </a:p>
          <a:p>
            <a:pPr lvl="1"/>
            <a:r>
              <a:rPr lang="de-DE" dirty="0"/>
              <a:t>OWM </a:t>
            </a:r>
            <a:r>
              <a:rPr lang="de-DE" dirty="0" err="1"/>
              <a:t>consists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diverse </a:t>
            </a:r>
            <a:r>
              <a:rPr lang="de-DE" dirty="0" err="1"/>
              <a:t>mathematical</a:t>
            </a:r>
            <a:r>
              <a:rPr lang="de-DE" dirty="0"/>
              <a:t> </a:t>
            </a:r>
            <a:r>
              <a:rPr lang="de-DE" dirty="0" err="1"/>
              <a:t>content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Internet (~30 GB)</a:t>
            </a:r>
          </a:p>
          <a:p>
            <a:r>
              <a:rPr lang="de-DE" sz="2400" b="1" dirty="0"/>
              <a:t>Clean</a:t>
            </a:r>
            <a:r>
              <a:rPr lang="de-DE" sz="2400" dirty="0"/>
              <a:t> </a:t>
            </a:r>
            <a:r>
              <a:rPr lang="de-DE" sz="2400" dirty="0" err="1"/>
              <a:t>Examples</a:t>
            </a:r>
            <a:r>
              <a:rPr lang="de-DE" sz="2400" dirty="0"/>
              <a:t>:</a:t>
            </a:r>
          </a:p>
          <a:p>
            <a:pPr lvl="1"/>
            <a:r>
              <a:rPr lang="de-DE" dirty="0" err="1"/>
              <a:t>sourced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offline </a:t>
            </a:r>
            <a:r>
              <a:rPr lang="de-DE" dirty="0" err="1"/>
              <a:t>books</a:t>
            </a:r>
            <a:r>
              <a:rPr lang="de-DE" dirty="0"/>
              <a:t> (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ebook</a:t>
            </a:r>
            <a:r>
              <a:rPr lang="de-DE" dirty="0"/>
              <a:t> </a:t>
            </a:r>
            <a:r>
              <a:rPr lang="de-DE" dirty="0" err="1"/>
              <a:t>available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After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cut</a:t>
            </a:r>
            <a:r>
              <a:rPr lang="de-DE" dirty="0"/>
              <a:t>-off (e. g. kangaroo2025)</a:t>
            </a:r>
          </a:p>
          <a:p>
            <a:pPr lvl="1"/>
            <a:r>
              <a:rPr lang="de-DE" dirty="0" err="1"/>
              <a:t>manually</a:t>
            </a:r>
            <a:r>
              <a:rPr lang="de-DE" dirty="0"/>
              <a:t> </a:t>
            </a:r>
            <a:r>
              <a:rPr lang="de-DE" dirty="0" err="1"/>
              <a:t>altered</a:t>
            </a: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016ED8E9-8D51-DD07-1C9E-9AE53226D4AD}"/>
              </a:ext>
            </a:extLst>
          </p:cNvPr>
          <p:cNvSpPr/>
          <p:nvPr/>
        </p:nvSpPr>
        <p:spPr>
          <a:xfrm>
            <a:off x="346363" y="691226"/>
            <a:ext cx="193964" cy="66501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93801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843F88-9A8F-AFF2-F68F-559BD1B6E3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6D2309-4ABE-6792-6145-62549633C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Methodology</a:t>
            </a:r>
            <a:r>
              <a:rPr lang="de-DE" dirty="0"/>
              <a:t> and Approach 2/2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8AADE1-FA8C-B497-8951-F1F1C621D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6618"/>
            <a:ext cx="10515600" cy="49493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/>
              <a:t>Experiment 1 (</a:t>
            </a:r>
            <a:r>
              <a:rPr lang="de-DE" sz="2400" dirty="0" err="1"/>
              <a:t>Controlled</a:t>
            </a:r>
            <a:r>
              <a:rPr lang="de-DE" sz="2400" dirty="0"/>
              <a:t> Experiments):</a:t>
            </a:r>
          </a:p>
          <a:p>
            <a:r>
              <a:rPr lang="de-DE" sz="2000" dirty="0"/>
              <a:t>Models: </a:t>
            </a:r>
            <a:r>
              <a:rPr lang="de-DE" sz="2000" dirty="0" err="1"/>
              <a:t>OLMo</a:t>
            </a:r>
            <a:r>
              <a:rPr lang="de-DE" sz="2000" dirty="0"/>
              <a:t>-Series, </a:t>
            </a:r>
            <a:r>
              <a:rPr lang="de-DE" sz="2000" dirty="0" err="1"/>
              <a:t>DeepSeekMath</a:t>
            </a:r>
            <a:r>
              <a:rPr lang="de-DE" sz="2000" dirty="0"/>
              <a:t>, Test: </a:t>
            </a:r>
            <a:r>
              <a:rPr lang="de-DE" sz="2000" dirty="0" err="1"/>
              <a:t>MathCONTA</a:t>
            </a:r>
            <a:r>
              <a:rPr lang="de-DE" sz="2000" dirty="0"/>
              <a:t> </a:t>
            </a:r>
          </a:p>
          <a:p>
            <a:pPr lvl="1"/>
            <a:r>
              <a:rPr lang="de-DE" sz="2000" dirty="0" err="1"/>
              <a:t>Testing</a:t>
            </a:r>
            <a:r>
              <a:rPr lang="de-DE" sz="2000" dirty="0"/>
              <a:t> </a:t>
            </a:r>
            <a:r>
              <a:rPr lang="de-DE" sz="2000" dirty="0" err="1"/>
              <a:t>existing</a:t>
            </a:r>
            <a:r>
              <a:rPr lang="de-DE" sz="2000" dirty="0"/>
              <a:t> </a:t>
            </a:r>
            <a:r>
              <a:rPr lang="de-DE" sz="2000" dirty="0" err="1"/>
              <a:t>Contamination</a:t>
            </a:r>
            <a:r>
              <a:rPr lang="de-DE" sz="2000" dirty="0"/>
              <a:t> </a:t>
            </a:r>
            <a:r>
              <a:rPr lang="de-DE" sz="2000" dirty="0" err="1"/>
              <a:t>Detection</a:t>
            </a:r>
            <a:r>
              <a:rPr lang="de-DE" sz="2000" dirty="0"/>
              <a:t> Methods (CDMs) on </a:t>
            </a:r>
            <a:r>
              <a:rPr lang="de-DE" sz="2000" dirty="0" err="1"/>
              <a:t>this</a:t>
            </a:r>
            <a:r>
              <a:rPr lang="de-DE" sz="2000" dirty="0"/>
              <a:t> experimental </a:t>
            </a:r>
            <a:r>
              <a:rPr lang="de-DE" sz="2000" dirty="0" err="1"/>
              <a:t>setup</a:t>
            </a:r>
            <a:endParaRPr lang="de-DE" sz="2000" dirty="0"/>
          </a:p>
          <a:p>
            <a:pPr lvl="2"/>
            <a:r>
              <a:rPr lang="de-DE" sz="1800" b="1" dirty="0"/>
              <a:t>White box CDMs: </a:t>
            </a:r>
            <a:r>
              <a:rPr lang="de-DE" sz="1800" dirty="0" err="1"/>
              <a:t>MinK</a:t>
            </a:r>
            <a:r>
              <a:rPr lang="de-DE" sz="1800" dirty="0"/>
              <a:t>% [1], Log-</a:t>
            </a:r>
            <a:r>
              <a:rPr lang="de-DE" sz="1800" dirty="0" err="1"/>
              <a:t>probability</a:t>
            </a:r>
            <a:r>
              <a:rPr lang="de-DE" sz="1800" dirty="0"/>
              <a:t> </a:t>
            </a:r>
            <a:r>
              <a:rPr lang="de-DE" sz="1800" dirty="0" err="1"/>
              <a:t>curve</a:t>
            </a:r>
            <a:r>
              <a:rPr lang="de-DE" sz="1800" dirty="0"/>
              <a:t> [2], Method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Xu</a:t>
            </a:r>
            <a:r>
              <a:rPr lang="de-DE" sz="1800" dirty="0"/>
              <a:t> [3]</a:t>
            </a:r>
          </a:p>
          <a:p>
            <a:pPr lvl="2"/>
            <a:r>
              <a:rPr lang="de-DE" sz="1800" b="1" dirty="0"/>
              <a:t>Black box CDMs: </a:t>
            </a:r>
            <a:r>
              <a:rPr lang="de-DE" sz="1800" dirty="0"/>
              <a:t>CDD [4], TS </a:t>
            </a:r>
            <a:r>
              <a:rPr lang="de-DE" sz="1800" dirty="0" err="1"/>
              <a:t>Guessing</a:t>
            </a:r>
            <a:r>
              <a:rPr lang="de-DE" sz="1800" dirty="0"/>
              <a:t> [5]</a:t>
            </a:r>
          </a:p>
          <a:p>
            <a:pPr lvl="2"/>
            <a:r>
              <a:rPr lang="de-DE" sz="1800" dirty="0" err="1"/>
              <a:t>Combination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methods</a:t>
            </a:r>
            <a:br>
              <a:rPr lang="de-DE" dirty="0"/>
            </a:br>
            <a:endParaRPr lang="de-DE" dirty="0"/>
          </a:p>
          <a:p>
            <a:pPr marL="0" indent="0">
              <a:buNone/>
            </a:pPr>
            <a:r>
              <a:rPr lang="de-DE" sz="2400" dirty="0"/>
              <a:t>Experiment 2 („Real </a:t>
            </a:r>
            <a:r>
              <a:rPr lang="de-DE" sz="2400" dirty="0" err="1"/>
              <a:t>life</a:t>
            </a:r>
            <a:r>
              <a:rPr lang="de-DE" sz="2400" dirty="0"/>
              <a:t>“ </a:t>
            </a:r>
            <a:r>
              <a:rPr lang="de-DE" sz="2400" dirty="0" err="1"/>
              <a:t>case</a:t>
            </a:r>
            <a:r>
              <a:rPr lang="de-DE" sz="2400" dirty="0"/>
              <a:t> </a:t>
            </a:r>
            <a:r>
              <a:rPr lang="de-DE" sz="2400" dirty="0" err="1"/>
              <a:t>study</a:t>
            </a:r>
            <a:r>
              <a:rPr lang="de-DE" sz="2400" dirty="0"/>
              <a:t>):</a:t>
            </a:r>
          </a:p>
          <a:p>
            <a:r>
              <a:rPr lang="de-DE" sz="2000" dirty="0"/>
              <a:t>Model: GPT4o, Test: GSM8K and MATH</a:t>
            </a:r>
          </a:p>
          <a:p>
            <a:pPr lvl="1"/>
            <a:r>
              <a:rPr lang="de-DE" sz="2000" dirty="0" err="1"/>
              <a:t>Testing</a:t>
            </a:r>
            <a:r>
              <a:rPr lang="de-DE" sz="2000" dirty="0"/>
              <a:t> </a:t>
            </a:r>
            <a:r>
              <a:rPr lang="de-DE" sz="2000" dirty="0" err="1"/>
              <a:t>best</a:t>
            </a:r>
            <a:r>
              <a:rPr lang="de-DE" sz="2000" dirty="0"/>
              <a:t> </a:t>
            </a:r>
            <a:r>
              <a:rPr lang="de-DE" sz="2000" dirty="0" err="1"/>
              <a:t>performing</a:t>
            </a:r>
            <a:r>
              <a:rPr lang="de-DE" sz="2000" dirty="0"/>
              <a:t> </a:t>
            </a:r>
            <a:r>
              <a:rPr lang="de-DE" sz="2000" dirty="0" err="1"/>
              <a:t>methods</a:t>
            </a:r>
            <a:r>
              <a:rPr lang="de-DE" sz="2000" dirty="0"/>
              <a:t> on </a:t>
            </a:r>
            <a:r>
              <a:rPr lang="de-DE" sz="2000" dirty="0" err="1"/>
              <a:t>math</a:t>
            </a:r>
            <a:r>
              <a:rPr lang="de-DE" sz="2000" dirty="0"/>
              <a:t> </a:t>
            </a:r>
            <a:r>
              <a:rPr lang="de-DE" sz="2000" dirty="0" err="1"/>
              <a:t>benchmarks</a:t>
            </a:r>
            <a:r>
              <a:rPr lang="de-DE" sz="2000" dirty="0"/>
              <a:t> (GSM8k and MATH) </a:t>
            </a:r>
            <a:r>
              <a:rPr lang="de-DE" sz="2000" dirty="0" err="1"/>
              <a:t>with</a:t>
            </a:r>
            <a:r>
              <a:rPr lang="de-DE" sz="2000" dirty="0"/>
              <a:t>  </a:t>
            </a:r>
            <a:r>
              <a:rPr lang="de-DE" sz="2000" dirty="0" err="1"/>
              <a:t>state</a:t>
            </a:r>
            <a:r>
              <a:rPr lang="de-DE" sz="2000" dirty="0"/>
              <a:t>-</a:t>
            </a:r>
            <a:r>
              <a:rPr lang="de-DE" sz="2000" dirty="0" err="1"/>
              <a:t>of</a:t>
            </a:r>
            <a:r>
              <a:rPr lang="de-DE" sz="2000" dirty="0"/>
              <a:t>-</a:t>
            </a:r>
            <a:r>
              <a:rPr lang="de-DE" sz="2000" dirty="0" err="1"/>
              <a:t>the</a:t>
            </a:r>
            <a:r>
              <a:rPr lang="de-DE" sz="2000" dirty="0"/>
              <a:t>-art </a:t>
            </a:r>
            <a:r>
              <a:rPr lang="de-DE" sz="2000" dirty="0" err="1"/>
              <a:t>models</a:t>
            </a:r>
            <a:r>
              <a:rPr lang="de-DE" sz="2000" dirty="0"/>
              <a:t>, such </a:t>
            </a:r>
            <a:r>
              <a:rPr lang="de-DE" sz="2000" dirty="0" err="1"/>
              <a:t>as</a:t>
            </a:r>
            <a:r>
              <a:rPr lang="de-DE" sz="2000" dirty="0"/>
              <a:t> GPT4o.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05EE2A5-BEA4-4835-CBC4-7DA49A477E73}"/>
              </a:ext>
            </a:extLst>
          </p:cNvPr>
          <p:cNvSpPr/>
          <p:nvPr/>
        </p:nvSpPr>
        <p:spPr>
          <a:xfrm>
            <a:off x="346363" y="691226"/>
            <a:ext cx="193964" cy="66501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29718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A96A83-B4AB-0298-C5EA-39F9DB0E0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6775"/>
          </a:xfrm>
        </p:spPr>
        <p:txBody>
          <a:bodyPr/>
          <a:lstStyle/>
          <a:p>
            <a:r>
              <a:rPr lang="de-DE" dirty="0" err="1"/>
              <a:t>Bibliography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DA594B-96CF-9A35-DB2A-CB971858C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901"/>
            <a:ext cx="10515600" cy="5003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100" dirty="0"/>
              <a:t>[1] W. Shi et al., “</a:t>
            </a:r>
            <a:r>
              <a:rPr lang="de-DE" sz="1100" dirty="0" err="1"/>
              <a:t>Detecting</a:t>
            </a:r>
            <a:r>
              <a:rPr lang="de-DE" sz="1100" dirty="0"/>
              <a:t> </a:t>
            </a:r>
            <a:r>
              <a:rPr lang="de-DE" sz="1100" dirty="0" err="1"/>
              <a:t>Pretraining</a:t>
            </a:r>
            <a:r>
              <a:rPr lang="de-DE" sz="1100" dirty="0"/>
              <a:t> Data </a:t>
            </a:r>
            <a:r>
              <a:rPr lang="de-DE" sz="1100" dirty="0" err="1"/>
              <a:t>from</a:t>
            </a:r>
            <a:r>
              <a:rPr lang="de-DE" sz="1100" dirty="0"/>
              <a:t> Large Language Models,” Mar. 09, 2024, arXiv:2310.16789. </a:t>
            </a:r>
            <a:r>
              <a:rPr lang="de-DE" sz="1100" dirty="0" err="1"/>
              <a:t>Accessed</a:t>
            </a:r>
            <a:r>
              <a:rPr lang="de-DE" sz="1100" dirty="0"/>
              <a:t>: </a:t>
            </a:r>
            <a:r>
              <a:rPr lang="de-DE" sz="1100" dirty="0" err="1"/>
              <a:t>Oct</a:t>
            </a:r>
            <a:r>
              <a:rPr lang="de-DE" sz="1100" dirty="0"/>
              <a:t>. 23, 2024. [Online]. </a:t>
            </a:r>
            <a:r>
              <a:rPr lang="de-DE" sz="1100" dirty="0" err="1"/>
              <a:t>Available</a:t>
            </a:r>
            <a:r>
              <a:rPr lang="de-DE" sz="1100" dirty="0"/>
              <a:t>: http://</a:t>
            </a:r>
            <a:r>
              <a:rPr lang="de-DE" sz="1100" dirty="0" err="1"/>
              <a:t>arxiv.org</a:t>
            </a:r>
            <a:r>
              <a:rPr lang="de-DE" sz="1100" dirty="0"/>
              <a:t>/</a:t>
            </a:r>
            <a:r>
              <a:rPr lang="de-DE" sz="1100" dirty="0" err="1"/>
              <a:t>abs</a:t>
            </a:r>
            <a:r>
              <a:rPr lang="de-DE" sz="1100" dirty="0"/>
              <a:t>/2310.16789</a:t>
            </a:r>
          </a:p>
          <a:p>
            <a:pPr marL="0" indent="0">
              <a:buNone/>
            </a:pPr>
            <a:r>
              <a:rPr lang="de-DE" sz="1100" dirty="0"/>
              <a:t>[2] N. </a:t>
            </a:r>
            <a:r>
              <a:rPr lang="de-DE" sz="1100" dirty="0" err="1"/>
              <a:t>Yax</a:t>
            </a:r>
            <a:r>
              <a:rPr lang="de-DE" sz="1100" dirty="0"/>
              <a:t>, H. </a:t>
            </a:r>
            <a:r>
              <a:rPr lang="de-DE" sz="1100" dirty="0" err="1"/>
              <a:t>Anlló</a:t>
            </a:r>
            <a:r>
              <a:rPr lang="de-DE" sz="1100" dirty="0"/>
              <a:t>, and S. </a:t>
            </a:r>
            <a:r>
              <a:rPr lang="de-DE" sz="1100" dirty="0" err="1"/>
              <a:t>Palminteri</a:t>
            </a:r>
            <a:r>
              <a:rPr lang="de-DE" sz="1100" dirty="0"/>
              <a:t>, “</a:t>
            </a:r>
            <a:r>
              <a:rPr lang="de-DE" sz="1100" dirty="0" err="1"/>
              <a:t>Studying</a:t>
            </a:r>
            <a:r>
              <a:rPr lang="de-DE" sz="1100" dirty="0"/>
              <a:t> and </a:t>
            </a:r>
            <a:r>
              <a:rPr lang="de-DE" sz="1100" dirty="0" err="1"/>
              <a:t>improving</a:t>
            </a:r>
            <a:r>
              <a:rPr lang="de-DE" sz="1100" dirty="0"/>
              <a:t> </a:t>
            </a:r>
            <a:r>
              <a:rPr lang="de-DE" sz="1100" dirty="0" err="1"/>
              <a:t>reasoning</a:t>
            </a:r>
            <a:r>
              <a:rPr lang="de-DE" sz="1100" dirty="0"/>
              <a:t> in </a:t>
            </a:r>
            <a:r>
              <a:rPr lang="de-DE" sz="1100" dirty="0" err="1"/>
              <a:t>humans</a:t>
            </a:r>
            <a:r>
              <a:rPr lang="de-DE" sz="1100" dirty="0"/>
              <a:t> and </a:t>
            </a:r>
            <a:r>
              <a:rPr lang="de-DE" sz="1100" dirty="0" err="1"/>
              <a:t>machines</a:t>
            </a:r>
            <a:r>
              <a:rPr lang="de-DE" sz="1100" dirty="0"/>
              <a:t>,” Commun </a:t>
            </a:r>
            <a:r>
              <a:rPr lang="de-DE" sz="1100" dirty="0" err="1"/>
              <a:t>Psychol</a:t>
            </a:r>
            <a:r>
              <a:rPr lang="de-DE" sz="1100" dirty="0"/>
              <a:t>, vol. 2, </a:t>
            </a:r>
            <a:r>
              <a:rPr lang="de-DE" sz="1100" dirty="0" err="1"/>
              <a:t>no</a:t>
            </a:r>
            <a:r>
              <a:rPr lang="de-DE" sz="1100" dirty="0"/>
              <a:t>. 1, p. 51, Jun. 2024, </a:t>
            </a:r>
            <a:r>
              <a:rPr lang="de-DE" sz="1100" dirty="0" err="1"/>
              <a:t>doi</a:t>
            </a:r>
            <a:r>
              <a:rPr lang="de-DE" sz="1100" dirty="0"/>
              <a:t>: 10.1038/s44271-024-00091-8.</a:t>
            </a:r>
          </a:p>
          <a:p>
            <a:pPr marL="0" indent="0">
              <a:buNone/>
            </a:pPr>
            <a:r>
              <a:rPr lang="de-DE" sz="1100" dirty="0"/>
              <a:t>[3] R. </a:t>
            </a:r>
            <a:r>
              <a:rPr lang="de-DE" sz="1100" dirty="0" err="1"/>
              <a:t>Xu</a:t>
            </a:r>
            <a:r>
              <a:rPr lang="de-DE" sz="1100" dirty="0"/>
              <a:t>, Z. Wang, R.-Z. Fan, and P. Liu, “Benchmarking Benchmark </a:t>
            </a:r>
            <a:r>
              <a:rPr lang="de-DE" sz="1100" dirty="0" err="1"/>
              <a:t>Leakage</a:t>
            </a:r>
            <a:r>
              <a:rPr lang="de-DE" sz="1100" dirty="0"/>
              <a:t> in Large Language Models,” Apr. 29, 2024, </a:t>
            </a:r>
            <a:r>
              <a:rPr lang="de-DE" sz="1100" dirty="0" err="1"/>
              <a:t>arXiv</a:t>
            </a:r>
            <a:r>
              <a:rPr lang="de-DE" sz="1100" dirty="0"/>
              <a:t>: arXiv:2404.18824. </a:t>
            </a:r>
            <a:r>
              <a:rPr lang="de-DE" sz="1100" dirty="0" err="1"/>
              <a:t>Accessed</a:t>
            </a:r>
            <a:r>
              <a:rPr lang="de-DE" sz="1100" dirty="0"/>
              <a:t>: Aug. 15, 2024. [Online]. </a:t>
            </a:r>
            <a:r>
              <a:rPr lang="de-DE" sz="1100" dirty="0" err="1"/>
              <a:t>Available</a:t>
            </a:r>
            <a:r>
              <a:rPr lang="de-DE" sz="1100" dirty="0"/>
              <a:t>: http://</a:t>
            </a:r>
            <a:r>
              <a:rPr lang="de-DE" sz="1100" dirty="0" err="1"/>
              <a:t>arxiv.org</a:t>
            </a:r>
            <a:r>
              <a:rPr lang="de-DE" sz="1100" dirty="0"/>
              <a:t>/</a:t>
            </a:r>
            <a:r>
              <a:rPr lang="de-DE" sz="1100" dirty="0" err="1"/>
              <a:t>abs</a:t>
            </a:r>
            <a:r>
              <a:rPr lang="de-DE" sz="1100" dirty="0"/>
              <a:t>/2404.18824</a:t>
            </a:r>
          </a:p>
          <a:p>
            <a:pPr marL="0" indent="0">
              <a:buNone/>
            </a:pPr>
            <a:r>
              <a:rPr lang="de-DE" sz="1100" dirty="0"/>
              <a:t>[4] Y. Dong et al., “</a:t>
            </a:r>
            <a:r>
              <a:rPr lang="de-DE" sz="1100" dirty="0" err="1"/>
              <a:t>Generalization</a:t>
            </a:r>
            <a:r>
              <a:rPr lang="de-DE" sz="1100" dirty="0"/>
              <a:t> </a:t>
            </a:r>
            <a:r>
              <a:rPr lang="de-DE" sz="1100" dirty="0" err="1"/>
              <a:t>or</a:t>
            </a:r>
            <a:r>
              <a:rPr lang="de-DE" sz="1100" dirty="0"/>
              <a:t> </a:t>
            </a:r>
            <a:r>
              <a:rPr lang="de-DE" sz="1100" dirty="0" err="1"/>
              <a:t>Memorization</a:t>
            </a:r>
            <a:r>
              <a:rPr lang="de-DE" sz="1100" dirty="0"/>
              <a:t>: Data </a:t>
            </a:r>
            <a:r>
              <a:rPr lang="de-DE" sz="1100" dirty="0" err="1"/>
              <a:t>Contamination</a:t>
            </a:r>
            <a:r>
              <a:rPr lang="de-DE" sz="1100" dirty="0"/>
              <a:t> and </a:t>
            </a:r>
            <a:r>
              <a:rPr lang="de-DE" sz="1100" dirty="0" err="1"/>
              <a:t>Trustworthy</a:t>
            </a:r>
            <a:r>
              <a:rPr lang="de-DE" sz="1100" dirty="0"/>
              <a:t> Evaluation </a:t>
            </a:r>
            <a:r>
              <a:rPr lang="de-DE" sz="1100" dirty="0" err="1"/>
              <a:t>for</a:t>
            </a:r>
            <a:r>
              <a:rPr lang="de-DE" sz="1100" dirty="0"/>
              <a:t> Large Language Models,” May 31, 2024, arXiv:2402.15938. </a:t>
            </a:r>
            <a:r>
              <a:rPr lang="de-DE" sz="1100" dirty="0" err="1"/>
              <a:t>Accessed</a:t>
            </a:r>
            <a:r>
              <a:rPr lang="de-DE" sz="1100" dirty="0"/>
              <a:t>: </a:t>
            </a:r>
            <a:r>
              <a:rPr lang="de-DE" sz="1100" dirty="0" err="1"/>
              <a:t>Oct</a:t>
            </a:r>
            <a:r>
              <a:rPr lang="de-DE" sz="1100" dirty="0"/>
              <a:t>. 06, 2024. [Online]. </a:t>
            </a:r>
            <a:r>
              <a:rPr lang="de-DE" sz="1100" dirty="0" err="1"/>
              <a:t>Available</a:t>
            </a:r>
            <a:r>
              <a:rPr lang="de-DE" sz="1100" dirty="0"/>
              <a:t>: http://</a:t>
            </a:r>
            <a:r>
              <a:rPr lang="de-DE" sz="1100" dirty="0" err="1"/>
              <a:t>arxiv.org</a:t>
            </a:r>
            <a:r>
              <a:rPr lang="de-DE" sz="1100" dirty="0"/>
              <a:t>/</a:t>
            </a:r>
            <a:r>
              <a:rPr lang="de-DE" sz="1100" dirty="0" err="1"/>
              <a:t>abs</a:t>
            </a:r>
            <a:r>
              <a:rPr lang="de-DE" sz="1100" dirty="0"/>
              <a:t>/2402.15938</a:t>
            </a:r>
          </a:p>
          <a:p>
            <a:pPr marL="0" indent="0">
              <a:buNone/>
            </a:pPr>
            <a:r>
              <a:rPr lang="de-DE" sz="1100" dirty="0"/>
              <a:t>[5] C. Deng, Y. Zhao, X. Tang, M. </a:t>
            </a:r>
            <a:r>
              <a:rPr lang="de-DE" sz="1100" dirty="0" err="1"/>
              <a:t>Gerstein</a:t>
            </a:r>
            <a:r>
              <a:rPr lang="de-DE" sz="1100" dirty="0"/>
              <a:t>, and A. Cohan, “</a:t>
            </a:r>
            <a:r>
              <a:rPr lang="de-DE" sz="1100" dirty="0" err="1"/>
              <a:t>Investigating</a:t>
            </a:r>
            <a:r>
              <a:rPr lang="de-DE" sz="1100" dirty="0"/>
              <a:t> Data </a:t>
            </a:r>
            <a:r>
              <a:rPr lang="de-DE" sz="1100" dirty="0" err="1"/>
              <a:t>Contamination</a:t>
            </a:r>
            <a:r>
              <a:rPr lang="de-DE" sz="1100" dirty="0"/>
              <a:t> in Modern Benchmarks </a:t>
            </a:r>
            <a:r>
              <a:rPr lang="de-DE" sz="1100" dirty="0" err="1"/>
              <a:t>for</a:t>
            </a:r>
            <a:r>
              <a:rPr lang="de-DE" sz="1100" dirty="0"/>
              <a:t> Large Language Models,” Apr. 03, 2024, </a:t>
            </a:r>
            <a:r>
              <a:rPr lang="de-DE" sz="1100" dirty="0" err="1"/>
              <a:t>arXiv</a:t>
            </a:r>
            <a:r>
              <a:rPr lang="de-DE" sz="1100" dirty="0"/>
              <a:t>: arXiv:2311.09783. </a:t>
            </a:r>
            <a:r>
              <a:rPr lang="de-DE" sz="1100" dirty="0" err="1"/>
              <a:t>Accessed</a:t>
            </a:r>
            <a:r>
              <a:rPr lang="de-DE" sz="1100" dirty="0"/>
              <a:t>: </a:t>
            </a:r>
            <a:r>
              <a:rPr lang="de-DE" sz="1100" dirty="0" err="1"/>
              <a:t>Oct</a:t>
            </a:r>
            <a:r>
              <a:rPr lang="de-DE" sz="1100" dirty="0"/>
              <a:t>. 30, 2024. [Online]. </a:t>
            </a:r>
            <a:r>
              <a:rPr lang="de-DE" sz="1100" dirty="0" err="1"/>
              <a:t>Available</a:t>
            </a:r>
            <a:r>
              <a:rPr lang="de-DE" sz="1100" dirty="0"/>
              <a:t>: http://</a:t>
            </a:r>
            <a:r>
              <a:rPr lang="de-DE" sz="1100" dirty="0" err="1"/>
              <a:t>arxiv.org</a:t>
            </a:r>
            <a:r>
              <a:rPr lang="de-DE" sz="1100" dirty="0"/>
              <a:t>/</a:t>
            </a:r>
            <a:r>
              <a:rPr lang="de-DE" sz="1100" dirty="0" err="1"/>
              <a:t>abs</a:t>
            </a:r>
            <a:r>
              <a:rPr lang="de-DE" sz="1100" dirty="0"/>
              <a:t>/2311.09783</a:t>
            </a:r>
          </a:p>
          <a:p>
            <a:pPr marL="0" indent="0">
              <a:buNone/>
            </a:pPr>
            <a:r>
              <a:rPr lang="de-DE" sz="1100" dirty="0"/>
              <a:t>[6] K. </a:t>
            </a:r>
            <a:r>
              <a:rPr lang="de-DE" sz="1100" dirty="0" err="1"/>
              <a:t>Cobbe</a:t>
            </a:r>
            <a:r>
              <a:rPr lang="de-DE" sz="1100" dirty="0"/>
              <a:t> et al., “Training </a:t>
            </a:r>
            <a:r>
              <a:rPr lang="de-DE" sz="1100" dirty="0" err="1"/>
              <a:t>Verifiers</a:t>
            </a:r>
            <a:r>
              <a:rPr lang="de-DE" sz="1100" dirty="0"/>
              <a:t> </a:t>
            </a:r>
            <a:r>
              <a:rPr lang="de-DE" sz="1100" dirty="0" err="1"/>
              <a:t>to</a:t>
            </a:r>
            <a:r>
              <a:rPr lang="de-DE" sz="1100" dirty="0"/>
              <a:t> </a:t>
            </a:r>
            <a:r>
              <a:rPr lang="de-DE" sz="1100" dirty="0" err="1"/>
              <a:t>Solve</a:t>
            </a:r>
            <a:r>
              <a:rPr lang="de-DE" sz="1100" dirty="0"/>
              <a:t> Math Word Problems,” Nov. 17, 2021, </a:t>
            </a:r>
            <a:r>
              <a:rPr lang="de-DE" sz="1100" dirty="0" err="1"/>
              <a:t>arXiv</a:t>
            </a:r>
            <a:r>
              <a:rPr lang="de-DE" sz="1100" dirty="0"/>
              <a:t>: arXiv:2110.14168. </a:t>
            </a:r>
            <a:r>
              <a:rPr lang="de-DE" sz="1100" dirty="0" err="1"/>
              <a:t>Accessed</a:t>
            </a:r>
            <a:r>
              <a:rPr lang="de-DE" sz="1100" dirty="0"/>
              <a:t>: Jun. 05, 2024. [Online]. </a:t>
            </a:r>
            <a:r>
              <a:rPr lang="de-DE" sz="1100" dirty="0" err="1"/>
              <a:t>Available</a:t>
            </a:r>
            <a:r>
              <a:rPr lang="de-DE" sz="1100" dirty="0"/>
              <a:t>: http://</a:t>
            </a:r>
            <a:r>
              <a:rPr lang="de-DE" sz="1100" dirty="0" err="1"/>
              <a:t>arxiv.org</a:t>
            </a:r>
            <a:r>
              <a:rPr lang="de-DE" sz="1100" dirty="0"/>
              <a:t>/</a:t>
            </a:r>
            <a:r>
              <a:rPr lang="de-DE" sz="1100" dirty="0" err="1"/>
              <a:t>abs</a:t>
            </a:r>
            <a:r>
              <a:rPr lang="de-DE" sz="1100" dirty="0"/>
              <a:t>/2110.14168</a:t>
            </a:r>
          </a:p>
          <a:p>
            <a:pPr marL="0" indent="0">
              <a:buNone/>
            </a:pPr>
            <a:r>
              <a:rPr lang="de-DE" sz="1100" dirty="0"/>
              <a:t>[7] D. </a:t>
            </a:r>
            <a:r>
              <a:rPr lang="de-DE" sz="1100" dirty="0" err="1"/>
              <a:t>Hendrycks</a:t>
            </a:r>
            <a:r>
              <a:rPr lang="de-DE" sz="1100" dirty="0"/>
              <a:t> et al., “</a:t>
            </a:r>
            <a:r>
              <a:rPr lang="de-DE" sz="1100" dirty="0" err="1"/>
              <a:t>Measuring</a:t>
            </a:r>
            <a:r>
              <a:rPr lang="de-DE" sz="1100" dirty="0"/>
              <a:t> </a:t>
            </a:r>
            <a:r>
              <a:rPr lang="de-DE" sz="1100" dirty="0" err="1"/>
              <a:t>Mathematical</a:t>
            </a:r>
            <a:r>
              <a:rPr lang="de-DE" sz="1100" dirty="0"/>
              <a:t> Problem </a:t>
            </a:r>
            <a:r>
              <a:rPr lang="de-DE" sz="1100" dirty="0" err="1"/>
              <a:t>Solving</a:t>
            </a:r>
            <a:r>
              <a:rPr lang="de-DE" sz="1100" dirty="0"/>
              <a:t> With </a:t>
            </a:r>
            <a:r>
              <a:rPr lang="de-DE" sz="1100" dirty="0" err="1"/>
              <a:t>the</a:t>
            </a:r>
            <a:r>
              <a:rPr lang="de-DE" sz="1100" dirty="0"/>
              <a:t> MATH Dataset,” Nov. 08, 2021, </a:t>
            </a:r>
            <a:r>
              <a:rPr lang="de-DE" sz="1100" dirty="0" err="1"/>
              <a:t>arXiv</a:t>
            </a:r>
            <a:r>
              <a:rPr lang="de-DE" sz="1100" dirty="0"/>
              <a:t>: arXiv:2103.03874. </a:t>
            </a:r>
            <a:r>
              <a:rPr lang="de-DE" sz="1100" dirty="0" err="1"/>
              <a:t>Accessed</a:t>
            </a:r>
            <a:r>
              <a:rPr lang="de-DE" sz="1100" dirty="0"/>
              <a:t>: May 26, 2024. [Online]. </a:t>
            </a:r>
            <a:r>
              <a:rPr lang="de-DE" sz="1100" dirty="0" err="1"/>
              <a:t>Available</a:t>
            </a:r>
            <a:r>
              <a:rPr lang="de-DE" sz="1100" dirty="0"/>
              <a:t>: http://</a:t>
            </a:r>
            <a:r>
              <a:rPr lang="de-DE" sz="1100" dirty="0" err="1"/>
              <a:t>arxiv.org</a:t>
            </a:r>
            <a:r>
              <a:rPr lang="de-DE" sz="1100" dirty="0"/>
              <a:t>/</a:t>
            </a:r>
            <a:r>
              <a:rPr lang="de-DE" sz="1100" dirty="0" err="1"/>
              <a:t>abs</a:t>
            </a:r>
            <a:r>
              <a:rPr lang="de-DE" sz="1100" dirty="0"/>
              <a:t>/2103.03874</a:t>
            </a:r>
          </a:p>
          <a:p>
            <a:pPr marL="0" indent="0">
              <a:buNone/>
            </a:pPr>
            <a:r>
              <a:rPr lang="de-DE" sz="1100" dirty="0"/>
              <a:t>[8] K. </a:t>
            </a:r>
            <a:r>
              <a:rPr lang="de-DE" sz="1100" dirty="0" err="1"/>
              <a:t>Paster</a:t>
            </a:r>
            <a:r>
              <a:rPr lang="de-DE" sz="1100" dirty="0"/>
              <a:t>, M. D. Santos, Z. </a:t>
            </a:r>
            <a:r>
              <a:rPr lang="de-DE" sz="1100" dirty="0" err="1"/>
              <a:t>Azerbayev</a:t>
            </a:r>
            <a:r>
              <a:rPr lang="de-DE" sz="1100" dirty="0"/>
              <a:t>, and J. Ba, “</a:t>
            </a:r>
            <a:r>
              <a:rPr lang="de-DE" sz="1100" dirty="0" err="1"/>
              <a:t>OpenWebMath</a:t>
            </a:r>
            <a:r>
              <a:rPr lang="de-DE" sz="1100" dirty="0"/>
              <a:t>: An Open Dataset </a:t>
            </a:r>
            <a:r>
              <a:rPr lang="de-DE" sz="1100" dirty="0" err="1"/>
              <a:t>of</a:t>
            </a:r>
            <a:r>
              <a:rPr lang="de-DE" sz="1100" dirty="0"/>
              <a:t> High-Quality </a:t>
            </a:r>
            <a:r>
              <a:rPr lang="de-DE" sz="1100" dirty="0" err="1"/>
              <a:t>Mathematical</a:t>
            </a:r>
            <a:r>
              <a:rPr lang="de-DE" sz="1100" dirty="0"/>
              <a:t> Web Text,” </a:t>
            </a:r>
            <a:r>
              <a:rPr lang="de-DE" sz="1100" dirty="0" err="1"/>
              <a:t>Oct</a:t>
            </a:r>
            <a:r>
              <a:rPr lang="de-DE" sz="1100" dirty="0"/>
              <a:t>. 10, 2023, </a:t>
            </a:r>
            <a:r>
              <a:rPr lang="de-DE" sz="1100" dirty="0" err="1"/>
              <a:t>arXiv</a:t>
            </a:r>
            <a:r>
              <a:rPr lang="de-DE" sz="1100" dirty="0"/>
              <a:t>: arXiv:2310.06786. </a:t>
            </a:r>
            <a:r>
              <a:rPr lang="de-DE" sz="1100" dirty="0" err="1"/>
              <a:t>Accessed</a:t>
            </a:r>
            <a:r>
              <a:rPr lang="de-DE" sz="1100" dirty="0"/>
              <a:t>: Nov. 03, 2024. [Online]. </a:t>
            </a:r>
            <a:r>
              <a:rPr lang="de-DE" sz="1100" dirty="0" err="1"/>
              <a:t>Available</a:t>
            </a:r>
            <a:r>
              <a:rPr lang="de-DE" sz="1100" dirty="0"/>
              <a:t>: http://</a:t>
            </a:r>
            <a:r>
              <a:rPr lang="de-DE" sz="1100" dirty="0" err="1"/>
              <a:t>arxiv.org</a:t>
            </a:r>
            <a:r>
              <a:rPr lang="de-DE" sz="1100" dirty="0"/>
              <a:t>/</a:t>
            </a:r>
            <a:r>
              <a:rPr lang="de-DE" sz="1100" dirty="0" err="1"/>
              <a:t>abs</a:t>
            </a:r>
            <a:r>
              <a:rPr lang="de-DE" sz="1100" dirty="0"/>
              <a:t>/2310.06786</a:t>
            </a:r>
          </a:p>
          <a:p>
            <a:pPr marL="0" indent="0">
              <a:buNone/>
            </a:pPr>
            <a:r>
              <a:rPr lang="de-DE" sz="1100" dirty="0"/>
              <a:t>[9] D. Groeneveld et al., “</a:t>
            </a:r>
            <a:r>
              <a:rPr lang="de-DE" sz="1100" dirty="0" err="1"/>
              <a:t>OLMo</a:t>
            </a:r>
            <a:r>
              <a:rPr lang="de-DE" sz="1100" dirty="0"/>
              <a:t>: </a:t>
            </a:r>
            <a:r>
              <a:rPr lang="de-DE" sz="1100" dirty="0" err="1"/>
              <a:t>Accelerating</a:t>
            </a:r>
            <a:r>
              <a:rPr lang="de-DE" sz="1100" dirty="0"/>
              <a:t> </a:t>
            </a:r>
            <a:r>
              <a:rPr lang="de-DE" sz="1100" dirty="0" err="1"/>
              <a:t>the</a:t>
            </a:r>
            <a:r>
              <a:rPr lang="de-DE" sz="1100" dirty="0"/>
              <a:t> Science </a:t>
            </a:r>
            <a:r>
              <a:rPr lang="de-DE" sz="1100" dirty="0" err="1"/>
              <a:t>of</a:t>
            </a:r>
            <a:r>
              <a:rPr lang="de-DE" sz="1100" dirty="0"/>
              <a:t> Language Models,” Jun. 07, 2024, </a:t>
            </a:r>
            <a:r>
              <a:rPr lang="de-DE" sz="1100" dirty="0" err="1"/>
              <a:t>arXiv</a:t>
            </a:r>
            <a:r>
              <a:rPr lang="de-DE" sz="1100" dirty="0"/>
              <a:t>: arXiv:2402.00838. </a:t>
            </a:r>
            <a:r>
              <a:rPr lang="de-DE" sz="1100" dirty="0" err="1"/>
              <a:t>doi</a:t>
            </a:r>
            <a:r>
              <a:rPr lang="de-DE" sz="1100" dirty="0"/>
              <a:t>: 10.48550/arXiv.2402.00838.</a:t>
            </a:r>
          </a:p>
          <a:p>
            <a:pPr marL="0" indent="0">
              <a:buNone/>
            </a:pPr>
            <a:r>
              <a:rPr lang="de-DE" sz="1100" dirty="0"/>
              <a:t>[10] Z. Shao et al., “</a:t>
            </a:r>
            <a:r>
              <a:rPr lang="de-DE" sz="1100" dirty="0" err="1"/>
              <a:t>DeepSeekMath</a:t>
            </a:r>
            <a:r>
              <a:rPr lang="de-DE" sz="1100" dirty="0"/>
              <a:t>: </a:t>
            </a:r>
            <a:r>
              <a:rPr lang="de-DE" sz="1100" dirty="0" err="1"/>
              <a:t>Pushing</a:t>
            </a:r>
            <a:r>
              <a:rPr lang="de-DE" sz="1100" dirty="0"/>
              <a:t> </a:t>
            </a:r>
            <a:r>
              <a:rPr lang="de-DE" sz="1100" dirty="0" err="1"/>
              <a:t>the</a:t>
            </a:r>
            <a:r>
              <a:rPr lang="de-DE" sz="1100" dirty="0"/>
              <a:t> Limits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Mathematical</a:t>
            </a:r>
            <a:r>
              <a:rPr lang="de-DE" sz="1100" dirty="0"/>
              <a:t> </a:t>
            </a:r>
            <a:r>
              <a:rPr lang="de-DE" sz="1100" dirty="0" err="1"/>
              <a:t>Reasoning</a:t>
            </a:r>
            <a:r>
              <a:rPr lang="de-DE" sz="1100" dirty="0"/>
              <a:t> in Open Language Models,” Apr. 27, 2024, </a:t>
            </a:r>
            <a:r>
              <a:rPr lang="de-DE" sz="1100" dirty="0" err="1"/>
              <a:t>arXiv</a:t>
            </a:r>
            <a:r>
              <a:rPr lang="de-DE" sz="1100" dirty="0"/>
              <a:t>: arXiv:2402.03300. </a:t>
            </a:r>
            <a:r>
              <a:rPr lang="de-DE" sz="1100" dirty="0" err="1"/>
              <a:t>doi</a:t>
            </a:r>
            <a:r>
              <a:rPr lang="de-DE" sz="1100" dirty="0"/>
              <a:t>: 10.48550/arXiv.2402.03300.</a:t>
            </a:r>
          </a:p>
          <a:p>
            <a:pPr marL="0" indent="0">
              <a:buNone/>
            </a:pPr>
            <a:r>
              <a:rPr lang="de-DE" sz="1100" dirty="0"/>
              <a:t>[-] Y. Oren, N. Meister, N. </a:t>
            </a:r>
            <a:r>
              <a:rPr lang="de-DE" sz="1100" dirty="0" err="1"/>
              <a:t>Chatterji</a:t>
            </a:r>
            <a:r>
              <a:rPr lang="de-DE" sz="1100" dirty="0"/>
              <a:t>, F. </a:t>
            </a:r>
            <a:r>
              <a:rPr lang="de-DE" sz="1100" dirty="0" err="1"/>
              <a:t>Ladhak</a:t>
            </a:r>
            <a:r>
              <a:rPr lang="de-DE" sz="1100" dirty="0"/>
              <a:t>, and T. B. Hashimoto, “</a:t>
            </a:r>
            <a:r>
              <a:rPr lang="de-DE" sz="1100" dirty="0" err="1"/>
              <a:t>Proving</a:t>
            </a:r>
            <a:r>
              <a:rPr lang="de-DE" sz="1100" dirty="0"/>
              <a:t> Test Set </a:t>
            </a:r>
            <a:r>
              <a:rPr lang="de-DE" sz="1100" dirty="0" err="1"/>
              <a:t>Contamination</a:t>
            </a:r>
            <a:r>
              <a:rPr lang="de-DE" sz="1100" dirty="0"/>
              <a:t> in Black Box Language Models,” Nov. 23, 2023, </a:t>
            </a:r>
            <a:r>
              <a:rPr lang="de-DE" sz="1100" dirty="0" err="1"/>
              <a:t>arXiv</a:t>
            </a:r>
            <a:r>
              <a:rPr lang="de-DE" sz="1100" dirty="0"/>
              <a:t>: arXiv:2310.17623. </a:t>
            </a:r>
            <a:r>
              <a:rPr lang="de-DE" sz="1100" dirty="0" err="1"/>
              <a:t>Accessed</a:t>
            </a:r>
            <a:r>
              <a:rPr lang="de-DE" sz="1100" dirty="0"/>
              <a:t>: Jun. 01, 2024. [Online]. </a:t>
            </a:r>
            <a:r>
              <a:rPr lang="de-DE" sz="1100" dirty="0" err="1"/>
              <a:t>Available</a:t>
            </a:r>
            <a:r>
              <a:rPr lang="de-DE" sz="1100" dirty="0"/>
              <a:t>: </a:t>
            </a:r>
            <a:r>
              <a:rPr lang="de-DE" sz="1100" dirty="0">
                <a:hlinkClick r:id="rId4"/>
              </a:rPr>
              <a:t>http://arxiv.org/abs/2310.17623</a:t>
            </a:r>
            <a:endParaRPr lang="de-DE" sz="1100" dirty="0"/>
          </a:p>
          <a:p>
            <a:pPr marL="0" indent="0">
              <a:buNone/>
            </a:pPr>
            <a:r>
              <a:rPr lang="de-DE" sz="1100" dirty="0"/>
              <a:t>[-] </a:t>
            </a:r>
            <a:r>
              <a:rPr lang="de-DE" sz="1100" dirty="0" err="1"/>
              <a:t>OpenAI</a:t>
            </a:r>
            <a:r>
              <a:rPr lang="de-DE" sz="1100" dirty="0"/>
              <a:t> et al., “GPT-4 Technical Report,” Mar. 04, 2024, </a:t>
            </a:r>
            <a:r>
              <a:rPr lang="de-DE" sz="1100" dirty="0" err="1"/>
              <a:t>arXiv</a:t>
            </a:r>
            <a:r>
              <a:rPr lang="de-DE" sz="1100" dirty="0"/>
              <a:t>: arXiv:2303.08774. </a:t>
            </a:r>
            <a:r>
              <a:rPr lang="de-DE" sz="1100" dirty="0" err="1"/>
              <a:t>Accessed</a:t>
            </a:r>
            <a:r>
              <a:rPr lang="de-DE" sz="1100" dirty="0"/>
              <a:t>: </a:t>
            </a:r>
            <a:r>
              <a:rPr lang="de-DE" sz="1100" dirty="0" err="1"/>
              <a:t>Oct</a:t>
            </a:r>
            <a:r>
              <a:rPr lang="de-DE" sz="1100" dirty="0"/>
              <a:t>. 05, 2024. [Online]. </a:t>
            </a:r>
            <a:r>
              <a:rPr lang="de-DE" sz="1100" dirty="0" err="1"/>
              <a:t>Available</a:t>
            </a:r>
            <a:r>
              <a:rPr lang="de-DE" sz="1100" dirty="0"/>
              <a:t>: http://</a:t>
            </a:r>
            <a:r>
              <a:rPr lang="de-DE" sz="1100" dirty="0" err="1"/>
              <a:t>arxiv.org</a:t>
            </a:r>
            <a:r>
              <a:rPr lang="de-DE" sz="1100" dirty="0"/>
              <a:t>/</a:t>
            </a:r>
            <a:r>
              <a:rPr lang="de-DE" sz="1100" dirty="0" err="1"/>
              <a:t>abs</a:t>
            </a:r>
            <a:r>
              <a:rPr lang="de-DE" sz="1100" dirty="0"/>
              <a:t>/2303.08774</a:t>
            </a:r>
          </a:p>
          <a:p>
            <a:pPr marL="0" indent="0">
              <a:buNone/>
            </a:pPr>
            <a:endParaRPr lang="de-DE" sz="90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B61C13F-4D90-D5AB-9079-D73CC06980E7}"/>
              </a:ext>
            </a:extLst>
          </p:cNvPr>
          <p:cNvSpPr/>
          <p:nvPr/>
        </p:nvSpPr>
        <p:spPr>
          <a:xfrm>
            <a:off x="313112" y="466003"/>
            <a:ext cx="193964" cy="66501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93964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9E61E0-9C27-8074-0E5C-2D203EF857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31A00E9-640D-5EA1-7741-8935E7CF8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71DBAF7-7361-31AA-0F75-832DE9705F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 am </a:t>
            </a:r>
            <a:r>
              <a:rPr lang="de-DE" dirty="0" err="1"/>
              <a:t>looking</a:t>
            </a:r>
            <a:r>
              <a:rPr lang="de-DE" dirty="0"/>
              <a:t> </a:t>
            </a:r>
            <a:r>
              <a:rPr lang="de-DE" dirty="0" err="1"/>
              <a:t>forward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feedback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367CBEA-DF35-D990-C7FB-56AB09127885}"/>
              </a:ext>
            </a:extLst>
          </p:cNvPr>
          <p:cNvSpPr/>
          <p:nvPr/>
        </p:nvSpPr>
        <p:spPr>
          <a:xfrm>
            <a:off x="346363" y="691226"/>
            <a:ext cx="193964" cy="66501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83807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2013 – 2022-Design">
  <a:themeElements>
    <a:clrScheme name="Office 2013 – 2022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2013 – 2022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– 2022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 2013 – 2022-Design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1D9A78"/>
    </a:accent1>
    <a:accent2>
      <a:srgbClr val="8BC145"/>
    </a:accent2>
    <a:accent3>
      <a:srgbClr val="36AFCE"/>
    </a:accent3>
    <a:accent4>
      <a:srgbClr val="1D6FA9"/>
    </a:accent4>
    <a:accent5>
      <a:srgbClr val="B74919"/>
    </a:accent5>
    <a:accent6>
      <a:srgbClr val="F19D19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 2013 – 2022-Design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1D9A78"/>
    </a:accent1>
    <a:accent2>
      <a:srgbClr val="8BC145"/>
    </a:accent2>
    <a:accent3>
      <a:srgbClr val="36AFCE"/>
    </a:accent3>
    <a:accent4>
      <a:srgbClr val="1D6FA9"/>
    </a:accent4>
    <a:accent5>
      <a:srgbClr val="B74919"/>
    </a:accent5>
    <a:accent6>
      <a:srgbClr val="F19D19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 2013 – 2022-Design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1D9A78"/>
    </a:accent1>
    <a:accent2>
      <a:srgbClr val="8BC145"/>
    </a:accent2>
    <a:accent3>
      <a:srgbClr val="36AFCE"/>
    </a:accent3>
    <a:accent4>
      <a:srgbClr val="1D6FA9"/>
    </a:accent4>
    <a:accent5>
      <a:srgbClr val="B74919"/>
    </a:accent5>
    <a:accent6>
      <a:srgbClr val="F19D19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 2013 – 2022-Design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1D9A78"/>
    </a:accent1>
    <a:accent2>
      <a:srgbClr val="8BC145"/>
    </a:accent2>
    <a:accent3>
      <a:srgbClr val="36AFCE"/>
    </a:accent3>
    <a:accent4>
      <a:srgbClr val="1D6FA9"/>
    </a:accent4>
    <a:accent5>
      <a:srgbClr val="B74919"/>
    </a:accent5>
    <a:accent6>
      <a:srgbClr val="F19D19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 2013 – 2022-Design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1D9A78"/>
    </a:accent1>
    <a:accent2>
      <a:srgbClr val="8BC145"/>
    </a:accent2>
    <a:accent3>
      <a:srgbClr val="36AFCE"/>
    </a:accent3>
    <a:accent4>
      <a:srgbClr val="1D6FA9"/>
    </a:accent4>
    <a:accent5>
      <a:srgbClr val="B74919"/>
    </a:accent5>
    <a:accent6>
      <a:srgbClr val="F19D19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 2013 – 2022-Design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1D9A78"/>
    </a:accent1>
    <a:accent2>
      <a:srgbClr val="8BC145"/>
    </a:accent2>
    <a:accent3>
      <a:srgbClr val="36AFCE"/>
    </a:accent3>
    <a:accent4>
      <a:srgbClr val="1D6FA9"/>
    </a:accent4>
    <a:accent5>
      <a:srgbClr val="B74919"/>
    </a:accent5>
    <a:accent6>
      <a:srgbClr val="F19D19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 2013 – 2022-Design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1D9A78"/>
    </a:accent1>
    <a:accent2>
      <a:srgbClr val="8BC145"/>
    </a:accent2>
    <a:accent3>
      <a:srgbClr val="36AFCE"/>
    </a:accent3>
    <a:accent4>
      <a:srgbClr val="1D6FA9"/>
    </a:accent4>
    <a:accent5>
      <a:srgbClr val="B74919"/>
    </a:accent5>
    <a:accent6>
      <a:srgbClr val="F19D19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 2013 – 2022-Design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1D9A78"/>
    </a:accent1>
    <a:accent2>
      <a:srgbClr val="8BC145"/>
    </a:accent2>
    <a:accent3>
      <a:srgbClr val="36AFCE"/>
    </a:accent3>
    <a:accent4>
      <a:srgbClr val="1D6FA9"/>
    </a:accent4>
    <a:accent5>
      <a:srgbClr val="B74919"/>
    </a:accent5>
    <a:accent6>
      <a:srgbClr val="F19D19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 2013 – 2022-Design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1D9A78"/>
    </a:accent1>
    <a:accent2>
      <a:srgbClr val="8BC145"/>
    </a:accent2>
    <a:accent3>
      <a:srgbClr val="36AFCE"/>
    </a:accent3>
    <a:accent4>
      <a:srgbClr val="1D6FA9"/>
    </a:accent4>
    <a:accent5>
      <a:srgbClr val="B74919"/>
    </a:accent5>
    <a:accent6>
      <a:srgbClr val="F19D19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 2013 – 2022-Design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1D9A78"/>
    </a:accent1>
    <a:accent2>
      <a:srgbClr val="8BC145"/>
    </a:accent2>
    <a:accent3>
      <a:srgbClr val="36AFCE"/>
    </a:accent3>
    <a:accent4>
      <a:srgbClr val="1D6FA9"/>
    </a:accent4>
    <a:accent5>
      <a:srgbClr val="B74919"/>
    </a:accent5>
    <a:accent6>
      <a:srgbClr val="F19D19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1600</Words>
  <Application>Microsoft Macintosh PowerPoint</Application>
  <PresentationFormat>Breitbild</PresentationFormat>
  <Paragraphs>129</Paragraphs>
  <Slides>12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Aptos</vt:lpstr>
      <vt:lpstr>Arial</vt:lpstr>
      <vt:lpstr>Calibri</vt:lpstr>
      <vt:lpstr>Calibri Light</vt:lpstr>
      <vt:lpstr>Helvetica</vt:lpstr>
      <vt:lpstr>Office 2013 – 2022-Design</vt:lpstr>
      <vt:lpstr>Identifying Data Contamination in LLMs for Mathematical Benchmarks</vt:lpstr>
      <vt:lpstr>Problem Statement</vt:lpstr>
      <vt:lpstr>State of the Art</vt:lpstr>
      <vt:lpstr>Goals and Expected Outcome</vt:lpstr>
      <vt:lpstr>Research Questions and Evaluation</vt:lpstr>
      <vt:lpstr>Methodology and Approach 1/2</vt:lpstr>
      <vt:lpstr>Methodology and Approach 2/2</vt:lpstr>
      <vt:lpstr>Bibliography</vt:lpstr>
      <vt:lpstr>Thank you </vt:lpstr>
      <vt:lpstr>PowerPoint-Präsentation</vt:lpstr>
      <vt:lpstr>Methodology and Approach All-in-One</vt:lpstr>
      <vt:lpstr>Setting the Scene (extended)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>Microsoft Office User</cp:lastModifiedBy>
  <cp:revision>11</cp:revision>
  <dcterms:created xsi:type="dcterms:W3CDTF">2025-01-12T17:14:30Z</dcterms:created>
  <dcterms:modified xsi:type="dcterms:W3CDTF">2025-01-16T16:20:08Z</dcterms:modified>
</cp:coreProperties>
</file>