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aleway"/>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aleway-bold.fntdata"/><Relationship Id="rId41" Type="http://schemas.openxmlformats.org/officeDocument/2006/relationships/font" Target="fonts/Raleway-regular.fntdata"/><Relationship Id="rId22" Type="http://schemas.openxmlformats.org/officeDocument/2006/relationships/slide" Target="slides/slide16.xml"/><Relationship Id="rId44" Type="http://schemas.openxmlformats.org/officeDocument/2006/relationships/font" Target="fonts/Raleway-boldItalic.fntdata"/><Relationship Id="rId21" Type="http://schemas.openxmlformats.org/officeDocument/2006/relationships/slide" Target="slides/slide15.xml"/><Relationship Id="rId43" Type="http://schemas.openxmlformats.org/officeDocument/2006/relationships/font" Target="fonts/Raleway-italic.fntdata"/><Relationship Id="rId24" Type="http://schemas.openxmlformats.org/officeDocument/2006/relationships/slide" Target="slides/slide18.xml"/><Relationship Id="rId46" Type="http://schemas.openxmlformats.org/officeDocument/2006/relationships/font" Target="fonts/Lato-bold.fntdata"/><Relationship Id="rId23" Type="http://schemas.openxmlformats.org/officeDocument/2006/relationships/slide" Target="slides/slide17.xml"/><Relationship Id="rId45" Type="http://schemas.openxmlformats.org/officeDocument/2006/relationships/font" Target="fonts/Lato-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Lato-boldItalic.fntdata"/><Relationship Id="rId25" Type="http://schemas.openxmlformats.org/officeDocument/2006/relationships/slide" Target="slides/slide19.xml"/><Relationship Id="rId47" Type="http://schemas.openxmlformats.org/officeDocument/2006/relationships/font" Target="fonts/Lato-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400"/>
              </a:spcBef>
              <a:spcAft>
                <a:spcPts val="0"/>
              </a:spcAft>
              <a:buNone/>
            </a:pPr>
            <a:r>
              <a:rPr lang="en" sz="1200">
                <a:latin typeface="Calibri"/>
                <a:ea typeface="Calibri"/>
                <a:cs typeface="Calibri"/>
                <a:sym typeface="Calibri"/>
              </a:rPr>
              <a:t>The modularity of a network is a value</a:t>
            </a:r>
            <a:endParaRPr sz="1200">
              <a:latin typeface="Calibri"/>
              <a:ea typeface="Calibri"/>
              <a:cs typeface="Calibri"/>
              <a:sym typeface="Calibri"/>
            </a:endParaRPr>
          </a:p>
          <a:p>
            <a:pPr indent="0" lvl="0" marL="0" rtl="0">
              <a:lnSpc>
                <a:spcPct val="115000"/>
              </a:lnSpc>
              <a:spcBef>
                <a:spcPts val="400"/>
              </a:spcBef>
              <a:spcAft>
                <a:spcPts val="0"/>
              </a:spcAft>
              <a:buNone/>
            </a:pPr>
            <a:r>
              <a:rPr lang="en" sz="1200">
                <a:latin typeface="Calibri"/>
                <a:ea typeface="Calibri"/>
                <a:cs typeface="Calibri"/>
                <a:sym typeface="Calibri"/>
              </a:rPr>
              <a:t>that is between -1 and 1. This value presents the density of</a:t>
            </a:r>
            <a:endParaRPr sz="1200">
              <a:latin typeface="Calibri"/>
              <a:ea typeface="Calibri"/>
              <a:cs typeface="Calibri"/>
              <a:sym typeface="Calibri"/>
            </a:endParaRPr>
          </a:p>
          <a:p>
            <a:pPr indent="0" lvl="0" marL="0" rtl="0">
              <a:lnSpc>
                <a:spcPct val="115000"/>
              </a:lnSpc>
              <a:spcBef>
                <a:spcPts val="400"/>
              </a:spcBef>
              <a:spcAft>
                <a:spcPts val="0"/>
              </a:spcAft>
              <a:buNone/>
            </a:pPr>
            <a:r>
              <a:rPr lang="en" sz="1200">
                <a:latin typeface="Calibri"/>
                <a:ea typeface="Calibri"/>
                <a:cs typeface="Calibri"/>
                <a:sym typeface="Calibri"/>
              </a:rPr>
              <a:t>links inside communities over the density of links between</a:t>
            </a:r>
            <a:endParaRPr sz="1200">
              <a:latin typeface="Calibri"/>
              <a:ea typeface="Calibri"/>
              <a:cs typeface="Calibri"/>
              <a:sym typeface="Calibri"/>
            </a:endParaRPr>
          </a:p>
          <a:p>
            <a:pPr indent="0" lvl="0" marL="0" rtl="0">
              <a:lnSpc>
                <a:spcPct val="115000"/>
              </a:lnSpc>
              <a:spcBef>
                <a:spcPts val="400"/>
              </a:spcBef>
              <a:spcAft>
                <a:spcPts val="0"/>
              </a:spcAft>
              <a:buNone/>
            </a:pPr>
            <a:r>
              <a:rPr lang="en" sz="1200">
                <a:latin typeface="Calibri"/>
                <a:ea typeface="Calibri"/>
                <a:cs typeface="Calibri"/>
                <a:sym typeface="Calibri"/>
              </a:rPr>
              <a:t>communities.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latin typeface="Calibri"/>
                <a:ea typeface="Calibri"/>
                <a:cs typeface="Calibri"/>
                <a:sym typeface="Calibri"/>
              </a:rPr>
              <a:t>This is the louvain algorithm, the difference with this and the SLM is that when communities are made the community is broken down to nodes and then larger communities are recreated, incase one node would better live in another community.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Shape 87"/>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8" name="Shape 88"/>
          <p:cNvGrpSpPr/>
          <p:nvPr/>
        </p:nvGrpSpPr>
        <p:grpSpPr>
          <a:xfrm>
            <a:off x="830392" y="1191256"/>
            <a:ext cx="745763" cy="45826"/>
            <a:chOff x="4580561" y="2589004"/>
            <a:chExt cx="1064464" cy="25200"/>
          </a:xfrm>
        </p:grpSpPr>
        <p:sp>
          <p:nvSpPr>
            <p:cNvPr id="89" name="Shape 8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1" name="Shape 91"/>
          <p:cNvSpPr txBox="1"/>
          <p:nvPr>
            <p:ph type="ctrTitle"/>
          </p:nvPr>
        </p:nvSpPr>
        <p:spPr>
          <a:xfrm>
            <a:off x="729450" y="484250"/>
            <a:ext cx="7688100" cy="16647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Shape 9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Shape 9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Shape 95"/>
          <p:cNvGrpSpPr/>
          <p:nvPr/>
        </p:nvGrpSpPr>
        <p:grpSpPr>
          <a:xfrm>
            <a:off x="830392" y="1191256"/>
            <a:ext cx="745763" cy="45826"/>
            <a:chOff x="4580561" y="2589004"/>
            <a:chExt cx="1064464" cy="25200"/>
          </a:xfrm>
        </p:grpSpPr>
        <p:sp>
          <p:nvSpPr>
            <p:cNvPr id="96" name="Shape 9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8" name="Shape 98"/>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Shape 9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00" name="Shape 100"/>
        <p:cNvGrpSpPr/>
        <p:nvPr/>
      </p:nvGrpSpPr>
      <p:grpSpPr>
        <a:xfrm>
          <a:off x="0" y="0"/>
          <a:ext cx="0" cy="0"/>
          <a:chOff x="0" y="0"/>
          <a:chExt cx="0" cy="0"/>
        </a:xfrm>
      </p:grpSpPr>
      <p:sp>
        <p:nvSpPr>
          <p:cNvPr id="101" name="Shape 10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02" name="Shape 102"/>
          <p:cNvGrpSpPr/>
          <p:nvPr/>
        </p:nvGrpSpPr>
        <p:grpSpPr>
          <a:xfrm>
            <a:off x="830392" y="1191256"/>
            <a:ext cx="745763" cy="45826"/>
            <a:chOff x="4580561" y="2589004"/>
            <a:chExt cx="1064464" cy="25200"/>
          </a:xfrm>
        </p:grpSpPr>
        <p:sp>
          <p:nvSpPr>
            <p:cNvPr id="103" name="Shape 10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5" name="Shape 105"/>
          <p:cNvSpPr txBox="1"/>
          <p:nvPr>
            <p:ph type="title"/>
          </p:nvPr>
        </p:nvSpPr>
        <p:spPr>
          <a:xfrm>
            <a:off x="729450" y="632850"/>
            <a:ext cx="76887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Shape 106"/>
          <p:cNvSpPr txBox="1"/>
          <p:nvPr>
            <p:ph idx="1" type="body"/>
          </p:nvPr>
        </p:nvSpPr>
        <p:spPr>
          <a:xfrm>
            <a:off x="729450" y="1387275"/>
            <a:ext cx="7688700" cy="2952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Shape 10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08" name="Shape 108"/>
        <p:cNvGrpSpPr/>
        <p:nvPr/>
      </p:nvGrpSpPr>
      <p:grpSpPr>
        <a:xfrm>
          <a:off x="0" y="0"/>
          <a:ext cx="0" cy="0"/>
          <a:chOff x="0" y="0"/>
          <a:chExt cx="0" cy="0"/>
        </a:xfrm>
      </p:grpSpPr>
      <p:sp>
        <p:nvSpPr>
          <p:cNvPr id="109" name="Shape 10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0" name="Shape 110"/>
          <p:cNvGrpSpPr/>
          <p:nvPr/>
        </p:nvGrpSpPr>
        <p:grpSpPr>
          <a:xfrm>
            <a:off x="830392" y="1191256"/>
            <a:ext cx="745763" cy="45826"/>
            <a:chOff x="4580561" y="2589004"/>
            <a:chExt cx="1064464" cy="25200"/>
          </a:xfrm>
        </p:grpSpPr>
        <p:sp>
          <p:nvSpPr>
            <p:cNvPr id="111" name="Shape 1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3" name="Shape 113"/>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Shape 114"/>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Shape 11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Shape 1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7" name="Shape 117"/>
        <p:cNvGrpSpPr/>
        <p:nvPr/>
      </p:nvGrpSpPr>
      <p:grpSpPr>
        <a:xfrm>
          <a:off x="0" y="0"/>
          <a:ext cx="0" cy="0"/>
          <a:chOff x="0" y="0"/>
          <a:chExt cx="0" cy="0"/>
        </a:xfrm>
      </p:grpSpPr>
      <p:sp>
        <p:nvSpPr>
          <p:cNvPr id="118" name="Shape 1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9" name="Shape 119"/>
          <p:cNvGrpSpPr/>
          <p:nvPr/>
        </p:nvGrpSpPr>
        <p:grpSpPr>
          <a:xfrm>
            <a:off x="830392" y="1191256"/>
            <a:ext cx="745763" cy="45826"/>
            <a:chOff x="4580561" y="2589004"/>
            <a:chExt cx="1064464" cy="25200"/>
          </a:xfrm>
        </p:grpSpPr>
        <p:sp>
          <p:nvSpPr>
            <p:cNvPr id="120" name="Shape 1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2" name="Shape 122"/>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Shape 1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24" name="Shape 124"/>
        <p:cNvGrpSpPr/>
        <p:nvPr/>
      </p:nvGrpSpPr>
      <p:grpSpPr>
        <a:xfrm>
          <a:off x="0" y="0"/>
          <a:ext cx="0" cy="0"/>
          <a:chOff x="0" y="0"/>
          <a:chExt cx="0" cy="0"/>
        </a:xfrm>
      </p:grpSpPr>
      <p:sp>
        <p:nvSpPr>
          <p:cNvPr id="125" name="Shape 12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26" name="Shape 126"/>
          <p:cNvGrpSpPr/>
          <p:nvPr/>
        </p:nvGrpSpPr>
        <p:grpSpPr>
          <a:xfrm>
            <a:off x="830392" y="1191256"/>
            <a:ext cx="745763" cy="45826"/>
            <a:chOff x="4580561" y="2589004"/>
            <a:chExt cx="1064464" cy="25200"/>
          </a:xfrm>
        </p:grpSpPr>
        <p:sp>
          <p:nvSpPr>
            <p:cNvPr id="127" name="Shape 12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9" name="Shape 129"/>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Shape 130"/>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Shape 13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Shape 133"/>
          <p:cNvGrpSpPr/>
          <p:nvPr/>
        </p:nvGrpSpPr>
        <p:grpSpPr>
          <a:xfrm>
            <a:off x="830392" y="4169130"/>
            <a:ext cx="745763" cy="45826"/>
            <a:chOff x="4580561" y="2589004"/>
            <a:chExt cx="1064464" cy="25200"/>
          </a:xfrm>
        </p:grpSpPr>
        <p:sp>
          <p:nvSpPr>
            <p:cNvPr id="134" name="Shape 13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6" name="Shape 136"/>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Shape 13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38" name="Shape 138"/>
        <p:cNvGrpSpPr/>
        <p:nvPr/>
      </p:nvGrpSpPr>
      <p:grpSpPr>
        <a:xfrm>
          <a:off x="0" y="0"/>
          <a:ext cx="0" cy="0"/>
          <a:chOff x="0" y="0"/>
          <a:chExt cx="0" cy="0"/>
        </a:xfrm>
      </p:grpSpPr>
      <p:sp>
        <p:nvSpPr>
          <p:cNvPr id="139" name="Shape 13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0" name="Shape 140"/>
          <p:cNvGrpSpPr/>
          <p:nvPr/>
        </p:nvGrpSpPr>
        <p:grpSpPr>
          <a:xfrm>
            <a:off x="830392" y="1191256"/>
            <a:ext cx="745763" cy="45826"/>
            <a:chOff x="4580561" y="2589004"/>
            <a:chExt cx="1064464" cy="25200"/>
          </a:xfrm>
        </p:grpSpPr>
        <p:sp>
          <p:nvSpPr>
            <p:cNvPr id="141" name="Shape 14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3" name="Shape 143"/>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Shape 144"/>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Shape 145"/>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Shape 1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7" name="Shape 147"/>
        <p:cNvGrpSpPr/>
        <p:nvPr/>
      </p:nvGrpSpPr>
      <p:grpSpPr>
        <a:xfrm>
          <a:off x="0" y="0"/>
          <a:ext cx="0" cy="0"/>
          <a:chOff x="0" y="0"/>
          <a:chExt cx="0" cy="0"/>
        </a:xfrm>
      </p:grpSpPr>
      <p:sp>
        <p:nvSpPr>
          <p:cNvPr id="148" name="Shape 148"/>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149" name="Shape 14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Shape 151"/>
          <p:cNvGrpSpPr/>
          <p:nvPr/>
        </p:nvGrpSpPr>
        <p:grpSpPr>
          <a:xfrm>
            <a:off x="830392" y="4169130"/>
            <a:ext cx="745763" cy="45826"/>
            <a:chOff x="4580561" y="2589004"/>
            <a:chExt cx="1064464" cy="25200"/>
          </a:xfrm>
        </p:grpSpPr>
        <p:sp>
          <p:nvSpPr>
            <p:cNvPr id="152" name="Shape 15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54" name="Shape 154"/>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Shape 155"/>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Shape 15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7" name="Shape 157"/>
        <p:cNvGrpSpPr/>
        <p:nvPr/>
      </p:nvGrpSpPr>
      <p:grpSpPr>
        <a:xfrm>
          <a:off x="0" y="0"/>
          <a:ext cx="0" cy="0"/>
          <a:chOff x="0" y="0"/>
          <a:chExt cx="0" cy="0"/>
        </a:xfrm>
      </p:grpSpPr>
      <p:sp>
        <p:nvSpPr>
          <p:cNvPr id="158" name="Shape 15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Shape 8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Shape 8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hyperlink" Target="http://distill.pub/2016/misread-tsne" TargetMode="External"/><Relationship Id="rId4" Type="http://schemas.openxmlformats.org/officeDocument/2006/relationships/hyperlink" Target="http://distill.pub/2016/misread-tsne" TargetMode="External"/><Relationship Id="rId10" Type="http://schemas.openxmlformats.org/officeDocument/2006/relationships/hyperlink" Target="https://lvdmaaten.github.io/tsne/" TargetMode="External"/><Relationship Id="rId9" Type="http://schemas.openxmlformats.org/officeDocument/2006/relationships/hyperlink" Target="https://lvdmaaten.github.io/tsne/" TargetMode="External"/><Relationship Id="rId5" Type="http://schemas.openxmlformats.org/officeDocument/2006/relationships/hyperlink" Target="https://lvdmaaten.github.io/publications/papers/JMLR_2008.pdf" TargetMode="External"/><Relationship Id="rId6" Type="http://schemas.openxmlformats.org/officeDocument/2006/relationships/hyperlink" Target="https://lvdmaaten.github.io/publications/papers/JMLR_2008.pdf" TargetMode="External"/><Relationship Id="rId7" Type="http://schemas.openxmlformats.org/officeDocument/2006/relationships/hyperlink" Target="https://www.youtube.com/watch?v=RJVL80Gg3lA" TargetMode="External"/><Relationship Id="rId8" Type="http://schemas.openxmlformats.org/officeDocument/2006/relationships/hyperlink" Target="https://www.youtube.com/watch?v=RJVL80Gg3lA"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setosa.io/ev/principal-component-analysi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ctrTitle"/>
          </p:nvPr>
        </p:nvSpPr>
        <p:spPr>
          <a:xfrm>
            <a:off x="729450" y="636650"/>
            <a:ext cx="7688100" cy="1664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t>Clustering and Differential Expression</a:t>
            </a:r>
            <a:endParaRPr sz="3000"/>
          </a:p>
        </p:txBody>
      </p:sp>
      <p:sp>
        <p:nvSpPr>
          <p:cNvPr id="164" name="Shape 16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Introduction to Single Cell RNA-Seq (45)</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rPr lang="en"/>
              <a:t>Timothy Tickle</a:t>
            </a:r>
            <a:endParaRPr/>
          </a:p>
          <a:p>
            <a:pPr indent="0" lvl="0" marL="0" rtl="0">
              <a:spcBef>
                <a:spcPts val="0"/>
              </a:spcBef>
              <a:spcAft>
                <a:spcPts val="0"/>
              </a:spcAft>
              <a:buNone/>
            </a:pPr>
            <a:r>
              <a:rPr lang="en"/>
              <a:t>Brian Haas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PCA: in Practice</a:t>
            </a:r>
            <a:endParaRPr/>
          </a:p>
        </p:txBody>
      </p:sp>
      <p:sp>
        <p:nvSpPr>
          <p:cNvPr id="240" name="Shape 240"/>
          <p:cNvSpPr txBox="1"/>
          <p:nvPr>
            <p:ph idx="1" type="body"/>
          </p:nvPr>
        </p:nvSpPr>
        <p:spPr>
          <a:xfrm>
            <a:off x="729450" y="1387275"/>
            <a:ext cx="7688700" cy="2952600"/>
          </a:xfrm>
          <a:prstGeom prst="rect">
            <a:avLst/>
          </a:prstGeom>
        </p:spPr>
        <p:txBody>
          <a:bodyPr anchorCtr="0" anchor="t" bIns="91425" lIns="91425" spcFirstLastPara="1" rIns="91425" wrap="square" tIns="91425">
            <a:noAutofit/>
          </a:bodyPr>
          <a:lstStyle/>
          <a:p>
            <a:pPr indent="0" lvl="0" marL="0" rtl="0">
              <a:spcBef>
                <a:spcPts val="800"/>
              </a:spcBef>
              <a:spcAft>
                <a:spcPts val="0"/>
              </a:spcAft>
              <a:buNone/>
            </a:pPr>
            <a:r>
              <a:rPr lang="en">
                <a:solidFill>
                  <a:srgbClr val="000000"/>
                </a:solidFill>
              </a:rPr>
              <a:t>Things to be aware of-</a:t>
            </a:r>
            <a:endParaRPr>
              <a:solidFill>
                <a:srgbClr val="000000"/>
              </a:solidFill>
            </a:endParaRPr>
          </a:p>
          <a:p>
            <a:pPr indent="0" lvl="0" marL="0" rtl="0">
              <a:spcBef>
                <a:spcPts val="800"/>
              </a:spcBef>
              <a:spcAft>
                <a:spcPts val="0"/>
              </a:spcAft>
              <a:buNone/>
            </a:pPr>
            <a:r>
              <a:rPr lang="en">
                <a:solidFill>
                  <a:srgbClr val="000000"/>
                </a:solidFill>
              </a:rPr>
              <a:t>•Data with different magnitudes will dominate.</a:t>
            </a:r>
            <a:endParaRPr>
              <a:solidFill>
                <a:srgbClr val="000000"/>
              </a:solidFill>
            </a:endParaRPr>
          </a:p>
          <a:p>
            <a:pPr indent="-311150" lvl="0" marL="457200" rtl="0">
              <a:spcBef>
                <a:spcPts val="700"/>
              </a:spcBef>
              <a:spcAft>
                <a:spcPts val="0"/>
              </a:spcAft>
              <a:buClr>
                <a:srgbClr val="000000"/>
              </a:buClr>
              <a:buSzPts val="1300"/>
              <a:buChar char="-"/>
            </a:pPr>
            <a:r>
              <a:rPr lang="en">
                <a:solidFill>
                  <a:srgbClr val="000000"/>
                </a:solidFill>
              </a:rPr>
              <a:t>Zero center and divided by SD.</a:t>
            </a:r>
            <a:endParaRPr>
              <a:solidFill>
                <a:srgbClr val="000000"/>
              </a:solidFill>
            </a:endParaRPr>
          </a:p>
          <a:p>
            <a:pPr indent="0" lvl="0" marL="0" rtl="0">
              <a:spcBef>
                <a:spcPts val="600"/>
              </a:spcBef>
              <a:spcAft>
                <a:spcPts val="0"/>
              </a:spcAft>
              <a:buNone/>
            </a:pPr>
            <a:r>
              <a:rPr lang="en">
                <a:solidFill>
                  <a:srgbClr val="000000"/>
                </a:solidFill>
              </a:rPr>
              <a:t>•(Standardized).</a:t>
            </a:r>
            <a:endParaRPr>
              <a:solidFill>
                <a:srgbClr val="000000"/>
              </a:solidFill>
            </a:endParaRPr>
          </a:p>
          <a:p>
            <a:pPr indent="0" lvl="0" marL="0" rtl="0">
              <a:spcBef>
                <a:spcPts val="800"/>
              </a:spcBef>
              <a:spcAft>
                <a:spcPts val="0"/>
              </a:spcAft>
              <a:buNone/>
            </a:pPr>
            <a:r>
              <a:rPr lang="en">
                <a:solidFill>
                  <a:srgbClr val="000000"/>
                </a:solidFill>
              </a:rPr>
              <a:t>•Can be affected by outliers.</a:t>
            </a:r>
            <a:endParaRPr>
              <a:solidFill>
                <a:srgbClr val="000000"/>
              </a:solidFill>
            </a:endParaRPr>
          </a:p>
          <a:p>
            <a:pPr indent="0" lvl="0" marL="0" rtl="0">
              <a:spcBef>
                <a:spcPts val="800"/>
              </a:spcBef>
              <a:spcAft>
                <a:spcPts val="0"/>
              </a:spcAft>
              <a:buNone/>
            </a:pPr>
            <a:r>
              <a:rPr lang="en">
                <a:solidFill>
                  <a:srgbClr val="000000"/>
                </a:solidFill>
              </a:rPr>
              <a:t>•Data is often first filtered to remove noise.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PCs</a:t>
            </a:r>
            <a:endParaRPr/>
          </a:p>
        </p:txBody>
      </p:sp>
      <p:pic>
        <p:nvPicPr>
          <p:cNvPr id="246" name="Shape 246"/>
          <p:cNvPicPr preferRelativeResize="0"/>
          <p:nvPr/>
        </p:nvPicPr>
        <p:blipFill>
          <a:blip r:embed="rId3">
            <a:alphaModFix/>
          </a:blip>
          <a:stretch>
            <a:fillRect/>
          </a:stretch>
        </p:blipFill>
        <p:spPr>
          <a:xfrm>
            <a:off x="2860000" y="1310750"/>
            <a:ext cx="5715000" cy="3600450"/>
          </a:xfrm>
          <a:prstGeom prst="rect">
            <a:avLst/>
          </a:prstGeom>
          <a:noFill/>
          <a:ln>
            <a:noFill/>
          </a:ln>
        </p:spPr>
      </p:pic>
      <p:sp>
        <p:nvSpPr>
          <p:cNvPr id="247" name="Shape 247"/>
          <p:cNvSpPr txBox="1"/>
          <p:nvPr/>
        </p:nvSpPr>
        <p:spPr>
          <a:xfrm>
            <a:off x="291150" y="1494525"/>
            <a:ext cx="2212800" cy="3406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300">
                <a:latin typeface="Lato"/>
                <a:ea typeface="Lato"/>
                <a:cs typeface="Lato"/>
                <a:sym typeface="Lato"/>
              </a:rPr>
              <a:t>Notice how lower PCs look more and more “spherical” - this loss of structure indicates that the variation captured by these PCs mostly reflects noise.</a:t>
            </a:r>
            <a:endParaRPr sz="13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Many Components Should We Use?</a:t>
            </a:r>
            <a:endParaRPr/>
          </a:p>
        </p:txBody>
      </p:sp>
      <p:sp>
        <p:nvSpPr>
          <p:cNvPr id="253" name="Shape 253"/>
          <p:cNvSpPr txBox="1"/>
          <p:nvPr>
            <p:ph idx="1" type="body"/>
          </p:nvPr>
        </p:nvSpPr>
        <p:spPr>
          <a:xfrm>
            <a:off x="729450" y="1387275"/>
            <a:ext cx="1925100" cy="4932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Elbow Plot (Scree Plot)</a:t>
            </a:r>
            <a:endParaRPr/>
          </a:p>
        </p:txBody>
      </p:sp>
      <p:pic>
        <p:nvPicPr>
          <p:cNvPr id="254" name="Shape 254"/>
          <p:cNvPicPr preferRelativeResize="0"/>
          <p:nvPr/>
        </p:nvPicPr>
        <p:blipFill>
          <a:blip r:embed="rId3">
            <a:alphaModFix/>
          </a:blip>
          <a:stretch>
            <a:fillRect/>
          </a:stretch>
        </p:blipFill>
        <p:spPr>
          <a:xfrm>
            <a:off x="2655975" y="1311075"/>
            <a:ext cx="6184651" cy="350294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t-SNE: Collapsing the Visualization to 2D</a:t>
            </a:r>
            <a:endParaRPr/>
          </a:p>
        </p:txBody>
      </p:sp>
      <p:pic>
        <p:nvPicPr>
          <p:cNvPr id="260" name="Shape 260"/>
          <p:cNvPicPr preferRelativeResize="0"/>
          <p:nvPr/>
        </p:nvPicPr>
        <p:blipFill>
          <a:blip r:embed="rId3">
            <a:alphaModFix/>
          </a:blip>
          <a:stretch>
            <a:fillRect/>
          </a:stretch>
        </p:blipFill>
        <p:spPr>
          <a:xfrm>
            <a:off x="1287850" y="1320450"/>
            <a:ext cx="6181725" cy="3448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t-SNE: Nonlinear Dimensionality Reduction</a:t>
            </a:r>
            <a:endParaRPr/>
          </a:p>
        </p:txBody>
      </p:sp>
      <p:pic>
        <p:nvPicPr>
          <p:cNvPr id="266" name="Shape 266"/>
          <p:cNvPicPr preferRelativeResize="0"/>
          <p:nvPr/>
        </p:nvPicPr>
        <p:blipFill>
          <a:blip r:embed="rId3">
            <a:alphaModFix/>
          </a:blip>
          <a:stretch>
            <a:fillRect/>
          </a:stretch>
        </p:blipFill>
        <p:spPr>
          <a:xfrm>
            <a:off x="1375200" y="1475725"/>
            <a:ext cx="6181725" cy="3448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t-SNE: How it Works</a:t>
            </a:r>
            <a:endParaRPr/>
          </a:p>
        </p:txBody>
      </p:sp>
      <p:pic>
        <p:nvPicPr>
          <p:cNvPr id="272" name="Shape 272"/>
          <p:cNvPicPr preferRelativeResize="0"/>
          <p:nvPr/>
        </p:nvPicPr>
        <p:blipFill>
          <a:blip r:embed="rId3">
            <a:alphaModFix/>
          </a:blip>
          <a:stretch>
            <a:fillRect/>
          </a:stretch>
        </p:blipFill>
        <p:spPr>
          <a:xfrm>
            <a:off x="1561000" y="1396650"/>
            <a:ext cx="6181725" cy="3448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Visualizing t-SNE</a:t>
            </a:r>
            <a:endParaRPr/>
          </a:p>
        </p:txBody>
      </p:sp>
      <p:pic>
        <p:nvPicPr>
          <p:cNvPr id="278" name="Shape 278"/>
          <p:cNvPicPr preferRelativeResize="0"/>
          <p:nvPr/>
        </p:nvPicPr>
        <p:blipFill>
          <a:blip r:embed="rId3">
            <a:alphaModFix/>
          </a:blip>
          <a:stretch>
            <a:fillRect/>
          </a:stretch>
        </p:blipFill>
        <p:spPr>
          <a:xfrm>
            <a:off x="1122875" y="1301025"/>
            <a:ext cx="6509527" cy="3670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PCA and t-SNE Together</a:t>
            </a:r>
            <a:endParaRPr/>
          </a:p>
        </p:txBody>
      </p:sp>
      <p:sp>
        <p:nvSpPr>
          <p:cNvPr id="284" name="Shape 284"/>
          <p:cNvSpPr txBox="1"/>
          <p:nvPr>
            <p:ph idx="1" type="body"/>
          </p:nvPr>
        </p:nvSpPr>
        <p:spPr>
          <a:xfrm>
            <a:off x="729450" y="1387275"/>
            <a:ext cx="7688700" cy="2952600"/>
          </a:xfrm>
          <a:prstGeom prst="rect">
            <a:avLst/>
          </a:prstGeom>
        </p:spPr>
        <p:txBody>
          <a:bodyPr anchorCtr="0" anchor="t" bIns="91425" lIns="91425" spcFirstLastPara="1" rIns="91425" wrap="square" tIns="91425">
            <a:noAutofit/>
          </a:bodyPr>
          <a:lstStyle/>
          <a:p>
            <a:pPr indent="0" lvl="0" marL="0" rtl="0">
              <a:spcBef>
                <a:spcPts val="800"/>
              </a:spcBef>
              <a:spcAft>
                <a:spcPts val="0"/>
              </a:spcAft>
              <a:buNone/>
            </a:pPr>
            <a:r>
              <a:rPr lang="en">
                <a:solidFill>
                  <a:srgbClr val="000000"/>
                </a:solidFill>
              </a:rPr>
              <a:t>•Often t-SNE is performed on PCA components</a:t>
            </a:r>
            <a:endParaRPr>
              <a:solidFill>
                <a:srgbClr val="000000"/>
              </a:solidFill>
            </a:endParaRPr>
          </a:p>
          <a:p>
            <a:pPr indent="-311150" lvl="0" marL="457200" rtl="0">
              <a:spcBef>
                <a:spcPts val="700"/>
              </a:spcBef>
              <a:spcAft>
                <a:spcPts val="0"/>
              </a:spcAft>
              <a:buClr>
                <a:srgbClr val="000000"/>
              </a:buClr>
              <a:buSzPts val="1300"/>
              <a:buChar char="-"/>
            </a:pPr>
            <a:r>
              <a:rPr lang="en">
                <a:solidFill>
                  <a:srgbClr val="000000"/>
                </a:solidFill>
              </a:rPr>
              <a:t>Liberal number of components.</a:t>
            </a:r>
            <a:endParaRPr>
              <a:solidFill>
                <a:srgbClr val="000000"/>
              </a:solidFill>
            </a:endParaRPr>
          </a:p>
          <a:p>
            <a:pPr indent="-311150" lvl="0" marL="457200" rtl="0">
              <a:spcBef>
                <a:spcPts val="0"/>
              </a:spcBef>
              <a:spcAft>
                <a:spcPts val="0"/>
              </a:spcAft>
              <a:buClr>
                <a:srgbClr val="000000"/>
              </a:buClr>
              <a:buSzPts val="1300"/>
              <a:buChar char="-"/>
            </a:pPr>
            <a:r>
              <a:rPr lang="en">
                <a:solidFill>
                  <a:srgbClr val="000000"/>
                </a:solidFill>
              </a:rPr>
              <a:t>Removes mild signal (assumption of noise).</a:t>
            </a:r>
            <a:endParaRPr>
              <a:solidFill>
                <a:srgbClr val="000000"/>
              </a:solidFill>
            </a:endParaRPr>
          </a:p>
          <a:p>
            <a:pPr indent="-311150" lvl="0" marL="457200" rtl="0">
              <a:spcBef>
                <a:spcPts val="0"/>
              </a:spcBef>
              <a:spcAft>
                <a:spcPts val="0"/>
              </a:spcAft>
              <a:buClr>
                <a:srgbClr val="000000"/>
              </a:buClr>
              <a:buSzPts val="1300"/>
              <a:buChar char="-"/>
            </a:pPr>
            <a:r>
              <a:rPr lang="en">
                <a:solidFill>
                  <a:srgbClr val="000000"/>
                </a:solidFill>
              </a:rPr>
              <a:t>Faster, on less data but, hopefully the same signal.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Plotting Metadata on Ordinations</a:t>
            </a:r>
            <a:endParaRPr/>
          </a:p>
        </p:txBody>
      </p:sp>
      <p:grpSp>
        <p:nvGrpSpPr>
          <p:cNvPr id="290" name="Shape 290"/>
          <p:cNvGrpSpPr/>
          <p:nvPr/>
        </p:nvGrpSpPr>
        <p:grpSpPr>
          <a:xfrm>
            <a:off x="2130000" y="1457625"/>
            <a:ext cx="2125500" cy="1470300"/>
            <a:chOff x="910800" y="1610025"/>
            <a:chExt cx="2125500" cy="1470300"/>
          </a:xfrm>
        </p:grpSpPr>
        <p:sp>
          <p:nvSpPr>
            <p:cNvPr id="291" name="Shape 291"/>
            <p:cNvSpPr/>
            <p:nvPr/>
          </p:nvSpPr>
          <p:spPr>
            <a:xfrm>
              <a:off x="910800" y="1610025"/>
              <a:ext cx="2125500" cy="147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 name="Shape 292"/>
            <p:cNvSpPr/>
            <p:nvPr/>
          </p:nvSpPr>
          <p:spPr>
            <a:xfrm>
              <a:off x="1473675" y="1682188"/>
              <a:ext cx="174600" cy="1746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3" name="Shape 293"/>
            <p:cNvSpPr/>
            <p:nvPr/>
          </p:nvSpPr>
          <p:spPr>
            <a:xfrm>
              <a:off x="1366925" y="1915113"/>
              <a:ext cx="174600" cy="1746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4" name="Shape 294"/>
            <p:cNvSpPr/>
            <p:nvPr/>
          </p:nvSpPr>
          <p:spPr>
            <a:xfrm>
              <a:off x="1595525" y="1838913"/>
              <a:ext cx="174600" cy="1746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 name="Shape 295"/>
            <p:cNvSpPr/>
            <p:nvPr/>
          </p:nvSpPr>
          <p:spPr>
            <a:xfrm>
              <a:off x="1519325" y="2067513"/>
              <a:ext cx="174600" cy="1746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6" name="Shape 296"/>
            <p:cNvSpPr/>
            <p:nvPr/>
          </p:nvSpPr>
          <p:spPr>
            <a:xfrm>
              <a:off x="1900325" y="2448513"/>
              <a:ext cx="174600" cy="1746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 name="Shape 297"/>
            <p:cNvSpPr/>
            <p:nvPr/>
          </p:nvSpPr>
          <p:spPr>
            <a:xfrm>
              <a:off x="2052725" y="2219913"/>
              <a:ext cx="174600" cy="1746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 name="Shape 298"/>
            <p:cNvSpPr/>
            <p:nvPr/>
          </p:nvSpPr>
          <p:spPr>
            <a:xfrm>
              <a:off x="2128925" y="2448513"/>
              <a:ext cx="174600" cy="1746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 name="Shape 299"/>
            <p:cNvSpPr/>
            <p:nvPr/>
          </p:nvSpPr>
          <p:spPr>
            <a:xfrm>
              <a:off x="2052725" y="2677113"/>
              <a:ext cx="174600" cy="1746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0" name="Shape 300"/>
          <p:cNvGrpSpPr/>
          <p:nvPr/>
        </p:nvGrpSpPr>
        <p:grpSpPr>
          <a:xfrm>
            <a:off x="2130000" y="3438825"/>
            <a:ext cx="2125500" cy="1470300"/>
            <a:chOff x="910800" y="1610025"/>
            <a:chExt cx="2125500" cy="1470300"/>
          </a:xfrm>
        </p:grpSpPr>
        <p:sp>
          <p:nvSpPr>
            <p:cNvPr id="301" name="Shape 301"/>
            <p:cNvSpPr/>
            <p:nvPr/>
          </p:nvSpPr>
          <p:spPr>
            <a:xfrm>
              <a:off x="910800" y="1610025"/>
              <a:ext cx="2125500" cy="147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2" name="Shape 302"/>
            <p:cNvSpPr/>
            <p:nvPr/>
          </p:nvSpPr>
          <p:spPr>
            <a:xfrm>
              <a:off x="1473675" y="1682188"/>
              <a:ext cx="174600" cy="1746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 name="Shape 303"/>
            <p:cNvSpPr/>
            <p:nvPr/>
          </p:nvSpPr>
          <p:spPr>
            <a:xfrm>
              <a:off x="1366925" y="1915113"/>
              <a:ext cx="174600" cy="1746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 name="Shape 304"/>
            <p:cNvSpPr/>
            <p:nvPr/>
          </p:nvSpPr>
          <p:spPr>
            <a:xfrm>
              <a:off x="1595525" y="1838913"/>
              <a:ext cx="174600" cy="1746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5" name="Shape 305"/>
            <p:cNvSpPr/>
            <p:nvPr/>
          </p:nvSpPr>
          <p:spPr>
            <a:xfrm>
              <a:off x="1519325" y="2067513"/>
              <a:ext cx="174600" cy="1746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6" name="Shape 306"/>
            <p:cNvSpPr/>
            <p:nvPr/>
          </p:nvSpPr>
          <p:spPr>
            <a:xfrm>
              <a:off x="1900325" y="2448513"/>
              <a:ext cx="174600" cy="1746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 name="Shape 307"/>
            <p:cNvSpPr/>
            <p:nvPr/>
          </p:nvSpPr>
          <p:spPr>
            <a:xfrm>
              <a:off x="2052725" y="2219913"/>
              <a:ext cx="174600" cy="1746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 name="Shape 308"/>
            <p:cNvSpPr/>
            <p:nvPr/>
          </p:nvSpPr>
          <p:spPr>
            <a:xfrm>
              <a:off x="2128925" y="2448513"/>
              <a:ext cx="174600" cy="1746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 name="Shape 309"/>
            <p:cNvSpPr/>
            <p:nvPr/>
          </p:nvSpPr>
          <p:spPr>
            <a:xfrm>
              <a:off x="2052725" y="2677113"/>
              <a:ext cx="174600" cy="1746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10" name="Shape 310"/>
          <p:cNvGrpSpPr/>
          <p:nvPr/>
        </p:nvGrpSpPr>
        <p:grpSpPr>
          <a:xfrm>
            <a:off x="4492200" y="3438825"/>
            <a:ext cx="2125500" cy="1470300"/>
            <a:chOff x="910800" y="1610025"/>
            <a:chExt cx="2125500" cy="1470300"/>
          </a:xfrm>
        </p:grpSpPr>
        <p:sp>
          <p:nvSpPr>
            <p:cNvPr id="311" name="Shape 311"/>
            <p:cNvSpPr/>
            <p:nvPr/>
          </p:nvSpPr>
          <p:spPr>
            <a:xfrm>
              <a:off x="910800" y="1610025"/>
              <a:ext cx="2125500" cy="147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2" name="Shape 312"/>
            <p:cNvSpPr/>
            <p:nvPr/>
          </p:nvSpPr>
          <p:spPr>
            <a:xfrm>
              <a:off x="1473675" y="1682188"/>
              <a:ext cx="174600" cy="1746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3" name="Shape 313"/>
            <p:cNvSpPr/>
            <p:nvPr/>
          </p:nvSpPr>
          <p:spPr>
            <a:xfrm>
              <a:off x="1366925" y="1915113"/>
              <a:ext cx="174600" cy="1746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4" name="Shape 314"/>
            <p:cNvSpPr/>
            <p:nvPr/>
          </p:nvSpPr>
          <p:spPr>
            <a:xfrm>
              <a:off x="1595525" y="1838913"/>
              <a:ext cx="174600" cy="1746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 name="Shape 315"/>
            <p:cNvSpPr/>
            <p:nvPr/>
          </p:nvSpPr>
          <p:spPr>
            <a:xfrm>
              <a:off x="1519325" y="2067513"/>
              <a:ext cx="174600" cy="1746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6" name="Shape 316"/>
            <p:cNvSpPr/>
            <p:nvPr/>
          </p:nvSpPr>
          <p:spPr>
            <a:xfrm>
              <a:off x="1900325" y="2448513"/>
              <a:ext cx="174600" cy="1746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 name="Shape 317"/>
            <p:cNvSpPr/>
            <p:nvPr/>
          </p:nvSpPr>
          <p:spPr>
            <a:xfrm>
              <a:off x="2052725" y="2219913"/>
              <a:ext cx="174600" cy="1746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 name="Shape 318"/>
            <p:cNvSpPr/>
            <p:nvPr/>
          </p:nvSpPr>
          <p:spPr>
            <a:xfrm>
              <a:off x="2128925" y="2448513"/>
              <a:ext cx="174600" cy="1746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9" name="Shape 319"/>
            <p:cNvSpPr/>
            <p:nvPr/>
          </p:nvSpPr>
          <p:spPr>
            <a:xfrm>
              <a:off x="2052725" y="2677113"/>
              <a:ext cx="174600" cy="1746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20" name="Shape 320"/>
          <p:cNvGrpSpPr/>
          <p:nvPr/>
        </p:nvGrpSpPr>
        <p:grpSpPr>
          <a:xfrm>
            <a:off x="4492200" y="1457625"/>
            <a:ext cx="2125500" cy="1470300"/>
            <a:chOff x="910800" y="1610025"/>
            <a:chExt cx="2125500" cy="1470300"/>
          </a:xfrm>
        </p:grpSpPr>
        <p:sp>
          <p:nvSpPr>
            <p:cNvPr id="321" name="Shape 321"/>
            <p:cNvSpPr/>
            <p:nvPr/>
          </p:nvSpPr>
          <p:spPr>
            <a:xfrm>
              <a:off x="910800" y="1610025"/>
              <a:ext cx="2125500" cy="147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 name="Shape 322"/>
            <p:cNvSpPr/>
            <p:nvPr/>
          </p:nvSpPr>
          <p:spPr>
            <a:xfrm>
              <a:off x="1473675" y="1682188"/>
              <a:ext cx="174600" cy="1746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3" name="Shape 323"/>
            <p:cNvSpPr/>
            <p:nvPr/>
          </p:nvSpPr>
          <p:spPr>
            <a:xfrm>
              <a:off x="1366925" y="1915113"/>
              <a:ext cx="174600" cy="1746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 name="Shape 324"/>
            <p:cNvSpPr/>
            <p:nvPr/>
          </p:nvSpPr>
          <p:spPr>
            <a:xfrm>
              <a:off x="1595525" y="1838913"/>
              <a:ext cx="174600" cy="1746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5" name="Shape 325"/>
            <p:cNvSpPr/>
            <p:nvPr/>
          </p:nvSpPr>
          <p:spPr>
            <a:xfrm>
              <a:off x="1519325" y="2067513"/>
              <a:ext cx="174600" cy="1746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 name="Shape 326"/>
            <p:cNvSpPr/>
            <p:nvPr/>
          </p:nvSpPr>
          <p:spPr>
            <a:xfrm>
              <a:off x="1900325" y="2448513"/>
              <a:ext cx="174600" cy="1746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7" name="Shape 327"/>
            <p:cNvSpPr/>
            <p:nvPr/>
          </p:nvSpPr>
          <p:spPr>
            <a:xfrm>
              <a:off x="2052725" y="2219913"/>
              <a:ext cx="174600" cy="1746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8" name="Shape 328"/>
            <p:cNvSpPr/>
            <p:nvPr/>
          </p:nvSpPr>
          <p:spPr>
            <a:xfrm>
              <a:off x="2128925" y="2448513"/>
              <a:ext cx="174600" cy="1746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 name="Shape 329"/>
            <p:cNvSpPr/>
            <p:nvPr/>
          </p:nvSpPr>
          <p:spPr>
            <a:xfrm>
              <a:off x="2052725" y="2677113"/>
              <a:ext cx="174600" cy="1746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30" name="Shape 330"/>
          <p:cNvSpPr txBox="1"/>
          <p:nvPr/>
        </p:nvSpPr>
        <p:spPr>
          <a:xfrm>
            <a:off x="748350" y="2567925"/>
            <a:ext cx="1038300" cy="360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Metadata</a:t>
            </a:r>
            <a:endParaRPr/>
          </a:p>
        </p:txBody>
      </p:sp>
      <p:sp>
        <p:nvSpPr>
          <p:cNvPr id="331" name="Shape 331"/>
          <p:cNvSpPr txBox="1"/>
          <p:nvPr/>
        </p:nvSpPr>
        <p:spPr>
          <a:xfrm>
            <a:off x="544650" y="3406125"/>
            <a:ext cx="1242000" cy="360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Gene Expression</a:t>
            </a:r>
            <a:endParaRPr/>
          </a:p>
        </p:txBody>
      </p:sp>
      <p:cxnSp>
        <p:nvCxnSpPr>
          <p:cNvPr id="332" name="Shape 332"/>
          <p:cNvCxnSpPr/>
          <p:nvPr/>
        </p:nvCxnSpPr>
        <p:spPr>
          <a:xfrm flipH="1" rot="10800000">
            <a:off x="774575" y="3191525"/>
            <a:ext cx="6638100" cy="9600"/>
          </a:xfrm>
          <a:prstGeom prst="straightConnector1">
            <a:avLst/>
          </a:prstGeom>
          <a:noFill/>
          <a:ln cap="flat" cmpd="sng" w="19050">
            <a:solidFill>
              <a:srgbClr val="B7B7B7"/>
            </a:solidFill>
            <a:prstDash val="solid"/>
            <a:round/>
            <a:headEnd len="med" w="med" type="none"/>
            <a:tailEnd len="med" w="med" type="none"/>
          </a:ln>
        </p:spPr>
      </p:cxnSp>
      <p:sp>
        <p:nvSpPr>
          <p:cNvPr id="333" name="Shape 333"/>
          <p:cNvSpPr txBox="1"/>
          <p:nvPr/>
        </p:nvSpPr>
        <p:spPr>
          <a:xfrm>
            <a:off x="6704175" y="1457625"/>
            <a:ext cx="409200" cy="42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334" name="Shape 334"/>
          <p:cNvSpPr txBox="1"/>
          <p:nvPr/>
        </p:nvSpPr>
        <p:spPr>
          <a:xfrm>
            <a:off x="6704175" y="3438825"/>
            <a:ext cx="409200" cy="42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00FF"/>
                </a:solidFill>
              </a:rPr>
              <a:t>X</a:t>
            </a:r>
            <a:endParaRPr b="1">
              <a:solidFill>
                <a:srgbClr val="FF00FF"/>
              </a:solidFill>
            </a:endParaRPr>
          </a:p>
        </p:txBody>
      </p:sp>
      <p:sp>
        <p:nvSpPr>
          <p:cNvPr id="335" name="Shape 335"/>
          <p:cNvSpPr txBox="1"/>
          <p:nvPr/>
        </p:nvSpPr>
        <p:spPr>
          <a:xfrm>
            <a:off x="1781000" y="3388525"/>
            <a:ext cx="409200" cy="42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
            </a:r>
            <a:endParaRPr/>
          </a:p>
        </p:txBody>
      </p:sp>
      <p:sp>
        <p:nvSpPr>
          <p:cNvPr id="336" name="Shape 336"/>
          <p:cNvSpPr txBox="1"/>
          <p:nvPr/>
        </p:nvSpPr>
        <p:spPr>
          <a:xfrm>
            <a:off x="1797000" y="1434225"/>
            <a:ext cx="409200" cy="42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00FF"/>
                </a:solidFill>
              </a:rPr>
              <a:t>X</a:t>
            </a:r>
            <a:endParaRPr b="1">
              <a:solidFill>
                <a:srgbClr val="FF00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Caution When Interpreting t-SNE</a:t>
            </a:r>
            <a:endParaRPr/>
          </a:p>
        </p:txBody>
      </p:sp>
      <p:pic>
        <p:nvPicPr>
          <p:cNvPr id="342" name="Shape 342"/>
          <p:cNvPicPr preferRelativeResize="0"/>
          <p:nvPr/>
        </p:nvPicPr>
        <p:blipFill>
          <a:blip r:embed="rId3">
            <a:alphaModFix/>
          </a:blip>
          <a:stretch>
            <a:fillRect/>
          </a:stretch>
        </p:blipFill>
        <p:spPr>
          <a:xfrm>
            <a:off x="1287850" y="1320450"/>
            <a:ext cx="6181725" cy="3448050"/>
          </a:xfrm>
          <a:prstGeom prst="rect">
            <a:avLst/>
          </a:prstGeom>
          <a:noFill/>
          <a:ln>
            <a:noFill/>
          </a:ln>
        </p:spPr>
      </p:pic>
      <p:sp>
        <p:nvSpPr>
          <p:cNvPr id="343" name="Shape 343"/>
          <p:cNvSpPr txBox="1"/>
          <p:nvPr/>
        </p:nvSpPr>
        <p:spPr>
          <a:xfrm>
            <a:off x="225750" y="3776875"/>
            <a:ext cx="3223200" cy="856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Nonlinear</a:t>
            </a:r>
            <a:br>
              <a:rPr lang="en"/>
            </a:br>
            <a:r>
              <a:rPr lang="en"/>
              <a:t>Optimized for local distanct</a:t>
            </a:r>
            <a:endParaRPr/>
          </a:p>
          <a:p>
            <a:pPr indent="0" lvl="0" marL="0" rtl="0">
              <a:spcBef>
                <a:spcPts val="0"/>
              </a:spcBef>
              <a:spcAft>
                <a:spcPts val="0"/>
              </a:spcAft>
              <a:buNone/>
            </a:pPr>
            <a:r>
              <a:rPr lang="en"/>
              <a:t>Big clusters can just mean more cells.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Agenda (Clustering and Differential Expression)</a:t>
            </a:r>
            <a:endParaRPr/>
          </a:p>
        </p:txBody>
      </p:sp>
      <p:sp>
        <p:nvSpPr>
          <p:cNvPr id="170" name="Shape 170"/>
          <p:cNvSpPr txBox="1"/>
          <p:nvPr>
            <p:ph idx="1" type="body"/>
          </p:nvPr>
        </p:nvSpPr>
        <p:spPr>
          <a:xfrm>
            <a:off x="729450" y="1387275"/>
            <a:ext cx="7688700" cy="2952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b="1" lang="en"/>
              <a:t>Dimensionality Reduction</a:t>
            </a:r>
            <a:endParaRPr b="1"/>
          </a:p>
          <a:p>
            <a:pPr indent="-298450" lvl="1" marL="914400" rtl="0">
              <a:spcBef>
                <a:spcPts val="0"/>
              </a:spcBef>
              <a:spcAft>
                <a:spcPts val="0"/>
              </a:spcAft>
              <a:buSzPts val="1100"/>
              <a:buChar char="-"/>
            </a:pPr>
            <a:r>
              <a:rPr b="1" lang="en"/>
              <a:t>PCA</a:t>
            </a:r>
            <a:endParaRPr b="1"/>
          </a:p>
          <a:p>
            <a:pPr indent="-298450" lvl="1" marL="914400" rtl="0">
              <a:spcBef>
                <a:spcPts val="0"/>
              </a:spcBef>
              <a:spcAft>
                <a:spcPts val="0"/>
              </a:spcAft>
              <a:buSzPts val="1100"/>
              <a:buChar char="-"/>
            </a:pPr>
            <a:r>
              <a:rPr b="1" lang="en"/>
              <a:t>t-SNE</a:t>
            </a:r>
            <a:endParaRPr b="1"/>
          </a:p>
          <a:p>
            <a:pPr indent="-311150" lvl="0" marL="457200" rtl="0">
              <a:spcBef>
                <a:spcPts val="0"/>
              </a:spcBef>
              <a:spcAft>
                <a:spcPts val="0"/>
              </a:spcAft>
              <a:buSzPts val="1300"/>
              <a:buChar char="-"/>
            </a:pPr>
            <a:r>
              <a:rPr lang="en"/>
              <a:t>Differential Expression</a:t>
            </a:r>
            <a:endParaRPr/>
          </a:p>
          <a:p>
            <a:pPr indent="-298450" lvl="1" marL="914400" rtl="0">
              <a:spcBef>
                <a:spcPts val="0"/>
              </a:spcBef>
              <a:spcAft>
                <a:spcPts val="0"/>
              </a:spcAft>
              <a:buSzPts val="1100"/>
              <a:buChar char="-"/>
            </a:pPr>
            <a:r>
              <a:rPr lang="en"/>
              <a:t>SCDE</a:t>
            </a:r>
            <a:endParaRPr/>
          </a:p>
          <a:p>
            <a:pPr indent="-298450" lvl="1" marL="914400" rtl="0">
              <a:spcBef>
                <a:spcPts val="0"/>
              </a:spcBef>
              <a:spcAft>
                <a:spcPts val="0"/>
              </a:spcAft>
              <a:buSzPts val="1100"/>
              <a:buChar char="-"/>
            </a:pPr>
            <a:r>
              <a:rPr lang="en"/>
              <a:t>MAST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Learn More About t-SNE</a:t>
            </a:r>
            <a:endParaRPr/>
          </a:p>
        </p:txBody>
      </p:sp>
      <p:sp>
        <p:nvSpPr>
          <p:cNvPr id="349" name="Shape 349"/>
          <p:cNvSpPr txBox="1"/>
          <p:nvPr>
            <p:ph idx="1" type="body"/>
          </p:nvPr>
        </p:nvSpPr>
        <p:spPr>
          <a:xfrm>
            <a:off x="729450" y="1387275"/>
            <a:ext cx="7688700" cy="2952600"/>
          </a:xfrm>
          <a:prstGeom prst="rect">
            <a:avLst/>
          </a:prstGeom>
        </p:spPr>
        <p:txBody>
          <a:bodyPr anchorCtr="0" anchor="t" bIns="91425" lIns="91425" spcFirstLastPara="1" rIns="91425" wrap="square" tIns="91425">
            <a:noAutofit/>
          </a:bodyPr>
          <a:lstStyle/>
          <a:p>
            <a:pPr indent="0" lvl="0" marL="0" rtl="0">
              <a:spcBef>
                <a:spcPts val="700"/>
              </a:spcBef>
              <a:spcAft>
                <a:spcPts val="0"/>
              </a:spcAft>
              <a:buNone/>
            </a:pPr>
            <a:r>
              <a:rPr lang="en">
                <a:solidFill>
                  <a:srgbClr val="000000"/>
                </a:solidFill>
              </a:rPr>
              <a:t>•Awesome Blog on t-SNE parameterization</a:t>
            </a:r>
            <a:endParaRPr>
              <a:solidFill>
                <a:srgbClr val="000000"/>
              </a:solidFill>
            </a:endParaRPr>
          </a:p>
          <a:p>
            <a:pPr indent="-311150" lvl="0" marL="457200" rtl="0">
              <a:spcBef>
                <a:spcPts val="600"/>
              </a:spcBef>
              <a:spcAft>
                <a:spcPts val="0"/>
              </a:spcAft>
              <a:buSzPts val="1300"/>
              <a:buChar char="-"/>
            </a:pPr>
            <a:r>
              <a:rPr lang="en" u="sng">
                <a:solidFill>
                  <a:schemeClr val="hlink"/>
                </a:solidFill>
                <a:hlinkClick r:id="rId3"/>
              </a:rPr>
              <a:t>http://distill.pub/2016/misread-tsne</a:t>
            </a:r>
            <a:endParaRPr u="sng">
              <a:solidFill>
                <a:schemeClr val="hlink"/>
              </a:solidFill>
              <a:hlinkClick r:id="rId4"/>
            </a:endParaRPr>
          </a:p>
          <a:p>
            <a:pPr indent="0" lvl="0" marL="0" rtl="0">
              <a:spcBef>
                <a:spcPts val="700"/>
              </a:spcBef>
              <a:spcAft>
                <a:spcPts val="0"/>
              </a:spcAft>
              <a:buNone/>
            </a:pPr>
            <a:r>
              <a:rPr lang="en">
                <a:solidFill>
                  <a:srgbClr val="000000"/>
                </a:solidFill>
              </a:rPr>
              <a:t>•Publication</a:t>
            </a:r>
            <a:endParaRPr>
              <a:solidFill>
                <a:srgbClr val="000000"/>
              </a:solidFill>
            </a:endParaRPr>
          </a:p>
          <a:p>
            <a:pPr indent="-311150" lvl="0" marL="457200" rtl="0">
              <a:spcBef>
                <a:spcPts val="600"/>
              </a:spcBef>
              <a:spcAft>
                <a:spcPts val="0"/>
              </a:spcAft>
              <a:buSzPts val="1300"/>
              <a:buChar char="-"/>
            </a:pPr>
            <a:r>
              <a:rPr lang="en" u="sng">
                <a:solidFill>
                  <a:schemeClr val="hlink"/>
                </a:solidFill>
                <a:hlinkClick r:id="rId5"/>
              </a:rPr>
              <a:t>https://lvdmaaten.github.io/publications/papers/JMLR_2008.pdf</a:t>
            </a:r>
            <a:endParaRPr u="sng">
              <a:solidFill>
                <a:schemeClr val="hlink"/>
              </a:solidFill>
              <a:hlinkClick r:id="rId6"/>
            </a:endParaRPr>
          </a:p>
          <a:p>
            <a:pPr indent="0" lvl="0" marL="0" rtl="0">
              <a:spcBef>
                <a:spcPts val="700"/>
              </a:spcBef>
              <a:spcAft>
                <a:spcPts val="0"/>
              </a:spcAft>
              <a:buNone/>
            </a:pPr>
            <a:r>
              <a:rPr lang="en">
                <a:solidFill>
                  <a:srgbClr val="000000"/>
                </a:solidFill>
              </a:rPr>
              <a:t>•Nice YouTube Video</a:t>
            </a:r>
            <a:endParaRPr>
              <a:solidFill>
                <a:srgbClr val="000000"/>
              </a:solidFill>
            </a:endParaRPr>
          </a:p>
          <a:p>
            <a:pPr indent="-311150" lvl="0" marL="457200" rtl="0">
              <a:spcBef>
                <a:spcPts val="600"/>
              </a:spcBef>
              <a:spcAft>
                <a:spcPts val="0"/>
              </a:spcAft>
              <a:buSzPts val="1300"/>
              <a:buChar char="-"/>
            </a:pPr>
            <a:r>
              <a:rPr lang="en" u="sng">
                <a:solidFill>
                  <a:schemeClr val="hlink"/>
                </a:solidFill>
                <a:hlinkClick r:id="rId7"/>
              </a:rPr>
              <a:t>https://www.youtube.com/watch?v=RJVL80Gg3lA</a:t>
            </a:r>
            <a:endParaRPr u="sng">
              <a:solidFill>
                <a:schemeClr val="hlink"/>
              </a:solidFill>
              <a:hlinkClick r:id="rId8"/>
            </a:endParaRPr>
          </a:p>
          <a:p>
            <a:pPr indent="0" lvl="0" marL="0" rtl="0">
              <a:spcBef>
                <a:spcPts val="700"/>
              </a:spcBef>
              <a:spcAft>
                <a:spcPts val="0"/>
              </a:spcAft>
              <a:buNone/>
            </a:pPr>
            <a:r>
              <a:rPr lang="en">
                <a:solidFill>
                  <a:srgbClr val="000000"/>
                </a:solidFill>
              </a:rPr>
              <a:t>•Code</a:t>
            </a:r>
            <a:endParaRPr>
              <a:solidFill>
                <a:srgbClr val="000000"/>
              </a:solidFill>
            </a:endParaRPr>
          </a:p>
          <a:p>
            <a:pPr indent="-311150" lvl="0" marL="457200" rtl="0">
              <a:spcBef>
                <a:spcPts val="600"/>
              </a:spcBef>
              <a:spcAft>
                <a:spcPts val="0"/>
              </a:spcAft>
              <a:buSzPts val="1300"/>
              <a:buChar char="-"/>
            </a:pPr>
            <a:r>
              <a:rPr lang="en" u="sng">
                <a:solidFill>
                  <a:schemeClr val="hlink"/>
                </a:solidFill>
                <a:hlinkClick r:id="rId9"/>
              </a:rPr>
              <a:t>https://lvdmaaten.github.io/tsne/</a:t>
            </a:r>
            <a:endParaRPr u="sng">
              <a:solidFill>
                <a:schemeClr val="hlink"/>
              </a:solidFill>
              <a:hlinkClick r:id="rId10"/>
            </a:endParaRPr>
          </a:p>
          <a:p>
            <a:pPr indent="0" lvl="0" marL="0" rtl="0">
              <a:spcBef>
                <a:spcPts val="700"/>
              </a:spcBef>
              <a:spcAft>
                <a:spcPts val="0"/>
              </a:spcAft>
              <a:buNone/>
            </a:pPr>
            <a:r>
              <a:rPr lang="en">
                <a:solidFill>
                  <a:srgbClr val="000000"/>
                </a:solidFill>
              </a:rPr>
              <a:t>•Interactive Tensorflow</a:t>
            </a:r>
            <a:endParaRPr>
              <a:solidFill>
                <a:srgbClr val="000000"/>
              </a:solidFill>
            </a:endParaRPr>
          </a:p>
          <a:p>
            <a:pPr indent="-311150" lvl="0" marL="457200" rtl="0">
              <a:spcBef>
                <a:spcPts val="600"/>
              </a:spcBef>
              <a:spcAft>
                <a:spcPts val="0"/>
              </a:spcAft>
              <a:buClr>
                <a:srgbClr val="000000"/>
              </a:buClr>
              <a:buSzPts val="1300"/>
              <a:buChar char="-"/>
            </a:pPr>
            <a:r>
              <a:rPr lang="en">
                <a:solidFill>
                  <a:srgbClr val="000000"/>
                </a:solidFill>
              </a:rPr>
              <a:t>http://projector.tensorflow.org/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Defining Clusters Through Graphs</a:t>
            </a:r>
            <a:endParaRPr/>
          </a:p>
        </p:txBody>
      </p:sp>
      <p:pic>
        <p:nvPicPr>
          <p:cNvPr id="355" name="Shape 355"/>
          <p:cNvPicPr preferRelativeResize="0"/>
          <p:nvPr/>
        </p:nvPicPr>
        <p:blipFill>
          <a:blip r:embed="rId3">
            <a:alphaModFix/>
          </a:blip>
          <a:stretch>
            <a:fillRect/>
          </a:stretch>
        </p:blipFill>
        <p:spPr>
          <a:xfrm>
            <a:off x="1533325" y="1320450"/>
            <a:ext cx="6203665" cy="3670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Local Moving Heuristic</a:t>
            </a:r>
            <a:endParaRPr/>
          </a:p>
        </p:txBody>
      </p:sp>
      <p:pic>
        <p:nvPicPr>
          <p:cNvPr id="361" name="Shape 361"/>
          <p:cNvPicPr preferRelativeResize="0"/>
          <p:nvPr/>
        </p:nvPicPr>
        <p:blipFill>
          <a:blip r:embed="rId3">
            <a:alphaModFix/>
          </a:blip>
          <a:stretch>
            <a:fillRect/>
          </a:stretch>
        </p:blipFill>
        <p:spPr>
          <a:xfrm>
            <a:off x="1421813" y="1320450"/>
            <a:ext cx="6300369" cy="3670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Agenda (Clustering and Differential Expression)</a:t>
            </a:r>
            <a:endParaRPr/>
          </a:p>
        </p:txBody>
      </p:sp>
      <p:sp>
        <p:nvSpPr>
          <p:cNvPr id="367" name="Shape 367"/>
          <p:cNvSpPr txBox="1"/>
          <p:nvPr>
            <p:ph idx="1" type="body"/>
          </p:nvPr>
        </p:nvSpPr>
        <p:spPr>
          <a:xfrm>
            <a:off x="729450" y="1387275"/>
            <a:ext cx="7688700" cy="29526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Dimensionality Reduction</a:t>
            </a:r>
            <a:endParaRPr/>
          </a:p>
          <a:p>
            <a:pPr indent="-298450" lvl="1" marL="914400" rtl="0">
              <a:spcBef>
                <a:spcPts val="0"/>
              </a:spcBef>
              <a:spcAft>
                <a:spcPts val="0"/>
              </a:spcAft>
              <a:buSzPts val="1100"/>
              <a:buChar char="-"/>
            </a:pPr>
            <a:r>
              <a:rPr lang="en"/>
              <a:t>PCA</a:t>
            </a:r>
            <a:endParaRPr/>
          </a:p>
          <a:p>
            <a:pPr indent="-298450" lvl="1" marL="914400" rtl="0">
              <a:spcBef>
                <a:spcPts val="0"/>
              </a:spcBef>
              <a:spcAft>
                <a:spcPts val="0"/>
              </a:spcAft>
              <a:buSzPts val="1100"/>
              <a:buChar char="-"/>
            </a:pPr>
            <a:r>
              <a:rPr lang="en"/>
              <a:t>t-SNE</a:t>
            </a:r>
            <a:endParaRPr/>
          </a:p>
          <a:p>
            <a:pPr indent="-311150" lvl="0" marL="457200" rtl="0">
              <a:spcBef>
                <a:spcPts val="0"/>
              </a:spcBef>
              <a:spcAft>
                <a:spcPts val="0"/>
              </a:spcAft>
              <a:buSzPts val="1300"/>
              <a:buChar char="-"/>
            </a:pPr>
            <a:r>
              <a:rPr b="1" lang="en"/>
              <a:t>Differential Expression</a:t>
            </a:r>
            <a:endParaRPr b="1"/>
          </a:p>
          <a:p>
            <a:pPr indent="-298450" lvl="1" marL="914400" rtl="0">
              <a:spcBef>
                <a:spcPts val="0"/>
              </a:spcBef>
              <a:spcAft>
                <a:spcPts val="0"/>
              </a:spcAft>
              <a:buSzPts val="1100"/>
              <a:buChar char="-"/>
            </a:pPr>
            <a:r>
              <a:rPr b="1" lang="en"/>
              <a:t>SCDE</a:t>
            </a:r>
            <a:endParaRPr b="1"/>
          </a:p>
          <a:p>
            <a:pPr indent="-298450" lvl="1" marL="914400" rtl="0">
              <a:spcBef>
                <a:spcPts val="0"/>
              </a:spcBef>
              <a:spcAft>
                <a:spcPts val="0"/>
              </a:spcAft>
              <a:buSzPts val="1100"/>
              <a:buChar char="-"/>
            </a:pPr>
            <a:r>
              <a:rPr b="1" lang="en"/>
              <a:t>MAST</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Differential Expression</a:t>
            </a:r>
            <a:endParaRPr/>
          </a:p>
        </p:txBody>
      </p:sp>
      <p:pic>
        <p:nvPicPr>
          <p:cNvPr id="373" name="Shape 373"/>
          <p:cNvPicPr preferRelativeResize="0"/>
          <p:nvPr/>
        </p:nvPicPr>
        <p:blipFill>
          <a:blip r:embed="rId3">
            <a:alphaModFix/>
          </a:blip>
          <a:stretch>
            <a:fillRect/>
          </a:stretch>
        </p:blipFill>
        <p:spPr>
          <a:xfrm>
            <a:off x="1297438" y="1320450"/>
            <a:ext cx="6552721" cy="3670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Differential Expression Analysis</a:t>
            </a:r>
            <a:endParaRPr/>
          </a:p>
        </p:txBody>
      </p:sp>
      <p:sp>
        <p:nvSpPr>
          <p:cNvPr id="379" name="Shape 379"/>
          <p:cNvSpPr txBox="1"/>
          <p:nvPr/>
        </p:nvSpPr>
        <p:spPr>
          <a:xfrm>
            <a:off x="6172200" y="4491300"/>
            <a:ext cx="2921100" cy="652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latin typeface="Calibri"/>
                <a:ea typeface="Calibri"/>
                <a:cs typeface="Calibri"/>
                <a:sym typeface="Calibri"/>
              </a:rPr>
              <a:t>Soneson and Robinson, 2017</a:t>
            </a:r>
            <a:endParaRPr/>
          </a:p>
        </p:txBody>
      </p:sp>
      <p:pic>
        <p:nvPicPr>
          <p:cNvPr id="380" name="Shape 380"/>
          <p:cNvPicPr preferRelativeResize="0"/>
          <p:nvPr/>
        </p:nvPicPr>
        <p:blipFill>
          <a:blip r:embed="rId3">
            <a:alphaModFix/>
          </a:blip>
          <a:stretch>
            <a:fillRect/>
          </a:stretch>
        </p:blipFill>
        <p:spPr>
          <a:xfrm>
            <a:off x="2858575" y="1273350"/>
            <a:ext cx="3240615" cy="3670649"/>
          </a:xfrm>
          <a:prstGeom prst="rect">
            <a:avLst/>
          </a:prstGeom>
          <a:noFill/>
          <a:ln>
            <a:noFill/>
          </a:ln>
        </p:spPr>
      </p:pic>
      <p:sp>
        <p:nvSpPr>
          <p:cNvPr id="381" name="Shape 381"/>
          <p:cNvSpPr txBox="1"/>
          <p:nvPr/>
        </p:nvSpPr>
        <p:spPr>
          <a:xfrm>
            <a:off x="300850" y="1513925"/>
            <a:ext cx="2484300" cy="2843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300">
                <a:latin typeface="Lato"/>
                <a:ea typeface="Lato"/>
                <a:cs typeface="Lato"/>
                <a:sym typeface="Lato"/>
              </a:rPr>
              <a:t>Many of the DE methods developed for bulk RNA-seq (e.g. edgeR, DE-seq) have serious limitations when applied to scRNA-seq data because of dropouts, so apply with caution!</a:t>
            </a:r>
            <a:endParaRPr sz="130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Single Cell Differential Expression (SCDE)</a:t>
            </a:r>
            <a:endParaRPr/>
          </a:p>
        </p:txBody>
      </p:sp>
      <p:pic>
        <p:nvPicPr>
          <p:cNvPr id="387" name="Shape 387"/>
          <p:cNvPicPr preferRelativeResize="0"/>
          <p:nvPr/>
        </p:nvPicPr>
        <p:blipFill>
          <a:blip r:embed="rId3">
            <a:alphaModFix/>
          </a:blip>
          <a:stretch>
            <a:fillRect/>
          </a:stretch>
        </p:blipFill>
        <p:spPr>
          <a:xfrm>
            <a:off x="1348427" y="1244250"/>
            <a:ext cx="6027398" cy="38230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Singe Cell Differential Expression (SCDE)</a:t>
            </a:r>
            <a:endParaRPr/>
          </a:p>
        </p:txBody>
      </p:sp>
      <p:pic>
        <p:nvPicPr>
          <p:cNvPr id="393" name="Shape 393"/>
          <p:cNvPicPr preferRelativeResize="0"/>
          <p:nvPr/>
        </p:nvPicPr>
        <p:blipFill>
          <a:blip r:embed="rId3">
            <a:alphaModFix/>
          </a:blip>
          <a:stretch>
            <a:fillRect/>
          </a:stretch>
        </p:blipFill>
        <p:spPr>
          <a:xfrm>
            <a:off x="1114950" y="1320450"/>
            <a:ext cx="6410208" cy="3670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SCDE is Much More Sensitive and Specific</a:t>
            </a:r>
            <a:endParaRPr/>
          </a:p>
        </p:txBody>
      </p:sp>
      <p:sp>
        <p:nvSpPr>
          <p:cNvPr id="399" name="Shape 399"/>
          <p:cNvSpPr txBox="1"/>
          <p:nvPr>
            <p:ph idx="1" type="body"/>
          </p:nvPr>
        </p:nvSpPr>
        <p:spPr>
          <a:xfrm>
            <a:off x="729450" y="4185675"/>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000000"/>
                </a:solidFill>
                <a:latin typeface="Calibri"/>
                <a:ea typeface="Calibri"/>
                <a:cs typeface="Calibri"/>
                <a:sym typeface="Calibri"/>
              </a:rPr>
              <a:t>One of the disadvantages of SCDE is its run-time, which does not scale well for large datasets. Newer methods like MAST (Finak et al., 2016) overcome this!</a:t>
            </a:r>
            <a:endParaRPr/>
          </a:p>
        </p:txBody>
      </p:sp>
      <p:pic>
        <p:nvPicPr>
          <p:cNvPr id="400" name="Shape 400"/>
          <p:cNvPicPr preferRelativeResize="0"/>
          <p:nvPr/>
        </p:nvPicPr>
        <p:blipFill>
          <a:blip r:embed="rId3">
            <a:alphaModFix/>
          </a:blip>
          <a:stretch>
            <a:fillRect/>
          </a:stretch>
        </p:blipFill>
        <p:spPr>
          <a:xfrm>
            <a:off x="2025375" y="1396650"/>
            <a:ext cx="4487884" cy="2712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Shape 405"/>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MAST</a:t>
            </a:r>
            <a:endParaRPr/>
          </a:p>
        </p:txBody>
      </p:sp>
      <p:sp>
        <p:nvSpPr>
          <p:cNvPr id="406" name="Shape 406"/>
          <p:cNvSpPr txBox="1"/>
          <p:nvPr>
            <p:ph idx="1" type="body"/>
          </p:nvPr>
        </p:nvSpPr>
        <p:spPr>
          <a:xfrm>
            <a:off x="729450" y="1387275"/>
            <a:ext cx="4346100" cy="29526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000000"/>
                </a:solidFill>
              </a:rPr>
              <a:t>•Uses hurdle model</a:t>
            </a:r>
            <a:endParaRPr>
              <a:solidFill>
                <a:srgbClr val="000000"/>
              </a:solidFill>
            </a:endParaRPr>
          </a:p>
          <a:p>
            <a:pPr indent="-311150" lvl="0" marL="457200" rtl="0">
              <a:spcBef>
                <a:spcPts val="500"/>
              </a:spcBef>
              <a:spcAft>
                <a:spcPts val="0"/>
              </a:spcAft>
              <a:buClr>
                <a:srgbClr val="000000"/>
              </a:buClr>
              <a:buSzPts val="1300"/>
              <a:buChar char="-"/>
            </a:pPr>
            <a:r>
              <a:rPr lang="en">
                <a:solidFill>
                  <a:srgbClr val="000000"/>
                </a:solidFill>
              </a:rPr>
              <a:t>Two part generalized linear model to address both rate of expression (prevalence) and expression.</a:t>
            </a:r>
            <a:endParaRPr>
              <a:solidFill>
                <a:srgbClr val="000000"/>
              </a:solidFill>
            </a:endParaRPr>
          </a:p>
          <a:p>
            <a:pPr indent="-311150" lvl="0" marL="457200" rtl="0">
              <a:spcBef>
                <a:spcPts val="0"/>
              </a:spcBef>
              <a:spcAft>
                <a:spcPts val="0"/>
              </a:spcAft>
              <a:buClr>
                <a:srgbClr val="000000"/>
              </a:buClr>
              <a:buSzPts val="1300"/>
              <a:buChar char="-"/>
            </a:pPr>
            <a:r>
              <a:rPr lang="en">
                <a:solidFill>
                  <a:srgbClr val="000000"/>
                </a:solidFill>
              </a:rPr>
              <a:t>GLM means covariates can be used to control for unwanted signal.</a:t>
            </a:r>
            <a:endParaRPr>
              <a:solidFill>
                <a:srgbClr val="000000"/>
              </a:solidFill>
            </a:endParaRPr>
          </a:p>
          <a:p>
            <a:pPr indent="0" lvl="0" marL="0" rtl="0">
              <a:spcBef>
                <a:spcPts val="600"/>
              </a:spcBef>
              <a:spcAft>
                <a:spcPts val="0"/>
              </a:spcAft>
              <a:buNone/>
            </a:pPr>
            <a:r>
              <a:rPr lang="en">
                <a:solidFill>
                  <a:srgbClr val="000000"/>
                </a:solidFill>
              </a:rPr>
              <a:t>•CDR: Cellular detection rate</a:t>
            </a:r>
            <a:endParaRPr>
              <a:solidFill>
                <a:srgbClr val="000000"/>
              </a:solidFill>
            </a:endParaRPr>
          </a:p>
          <a:p>
            <a:pPr indent="-311150" lvl="0" marL="457200" rtl="0">
              <a:spcBef>
                <a:spcPts val="500"/>
              </a:spcBef>
              <a:spcAft>
                <a:spcPts val="0"/>
              </a:spcAft>
              <a:buClr>
                <a:srgbClr val="000000"/>
              </a:buClr>
              <a:buSzPts val="1300"/>
              <a:buChar char="-"/>
            </a:pPr>
            <a:r>
              <a:rPr lang="en">
                <a:solidFill>
                  <a:srgbClr val="000000"/>
                </a:solidFill>
              </a:rPr>
              <a:t>Cellular complexity</a:t>
            </a:r>
            <a:endParaRPr>
              <a:solidFill>
                <a:srgbClr val="000000"/>
              </a:solidFill>
            </a:endParaRPr>
          </a:p>
          <a:p>
            <a:pPr indent="-311150" lvl="0" marL="457200" rtl="0">
              <a:spcBef>
                <a:spcPts val="0"/>
              </a:spcBef>
              <a:spcAft>
                <a:spcPts val="0"/>
              </a:spcAft>
              <a:buClr>
                <a:srgbClr val="000000"/>
              </a:buClr>
              <a:buSzPts val="1300"/>
              <a:buChar char="-"/>
            </a:pPr>
            <a:r>
              <a:rPr lang="en">
                <a:solidFill>
                  <a:srgbClr val="000000"/>
                </a:solidFill>
              </a:rPr>
              <a:t>Values below a threshold are 0</a:t>
            </a:r>
            <a:endParaRPr/>
          </a:p>
        </p:txBody>
      </p:sp>
      <p:pic>
        <p:nvPicPr>
          <p:cNvPr id="407" name="Shape 407"/>
          <p:cNvPicPr preferRelativeResize="0"/>
          <p:nvPr/>
        </p:nvPicPr>
        <p:blipFill>
          <a:blip r:embed="rId3">
            <a:alphaModFix/>
          </a:blip>
          <a:stretch>
            <a:fillRect/>
          </a:stretch>
        </p:blipFill>
        <p:spPr>
          <a:xfrm>
            <a:off x="5205325" y="1224513"/>
            <a:ext cx="3352800" cy="1724025"/>
          </a:xfrm>
          <a:prstGeom prst="rect">
            <a:avLst/>
          </a:prstGeom>
          <a:noFill/>
          <a:ln>
            <a:noFill/>
          </a:ln>
        </p:spPr>
      </p:pic>
      <p:sp>
        <p:nvSpPr>
          <p:cNvPr id="408" name="Shape 408"/>
          <p:cNvSpPr txBox="1"/>
          <p:nvPr/>
        </p:nvSpPr>
        <p:spPr>
          <a:xfrm>
            <a:off x="5205325" y="3144325"/>
            <a:ext cx="3742500" cy="652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600"/>
              </a:spcBef>
              <a:spcAft>
                <a:spcPts val="0"/>
              </a:spcAft>
              <a:buNone/>
            </a:pPr>
            <a:r>
              <a:rPr lang="en" sz="1800">
                <a:latin typeface="Calibri"/>
                <a:ea typeface="Calibri"/>
                <a:cs typeface="Calibri"/>
                <a:sym typeface="Calibri"/>
              </a:rPr>
              <a:t>Additionally introduces a</a:t>
            </a:r>
            <a:br>
              <a:rPr lang="en" sz="1800">
                <a:latin typeface="Calibri"/>
                <a:ea typeface="Calibri"/>
                <a:cs typeface="Calibri"/>
                <a:sym typeface="Calibri"/>
              </a:rPr>
            </a:br>
            <a:r>
              <a:rPr lang="en" sz="1800">
                <a:latin typeface="Calibri"/>
                <a:ea typeface="Calibri"/>
                <a:cs typeface="Calibri"/>
                <a:sym typeface="Calibri"/>
              </a:rPr>
              <a:t>GSEA method</a:t>
            </a:r>
            <a:endParaRPr sz="1800">
              <a:latin typeface="Calibri"/>
              <a:ea typeface="Calibri"/>
              <a:cs typeface="Calibri"/>
              <a:sym typeface="Calibri"/>
            </a:endParaRPr>
          </a:p>
          <a:p>
            <a:pPr indent="0" lvl="0" marL="0" rtl="0">
              <a:lnSpc>
                <a:spcPct val="115000"/>
              </a:lnSpc>
              <a:spcBef>
                <a:spcPts val="600"/>
              </a:spcBef>
              <a:spcAft>
                <a:spcPts val="0"/>
              </a:spcAft>
              <a:buNone/>
            </a:pPr>
            <a:r>
              <a:t/>
            </a:r>
            <a:endParaRPr sz="1800">
              <a:latin typeface="Calibri"/>
              <a:ea typeface="Calibri"/>
              <a:cs typeface="Calibri"/>
              <a:sym typeface="Calibri"/>
            </a:endParaRPr>
          </a:p>
          <a:p>
            <a:pPr indent="0" lvl="0" marL="0" rtl="0">
              <a:lnSpc>
                <a:spcPct val="115000"/>
              </a:lnSpc>
              <a:spcBef>
                <a:spcPts val="0"/>
              </a:spcBef>
              <a:spcAft>
                <a:spcPts val="0"/>
              </a:spcAft>
              <a:buNone/>
            </a:pPr>
            <a:r>
              <a:rPr lang="en" sz="1800">
                <a:latin typeface="Calibri"/>
                <a:ea typeface="Calibri"/>
                <a:cs typeface="Calibri"/>
                <a:sym typeface="Calibri"/>
              </a:rPr>
              <a:t>https://github.com/RGLab/MAST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Making Sense of Variation</a:t>
            </a:r>
            <a:endParaRPr/>
          </a:p>
        </p:txBody>
      </p:sp>
      <p:pic>
        <p:nvPicPr>
          <p:cNvPr id="176" name="Shape 176"/>
          <p:cNvPicPr preferRelativeResize="0"/>
          <p:nvPr/>
        </p:nvPicPr>
        <p:blipFill>
          <a:blip r:embed="rId3">
            <a:alphaModFix/>
          </a:blip>
          <a:stretch>
            <a:fillRect/>
          </a:stretch>
        </p:blipFill>
        <p:spPr>
          <a:xfrm>
            <a:off x="698200" y="1677650"/>
            <a:ext cx="7446400" cy="2964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Shape 413"/>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MAST: Hurdle Models</a:t>
            </a:r>
            <a:endParaRPr/>
          </a:p>
        </p:txBody>
      </p:sp>
      <p:pic>
        <p:nvPicPr>
          <p:cNvPr id="414" name="Shape 414"/>
          <p:cNvPicPr preferRelativeResize="0"/>
          <p:nvPr/>
        </p:nvPicPr>
        <p:blipFill>
          <a:blip r:embed="rId3">
            <a:alphaModFix/>
          </a:blip>
          <a:stretch>
            <a:fillRect/>
          </a:stretch>
        </p:blipFill>
        <p:spPr>
          <a:xfrm>
            <a:off x="1278125" y="1386925"/>
            <a:ext cx="5985712" cy="3670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Dot Plots</a:t>
            </a:r>
            <a:endParaRPr/>
          </a:p>
        </p:txBody>
      </p:sp>
      <p:sp>
        <p:nvSpPr>
          <p:cNvPr id="420" name="Shape 420"/>
          <p:cNvSpPr txBox="1"/>
          <p:nvPr>
            <p:ph idx="1" type="body"/>
          </p:nvPr>
        </p:nvSpPr>
        <p:spPr>
          <a:xfrm>
            <a:off x="729450" y="1387275"/>
            <a:ext cx="3842400" cy="295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00"/>
                </a:solidFill>
              </a:rPr>
              <a:t>Size of circle</a:t>
            </a:r>
            <a:endParaRPr>
              <a:solidFill>
                <a:srgbClr val="000000"/>
              </a:solidFill>
            </a:endParaRPr>
          </a:p>
          <a:p>
            <a:pPr indent="0" lvl="0" marL="0" rtl="0">
              <a:spcBef>
                <a:spcPts val="0"/>
              </a:spcBef>
              <a:spcAft>
                <a:spcPts val="0"/>
              </a:spcAft>
              <a:buNone/>
            </a:pPr>
            <a:r>
              <a:rPr lang="en">
                <a:solidFill>
                  <a:srgbClr val="000000"/>
                </a:solidFill>
              </a:rPr>
              <a:t>•Gene prevalence in cluster.</a:t>
            </a:r>
            <a:endParaRPr>
              <a:solidFill>
                <a:srgbClr val="000000"/>
              </a:solidFill>
            </a:endParaRPr>
          </a:p>
          <a:p>
            <a:pPr indent="-311150" lvl="0" marL="457200" rtl="0">
              <a:spcBef>
                <a:spcPts val="0"/>
              </a:spcBef>
              <a:spcAft>
                <a:spcPts val="0"/>
              </a:spcAft>
              <a:buClr>
                <a:srgbClr val="000000"/>
              </a:buClr>
              <a:buSzPts val="1300"/>
              <a:buChar char="-"/>
            </a:pPr>
            <a:r>
              <a:rPr lang="en">
                <a:solidFill>
                  <a:srgbClr val="000000"/>
                </a:solidFill>
              </a:rPr>
              <a:t>Color of circle</a:t>
            </a:r>
            <a:endParaRPr>
              <a:solidFill>
                <a:srgbClr val="000000"/>
              </a:solidFill>
            </a:endParaRPr>
          </a:p>
          <a:p>
            <a:pPr indent="0" lvl="0" marL="0" rtl="0">
              <a:spcBef>
                <a:spcPts val="0"/>
              </a:spcBef>
              <a:spcAft>
                <a:spcPts val="0"/>
              </a:spcAft>
              <a:buNone/>
            </a:pPr>
            <a:r>
              <a:rPr lang="en">
                <a:solidFill>
                  <a:srgbClr val="000000"/>
                </a:solidFill>
              </a:rPr>
              <a:t>•More red, more expressed in cluster.</a:t>
            </a:r>
            <a:endParaRPr>
              <a:solidFill>
                <a:srgbClr val="000000"/>
              </a:solidFill>
            </a:endParaRPr>
          </a:p>
          <a:p>
            <a:pPr indent="-311150" lvl="0" marL="457200" rtl="0">
              <a:spcBef>
                <a:spcPts val="0"/>
              </a:spcBef>
              <a:spcAft>
                <a:spcPts val="0"/>
              </a:spcAft>
              <a:buClr>
                <a:srgbClr val="000000"/>
              </a:buClr>
              <a:buSzPts val="1300"/>
              <a:buChar char="-"/>
            </a:pPr>
            <a:r>
              <a:rPr lang="en">
                <a:solidFill>
                  <a:srgbClr val="000000"/>
                </a:solidFill>
              </a:rPr>
              <a:t>Scales well with many cells.</a:t>
            </a:r>
            <a:endParaRPr/>
          </a:p>
        </p:txBody>
      </p:sp>
      <p:pic>
        <p:nvPicPr>
          <p:cNvPr id="421" name="Shape 421"/>
          <p:cNvPicPr preferRelativeResize="0"/>
          <p:nvPr/>
        </p:nvPicPr>
        <p:blipFill>
          <a:blip r:embed="rId3">
            <a:alphaModFix/>
          </a:blip>
          <a:stretch>
            <a:fillRect/>
          </a:stretch>
        </p:blipFill>
        <p:spPr>
          <a:xfrm>
            <a:off x="4732525" y="563500"/>
            <a:ext cx="3842400" cy="452667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Seurat: Differential Expression</a:t>
            </a:r>
            <a:endParaRPr/>
          </a:p>
        </p:txBody>
      </p:sp>
      <p:sp>
        <p:nvSpPr>
          <p:cNvPr id="427" name="Shape 427"/>
          <p:cNvSpPr txBox="1"/>
          <p:nvPr>
            <p:ph idx="1" type="body"/>
          </p:nvPr>
        </p:nvSpPr>
        <p:spPr>
          <a:xfrm>
            <a:off x="729450" y="1387275"/>
            <a:ext cx="7688700" cy="2952600"/>
          </a:xfrm>
          <a:prstGeom prst="rect">
            <a:avLst/>
          </a:prstGeom>
        </p:spPr>
        <p:txBody>
          <a:bodyPr anchorCtr="0" anchor="t" bIns="91425" lIns="91425" spcFirstLastPara="1" rIns="91425" wrap="square" tIns="91425">
            <a:noAutofit/>
          </a:bodyPr>
          <a:lstStyle/>
          <a:p>
            <a:pPr indent="0" lvl="0" marL="0" rtl="0">
              <a:spcBef>
                <a:spcPts val="800"/>
              </a:spcBef>
              <a:spcAft>
                <a:spcPts val="0"/>
              </a:spcAft>
              <a:buNone/>
            </a:pPr>
            <a:r>
              <a:rPr lang="en">
                <a:solidFill>
                  <a:srgbClr val="000000"/>
                </a:solidFill>
              </a:rPr>
              <a:t>•Default if one cluster again many tests.</a:t>
            </a:r>
            <a:endParaRPr>
              <a:solidFill>
                <a:srgbClr val="000000"/>
              </a:solidFill>
            </a:endParaRPr>
          </a:p>
          <a:p>
            <a:pPr indent="-311150" lvl="0" marL="457200" rtl="0">
              <a:spcBef>
                <a:spcPts val="700"/>
              </a:spcBef>
              <a:spcAft>
                <a:spcPts val="0"/>
              </a:spcAft>
              <a:buClr>
                <a:srgbClr val="000000"/>
              </a:buClr>
              <a:buSzPts val="1300"/>
              <a:buChar char="-"/>
            </a:pPr>
            <a:r>
              <a:rPr lang="en">
                <a:solidFill>
                  <a:srgbClr val="000000"/>
                </a:solidFill>
              </a:rPr>
              <a:t>Can specify an ident.2 test between clusters.</a:t>
            </a:r>
            <a:endParaRPr>
              <a:solidFill>
                <a:srgbClr val="000000"/>
              </a:solidFill>
            </a:endParaRPr>
          </a:p>
          <a:p>
            <a:pPr indent="0" lvl="0" marL="0" rtl="0">
              <a:spcBef>
                <a:spcPts val="800"/>
              </a:spcBef>
              <a:spcAft>
                <a:spcPts val="0"/>
              </a:spcAft>
              <a:buNone/>
            </a:pPr>
            <a:r>
              <a:rPr lang="en">
                <a:solidFill>
                  <a:srgbClr val="000000"/>
                </a:solidFill>
              </a:rPr>
              <a:t>•Adding speed by excluding tests.</a:t>
            </a:r>
            <a:endParaRPr>
              <a:solidFill>
                <a:srgbClr val="000000"/>
              </a:solidFill>
            </a:endParaRPr>
          </a:p>
          <a:p>
            <a:pPr indent="-311150" lvl="0" marL="457200" rtl="0">
              <a:spcBef>
                <a:spcPts val="700"/>
              </a:spcBef>
              <a:spcAft>
                <a:spcPts val="0"/>
              </a:spcAft>
              <a:buClr>
                <a:srgbClr val="000000"/>
              </a:buClr>
              <a:buSzPts val="1300"/>
              <a:buChar char="-"/>
            </a:pPr>
            <a:r>
              <a:rPr lang="en">
                <a:solidFill>
                  <a:srgbClr val="000000"/>
                </a:solidFill>
              </a:rPr>
              <a:t>Min.pct - controls for sparsity</a:t>
            </a:r>
            <a:endParaRPr>
              <a:solidFill>
                <a:srgbClr val="000000"/>
              </a:solidFill>
            </a:endParaRPr>
          </a:p>
          <a:p>
            <a:pPr indent="-311150" lvl="0" marL="457200" rtl="0">
              <a:spcBef>
                <a:spcPts val="0"/>
              </a:spcBef>
              <a:spcAft>
                <a:spcPts val="0"/>
              </a:spcAft>
              <a:buClr>
                <a:srgbClr val="000000"/>
              </a:buClr>
              <a:buSzPts val="1300"/>
              <a:buChar char="-"/>
            </a:pPr>
            <a:r>
              <a:rPr lang="en">
                <a:solidFill>
                  <a:srgbClr val="000000"/>
                </a:solidFill>
              </a:rPr>
              <a:t>Min percentage in a group</a:t>
            </a:r>
            <a:endParaRPr>
              <a:solidFill>
                <a:srgbClr val="000000"/>
              </a:solidFill>
            </a:endParaRPr>
          </a:p>
          <a:p>
            <a:pPr indent="-311150" lvl="0" marL="457200" rtl="0">
              <a:spcBef>
                <a:spcPts val="0"/>
              </a:spcBef>
              <a:spcAft>
                <a:spcPts val="0"/>
              </a:spcAft>
              <a:buClr>
                <a:srgbClr val="000000"/>
              </a:buClr>
              <a:buSzPts val="1300"/>
              <a:buChar char="-"/>
            </a:pPr>
            <a:r>
              <a:rPr lang="en">
                <a:solidFill>
                  <a:srgbClr val="000000"/>
                </a:solidFill>
              </a:rPr>
              <a:t>Thresh.test - must have this difference in averages.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Shape 432"/>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Seurat: Many Choices of DE</a:t>
            </a:r>
            <a:endParaRPr/>
          </a:p>
        </p:txBody>
      </p:sp>
      <p:sp>
        <p:nvSpPr>
          <p:cNvPr id="433" name="Shape 433"/>
          <p:cNvSpPr txBox="1"/>
          <p:nvPr>
            <p:ph idx="1" type="body"/>
          </p:nvPr>
        </p:nvSpPr>
        <p:spPr>
          <a:xfrm>
            <a:off x="729450" y="1387275"/>
            <a:ext cx="7688700" cy="2952600"/>
          </a:xfrm>
          <a:prstGeom prst="rect">
            <a:avLst/>
          </a:prstGeom>
        </p:spPr>
        <p:txBody>
          <a:bodyPr anchorCtr="0" anchor="t" bIns="91425" lIns="91425" spcFirstLastPara="1" rIns="91425" wrap="square" tIns="91425">
            <a:noAutofit/>
          </a:bodyPr>
          <a:lstStyle/>
          <a:p>
            <a:pPr indent="0" lvl="0" marL="0" rtl="0">
              <a:spcBef>
                <a:spcPts val="800"/>
              </a:spcBef>
              <a:spcAft>
                <a:spcPts val="0"/>
              </a:spcAft>
              <a:buNone/>
            </a:pPr>
            <a:r>
              <a:rPr lang="en">
                <a:solidFill>
                  <a:srgbClr val="000000"/>
                </a:solidFill>
              </a:rPr>
              <a:t>Bimod</a:t>
            </a:r>
            <a:br>
              <a:rPr lang="en">
                <a:solidFill>
                  <a:srgbClr val="000000"/>
                </a:solidFill>
              </a:rPr>
            </a:br>
            <a:r>
              <a:rPr lang="en">
                <a:solidFill>
                  <a:srgbClr val="000000"/>
                </a:solidFill>
              </a:rPr>
              <a:t>- Tests differences in mean and proportions.</a:t>
            </a:r>
            <a:endParaRPr>
              <a:solidFill>
                <a:srgbClr val="000000"/>
              </a:solidFill>
            </a:endParaRPr>
          </a:p>
          <a:p>
            <a:pPr indent="0" lvl="0" marL="0" rtl="0">
              <a:spcBef>
                <a:spcPts val="800"/>
              </a:spcBef>
              <a:spcAft>
                <a:spcPts val="0"/>
              </a:spcAft>
              <a:buNone/>
            </a:pPr>
            <a:r>
              <a:rPr lang="en">
                <a:solidFill>
                  <a:srgbClr val="000000"/>
                </a:solidFill>
              </a:rPr>
              <a:t>Roc</a:t>
            </a:r>
            <a:br>
              <a:rPr lang="en">
                <a:solidFill>
                  <a:srgbClr val="000000"/>
                </a:solidFill>
              </a:rPr>
            </a:br>
            <a:r>
              <a:rPr lang="en">
                <a:solidFill>
                  <a:srgbClr val="000000"/>
                </a:solidFill>
              </a:rPr>
              <a:t>- Uses AUC like definition of separation.</a:t>
            </a:r>
            <a:endParaRPr>
              <a:solidFill>
                <a:srgbClr val="000000"/>
              </a:solidFill>
            </a:endParaRPr>
          </a:p>
          <a:p>
            <a:pPr indent="0" lvl="0" marL="0" rtl="0">
              <a:spcBef>
                <a:spcPts val="800"/>
              </a:spcBef>
              <a:spcAft>
                <a:spcPts val="0"/>
              </a:spcAft>
              <a:buNone/>
            </a:pPr>
            <a:r>
              <a:rPr lang="en">
                <a:solidFill>
                  <a:srgbClr val="000000"/>
                </a:solidFill>
              </a:rPr>
              <a:t>T</a:t>
            </a:r>
            <a:br>
              <a:rPr lang="en">
                <a:solidFill>
                  <a:srgbClr val="000000"/>
                </a:solidFill>
              </a:rPr>
            </a:br>
            <a:r>
              <a:rPr lang="en">
                <a:solidFill>
                  <a:srgbClr val="000000"/>
                </a:solidFill>
              </a:rPr>
              <a:t>- Student's T-test.</a:t>
            </a:r>
            <a:endParaRPr>
              <a:solidFill>
                <a:srgbClr val="000000"/>
              </a:solidFill>
            </a:endParaRPr>
          </a:p>
          <a:p>
            <a:pPr indent="0" lvl="0" marL="0" rtl="0">
              <a:spcBef>
                <a:spcPts val="800"/>
              </a:spcBef>
              <a:spcAft>
                <a:spcPts val="0"/>
              </a:spcAft>
              <a:buNone/>
            </a:pPr>
            <a:r>
              <a:rPr lang="en">
                <a:solidFill>
                  <a:srgbClr val="000000"/>
                </a:solidFill>
              </a:rPr>
              <a:t>Tobit</a:t>
            </a:r>
            <a:br>
              <a:rPr lang="en">
                <a:solidFill>
                  <a:srgbClr val="000000"/>
                </a:solidFill>
              </a:rPr>
            </a:br>
            <a:r>
              <a:rPr lang="en">
                <a:solidFill>
                  <a:srgbClr val="000000"/>
                </a:solidFill>
              </a:rPr>
              <a:t>- Tobit regression on a smoothed data.</a:t>
            </a:r>
            <a:endParaRPr>
              <a:solidFill>
                <a:srgbClr val="000000"/>
              </a:solidFill>
            </a:endParaRPr>
          </a:p>
          <a:p>
            <a:pPr indent="0" lvl="0" marL="0" rtl="0">
              <a:spcBef>
                <a:spcPts val="700"/>
              </a:spcBef>
              <a:spcAft>
                <a:spcPts val="0"/>
              </a:spcAft>
              <a:buNone/>
            </a:pPr>
            <a:r>
              <a:rPr lang="en">
                <a:solidFill>
                  <a:srgbClr val="000000"/>
                </a:solidFill>
              </a:rPr>
              <a:t>MAST</a:t>
            </a:r>
            <a:br>
              <a:rPr lang="en">
                <a:solidFill>
                  <a:srgbClr val="000000"/>
                </a:solidFill>
              </a:rPr>
            </a:br>
            <a:r>
              <a:rPr lang="en">
                <a:solidFill>
                  <a:srgbClr val="000000"/>
                </a:solidFill>
              </a:rPr>
              <a:t>- Hurdle model for zero inflated data</a:t>
            </a:r>
            <a:endParaRPr>
              <a:solidFill>
                <a:srgbClr val="000000"/>
              </a:solidFill>
            </a:endParaRPr>
          </a:p>
          <a:p>
            <a:pPr indent="0" lvl="0" marL="0" rtl="0">
              <a:spcBef>
                <a:spcPts val="700"/>
              </a:spcBef>
              <a:spcAft>
                <a:spcPts val="0"/>
              </a:spcAft>
              <a:buNone/>
            </a:pPr>
            <a:r>
              <a:rPr lang="en">
                <a:solidFill>
                  <a:srgbClr val="000000"/>
                </a:solidFill>
              </a:rPr>
              <a:t>….</a:t>
            </a:r>
            <a:endParaRPr>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Shape 438"/>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Section Summary</a:t>
            </a:r>
            <a:endParaRPr/>
          </a:p>
        </p:txBody>
      </p:sp>
      <p:sp>
        <p:nvSpPr>
          <p:cNvPr id="439" name="Shape 439"/>
          <p:cNvSpPr txBox="1"/>
          <p:nvPr>
            <p:ph idx="1" type="body"/>
          </p:nvPr>
        </p:nvSpPr>
        <p:spPr>
          <a:xfrm>
            <a:off x="729450" y="1387275"/>
            <a:ext cx="7688700" cy="295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motivated dimensionality reduction with the helpfulness of  focusing on higher variability.</a:t>
            </a:r>
            <a:endParaRPr/>
          </a:p>
          <a:p>
            <a:pPr indent="0" lvl="0" marL="0" rtl="0">
              <a:spcBef>
                <a:spcPts val="1600"/>
              </a:spcBef>
              <a:spcAft>
                <a:spcPts val="0"/>
              </a:spcAft>
              <a:buNone/>
            </a:pPr>
            <a:r>
              <a:rPr lang="en"/>
              <a:t>We explored several methods for dimensionality reduction.</a:t>
            </a:r>
            <a:endParaRPr/>
          </a:p>
          <a:p>
            <a:pPr indent="-311150" lvl="0" marL="457200" rtl="0">
              <a:spcBef>
                <a:spcPts val="1600"/>
              </a:spcBef>
              <a:spcAft>
                <a:spcPts val="0"/>
              </a:spcAft>
              <a:buSzPts val="1300"/>
              <a:buChar char="-"/>
            </a:pPr>
            <a:r>
              <a:rPr lang="en"/>
              <a:t>Contrasted and showed how to leverage together.</a:t>
            </a:r>
            <a:endParaRPr/>
          </a:p>
          <a:p>
            <a:pPr indent="0" lvl="0" marL="0" rtl="0">
              <a:spcBef>
                <a:spcPts val="1600"/>
              </a:spcBef>
              <a:spcAft>
                <a:spcPts val="0"/>
              </a:spcAft>
              <a:buNone/>
            </a:pPr>
            <a:r>
              <a:rPr lang="en"/>
              <a:t>Explored differential expression.</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Identifying Relevant, “Highly Variable” Genes</a:t>
            </a:r>
            <a:endParaRPr/>
          </a:p>
        </p:txBody>
      </p:sp>
      <p:pic>
        <p:nvPicPr>
          <p:cNvPr id="182" name="Shape 182"/>
          <p:cNvPicPr preferRelativeResize="0"/>
          <p:nvPr/>
        </p:nvPicPr>
        <p:blipFill>
          <a:blip r:embed="rId3">
            <a:alphaModFix/>
          </a:blip>
          <a:stretch>
            <a:fillRect/>
          </a:stretch>
        </p:blipFill>
        <p:spPr>
          <a:xfrm>
            <a:off x="1523650" y="1338425"/>
            <a:ext cx="6131655" cy="3670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Variable Genes in Seurat</a:t>
            </a:r>
            <a:endParaRPr/>
          </a:p>
        </p:txBody>
      </p:sp>
      <p:sp>
        <p:nvSpPr>
          <p:cNvPr id="188" name="Shape 188"/>
          <p:cNvSpPr txBox="1"/>
          <p:nvPr>
            <p:ph idx="1" type="body"/>
          </p:nvPr>
        </p:nvSpPr>
        <p:spPr>
          <a:xfrm>
            <a:off x="729450" y="1387275"/>
            <a:ext cx="3842700" cy="2952600"/>
          </a:xfrm>
          <a:prstGeom prst="rect">
            <a:avLst/>
          </a:prstGeom>
          <a:noFill/>
        </p:spPr>
        <p:txBody>
          <a:bodyPr anchorCtr="0" anchor="t" bIns="91425" lIns="91425" spcFirstLastPara="1" rIns="91425" wrap="square" tIns="91425">
            <a:noAutofit/>
          </a:bodyPr>
          <a:lstStyle/>
          <a:p>
            <a:pPr indent="0" lvl="0" marL="0" rtl="0">
              <a:spcBef>
                <a:spcPts val="0"/>
              </a:spcBef>
              <a:spcAft>
                <a:spcPts val="0"/>
              </a:spcAft>
              <a:buNone/>
            </a:pPr>
            <a:r>
              <a:rPr lang="en"/>
              <a:t>Calculate mean expression.</a:t>
            </a:r>
            <a:endParaRPr/>
          </a:p>
          <a:p>
            <a:pPr indent="0" lvl="0" marL="0" rtl="0">
              <a:spcBef>
                <a:spcPts val="1600"/>
              </a:spcBef>
              <a:spcAft>
                <a:spcPts val="0"/>
              </a:spcAft>
              <a:buNone/>
            </a:pPr>
            <a:r>
              <a:rPr lang="en"/>
              <a:t>Calculate disperstion (standard deviation).</a:t>
            </a:r>
            <a:endParaRPr/>
          </a:p>
          <a:p>
            <a:pPr indent="0" lvl="0" marL="0" rtl="0">
              <a:spcBef>
                <a:spcPts val="1600"/>
              </a:spcBef>
              <a:spcAft>
                <a:spcPts val="0"/>
              </a:spcAft>
              <a:buNone/>
            </a:pPr>
            <a:r>
              <a:rPr lang="en"/>
              <a:t>Calculate z-score for dispersions within each bin.</a:t>
            </a:r>
            <a:endParaRPr/>
          </a:p>
          <a:p>
            <a:pPr indent="0" lvl="0" marL="0" rtl="0">
              <a:spcBef>
                <a:spcPts val="1600"/>
              </a:spcBef>
              <a:spcAft>
                <a:spcPts val="0"/>
              </a:spcAft>
              <a:buNone/>
            </a:pPr>
            <a:r>
              <a:t/>
            </a:r>
            <a:endParaRPr/>
          </a:p>
          <a:p>
            <a:pPr indent="0" lvl="0" marL="0" rtl="0">
              <a:spcBef>
                <a:spcPts val="1600"/>
              </a:spcBef>
              <a:spcAft>
                <a:spcPts val="1600"/>
              </a:spcAft>
              <a:buNone/>
            </a:pPr>
            <a:r>
              <a:rPr lang="en"/>
              <a:t>Stratifies and controls from the relationship between the variability and mean expression.</a:t>
            </a:r>
            <a:endParaRPr/>
          </a:p>
        </p:txBody>
      </p:sp>
      <p:pic>
        <p:nvPicPr>
          <p:cNvPr id="189" name="Shape 189"/>
          <p:cNvPicPr preferRelativeResize="0"/>
          <p:nvPr/>
        </p:nvPicPr>
        <p:blipFill>
          <a:blip r:embed="rId3">
            <a:alphaModFix/>
          </a:blip>
          <a:stretch>
            <a:fillRect/>
          </a:stretch>
        </p:blipFill>
        <p:spPr>
          <a:xfrm>
            <a:off x="4724550" y="1311075"/>
            <a:ext cx="4267047" cy="3258030"/>
          </a:xfrm>
          <a:prstGeom prst="rect">
            <a:avLst/>
          </a:prstGeom>
          <a:noFill/>
          <a:ln>
            <a:noFill/>
          </a:ln>
        </p:spPr>
      </p:pic>
      <p:sp>
        <p:nvSpPr>
          <p:cNvPr id="190" name="Shape 190"/>
          <p:cNvSpPr txBox="1"/>
          <p:nvPr/>
        </p:nvSpPr>
        <p:spPr>
          <a:xfrm>
            <a:off x="4323125" y="1456400"/>
            <a:ext cx="866400" cy="619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latin typeface="Lato"/>
                <a:ea typeface="Lato"/>
                <a:cs typeface="Lato"/>
                <a:sym typeface="Lato"/>
              </a:rPr>
              <a:t>Default</a:t>
            </a:r>
            <a:br>
              <a:rPr lang="en" sz="1000">
                <a:latin typeface="Lato"/>
                <a:ea typeface="Lato"/>
                <a:cs typeface="Lato"/>
                <a:sym typeface="Lato"/>
              </a:rPr>
            </a:br>
            <a:r>
              <a:rPr lang="en" sz="1000">
                <a:latin typeface="Lato"/>
                <a:ea typeface="Lato"/>
                <a:cs typeface="Lato"/>
                <a:sym typeface="Lato"/>
              </a:rPr>
              <a:t>Standard</a:t>
            </a:r>
            <a:br>
              <a:rPr lang="en" sz="1000">
                <a:latin typeface="Lato"/>
                <a:ea typeface="Lato"/>
                <a:cs typeface="Lato"/>
                <a:sym typeface="Lato"/>
              </a:rPr>
            </a:br>
            <a:r>
              <a:rPr lang="en" sz="1000">
                <a:latin typeface="Lato"/>
                <a:ea typeface="Lato"/>
                <a:cs typeface="Lato"/>
                <a:sym typeface="Lato"/>
              </a:rPr>
              <a:t>Deviation</a:t>
            </a:r>
            <a:endParaRPr sz="1000">
              <a:latin typeface="Lato"/>
              <a:ea typeface="Lato"/>
              <a:cs typeface="Lato"/>
              <a:sym typeface="Lato"/>
            </a:endParaRPr>
          </a:p>
        </p:txBody>
      </p:sp>
      <p:cxnSp>
        <p:nvCxnSpPr>
          <p:cNvPr id="191" name="Shape 191"/>
          <p:cNvCxnSpPr/>
          <p:nvPr/>
        </p:nvCxnSpPr>
        <p:spPr>
          <a:xfrm rot="10800000">
            <a:off x="7335838" y="1311075"/>
            <a:ext cx="36900" cy="2774400"/>
          </a:xfrm>
          <a:prstGeom prst="straightConnector1">
            <a:avLst/>
          </a:prstGeom>
          <a:noFill/>
          <a:ln cap="flat" cmpd="sng" w="9525">
            <a:solidFill>
              <a:srgbClr val="FF00FF"/>
            </a:solidFill>
            <a:prstDash val="solid"/>
            <a:round/>
            <a:headEnd len="med" w="med" type="none"/>
            <a:tailEnd len="med" w="med" type="none"/>
          </a:ln>
        </p:spPr>
      </p:cxnSp>
      <p:cxnSp>
        <p:nvCxnSpPr>
          <p:cNvPr id="192" name="Shape 192"/>
          <p:cNvCxnSpPr/>
          <p:nvPr/>
        </p:nvCxnSpPr>
        <p:spPr>
          <a:xfrm rot="10800000">
            <a:off x="8047038" y="1311075"/>
            <a:ext cx="36900" cy="2774400"/>
          </a:xfrm>
          <a:prstGeom prst="straightConnector1">
            <a:avLst/>
          </a:prstGeom>
          <a:noFill/>
          <a:ln cap="flat" cmpd="sng" w="9525">
            <a:solidFill>
              <a:srgbClr val="FF00FF"/>
            </a:solidFill>
            <a:prstDash val="solid"/>
            <a:round/>
            <a:headEnd len="med" w="med" type="none"/>
            <a:tailEnd len="med" w="med" type="none"/>
          </a:ln>
        </p:spPr>
      </p:cxnSp>
      <p:cxnSp>
        <p:nvCxnSpPr>
          <p:cNvPr id="193" name="Shape 193"/>
          <p:cNvCxnSpPr/>
          <p:nvPr/>
        </p:nvCxnSpPr>
        <p:spPr>
          <a:xfrm rot="10800000">
            <a:off x="6269038" y="1311075"/>
            <a:ext cx="36900" cy="2774400"/>
          </a:xfrm>
          <a:prstGeom prst="straightConnector1">
            <a:avLst/>
          </a:prstGeom>
          <a:noFill/>
          <a:ln cap="flat" cmpd="sng" w="9525">
            <a:solidFill>
              <a:srgbClr val="FF00FF"/>
            </a:solidFill>
            <a:prstDash val="solid"/>
            <a:round/>
            <a:headEnd len="med" w="med" type="none"/>
            <a:tailEnd len="med" w="med" type="none"/>
          </a:ln>
        </p:spPr>
      </p:cxnSp>
      <p:cxnSp>
        <p:nvCxnSpPr>
          <p:cNvPr id="194" name="Shape 194"/>
          <p:cNvCxnSpPr/>
          <p:nvPr/>
        </p:nvCxnSpPr>
        <p:spPr>
          <a:xfrm rot="10800000">
            <a:off x="5735638" y="1311075"/>
            <a:ext cx="36900" cy="2774400"/>
          </a:xfrm>
          <a:prstGeom prst="straightConnector1">
            <a:avLst/>
          </a:prstGeom>
          <a:noFill/>
          <a:ln cap="flat" cmpd="sng" w="9525">
            <a:solidFill>
              <a:srgbClr val="FF00FF"/>
            </a:solidFill>
            <a:prstDash val="solid"/>
            <a:round/>
            <a:headEnd len="med" w="med" type="none"/>
            <a:tailEnd len="med" w="med" type="none"/>
          </a:ln>
        </p:spPr>
      </p:cxnSp>
      <p:cxnSp>
        <p:nvCxnSpPr>
          <p:cNvPr id="195" name="Shape 195"/>
          <p:cNvCxnSpPr/>
          <p:nvPr/>
        </p:nvCxnSpPr>
        <p:spPr>
          <a:xfrm rot="10800000">
            <a:off x="6802438" y="1311075"/>
            <a:ext cx="36900" cy="2774400"/>
          </a:xfrm>
          <a:prstGeom prst="straightConnector1">
            <a:avLst/>
          </a:prstGeom>
          <a:noFill/>
          <a:ln cap="flat" cmpd="sng" w="9525">
            <a:solidFill>
              <a:srgbClr val="FF00FF"/>
            </a:solidFill>
            <a:prstDash val="solid"/>
            <a:round/>
            <a:headEnd len="med" w="med" type="none"/>
            <a:tailEnd len="med" w="med" type="none"/>
          </a:ln>
        </p:spPr>
      </p:cxnSp>
      <p:cxnSp>
        <p:nvCxnSpPr>
          <p:cNvPr id="196" name="Shape 196"/>
          <p:cNvCxnSpPr/>
          <p:nvPr/>
        </p:nvCxnSpPr>
        <p:spPr>
          <a:xfrm rot="10800000">
            <a:off x="7691438" y="1311075"/>
            <a:ext cx="36900" cy="2774400"/>
          </a:xfrm>
          <a:prstGeom prst="straightConnector1">
            <a:avLst/>
          </a:prstGeom>
          <a:noFill/>
          <a:ln cap="flat" cmpd="sng" w="9525">
            <a:solidFill>
              <a:srgbClr val="FF00FF"/>
            </a:solidFill>
            <a:prstDash val="solid"/>
            <a:round/>
            <a:headEnd len="med" w="med" type="none"/>
            <a:tailEnd len="med" w="med" type="none"/>
          </a:ln>
        </p:spPr>
      </p:cxnSp>
      <p:cxnSp>
        <p:nvCxnSpPr>
          <p:cNvPr id="197" name="Shape 197"/>
          <p:cNvCxnSpPr/>
          <p:nvPr/>
        </p:nvCxnSpPr>
        <p:spPr>
          <a:xfrm rot="10800000">
            <a:off x="8402638" y="1311075"/>
            <a:ext cx="36900" cy="2774400"/>
          </a:xfrm>
          <a:prstGeom prst="straightConnector1">
            <a:avLst/>
          </a:prstGeom>
          <a:noFill/>
          <a:ln cap="flat" cmpd="sng" w="9525">
            <a:solidFill>
              <a:srgbClr val="FF00FF"/>
            </a:solidFill>
            <a:prstDash val="solid"/>
            <a:round/>
            <a:headEnd len="med" w="med" type="none"/>
            <a:tailEnd len="med" w="med" type="none"/>
          </a:ln>
        </p:spPr>
      </p:cxnSp>
      <p:cxnSp>
        <p:nvCxnSpPr>
          <p:cNvPr id="198" name="Shape 198"/>
          <p:cNvCxnSpPr/>
          <p:nvPr/>
        </p:nvCxnSpPr>
        <p:spPr>
          <a:xfrm rot="10800000">
            <a:off x="5380038" y="1311075"/>
            <a:ext cx="36900" cy="2774400"/>
          </a:xfrm>
          <a:prstGeom prst="straightConnector1">
            <a:avLst/>
          </a:prstGeom>
          <a:noFill/>
          <a:ln cap="flat" cmpd="sng" w="9525">
            <a:solidFill>
              <a:srgbClr val="FF00FF"/>
            </a:solidFill>
            <a:prstDash val="solid"/>
            <a:round/>
            <a:headEnd len="med" w="med" type="none"/>
            <a:tailEnd len="med" w="med" type="none"/>
          </a:ln>
        </p:spPr>
      </p:cxnSp>
      <p:cxnSp>
        <p:nvCxnSpPr>
          <p:cNvPr id="199" name="Shape 199"/>
          <p:cNvCxnSpPr/>
          <p:nvPr/>
        </p:nvCxnSpPr>
        <p:spPr>
          <a:xfrm rot="10800000">
            <a:off x="5913438" y="1311075"/>
            <a:ext cx="36900" cy="2774400"/>
          </a:xfrm>
          <a:prstGeom prst="straightConnector1">
            <a:avLst/>
          </a:prstGeom>
          <a:noFill/>
          <a:ln cap="flat" cmpd="sng" w="9525">
            <a:solidFill>
              <a:srgbClr val="FF00FF"/>
            </a:solidFill>
            <a:prstDash val="solid"/>
            <a:round/>
            <a:headEnd len="med" w="med" type="none"/>
            <a:tailEnd len="med" w="med" type="none"/>
          </a:ln>
        </p:spPr>
      </p:cxnSp>
      <p:cxnSp>
        <p:nvCxnSpPr>
          <p:cNvPr id="200" name="Shape 200"/>
          <p:cNvCxnSpPr/>
          <p:nvPr/>
        </p:nvCxnSpPr>
        <p:spPr>
          <a:xfrm rot="10800000">
            <a:off x="6624638" y="1311075"/>
            <a:ext cx="36900" cy="2774400"/>
          </a:xfrm>
          <a:prstGeom prst="straightConnector1">
            <a:avLst/>
          </a:prstGeom>
          <a:noFill/>
          <a:ln cap="flat" cmpd="sng" w="9525">
            <a:solidFill>
              <a:srgbClr val="FF00FF"/>
            </a:solidFill>
            <a:prstDash val="solid"/>
            <a:round/>
            <a:headEnd len="med" w="med" type="none"/>
            <a:tailEnd len="med" w="med" type="none"/>
          </a:ln>
        </p:spPr>
      </p:cxnSp>
      <p:cxnSp>
        <p:nvCxnSpPr>
          <p:cNvPr id="201" name="Shape 201"/>
          <p:cNvCxnSpPr/>
          <p:nvPr/>
        </p:nvCxnSpPr>
        <p:spPr>
          <a:xfrm rot="10800000">
            <a:off x="7158038" y="1311075"/>
            <a:ext cx="36900" cy="2774400"/>
          </a:xfrm>
          <a:prstGeom prst="straightConnector1">
            <a:avLst/>
          </a:prstGeom>
          <a:noFill/>
          <a:ln cap="flat" cmpd="sng" w="9525">
            <a:solidFill>
              <a:srgbClr val="FF00FF"/>
            </a:solidFill>
            <a:prstDash val="solid"/>
            <a:round/>
            <a:headEnd len="med" w="med" type="none"/>
            <a:tailEnd len="med" w="med" type="none"/>
          </a:ln>
        </p:spPr>
      </p:cxnSp>
      <p:cxnSp>
        <p:nvCxnSpPr>
          <p:cNvPr id="202" name="Shape 202"/>
          <p:cNvCxnSpPr/>
          <p:nvPr/>
        </p:nvCxnSpPr>
        <p:spPr>
          <a:xfrm rot="10800000">
            <a:off x="7513638" y="1311075"/>
            <a:ext cx="36900" cy="2774400"/>
          </a:xfrm>
          <a:prstGeom prst="straightConnector1">
            <a:avLst/>
          </a:prstGeom>
          <a:noFill/>
          <a:ln cap="flat" cmpd="sng" w="9525">
            <a:solidFill>
              <a:srgbClr val="FF00FF"/>
            </a:solidFill>
            <a:prstDash val="solid"/>
            <a:round/>
            <a:headEnd len="med" w="med" type="none"/>
            <a:tailEnd len="med" w="med" type="none"/>
          </a:ln>
        </p:spPr>
      </p:cxnSp>
      <p:cxnSp>
        <p:nvCxnSpPr>
          <p:cNvPr id="203" name="Shape 203"/>
          <p:cNvCxnSpPr/>
          <p:nvPr/>
        </p:nvCxnSpPr>
        <p:spPr>
          <a:xfrm rot="10800000">
            <a:off x="7869238" y="1311075"/>
            <a:ext cx="36900" cy="2774400"/>
          </a:xfrm>
          <a:prstGeom prst="straightConnector1">
            <a:avLst/>
          </a:prstGeom>
          <a:noFill/>
          <a:ln cap="flat" cmpd="sng" w="9525">
            <a:solidFill>
              <a:srgbClr val="FF00FF"/>
            </a:solidFill>
            <a:prstDash val="solid"/>
            <a:round/>
            <a:headEnd len="med" w="med" type="none"/>
            <a:tailEnd len="med" w="med" type="none"/>
          </a:ln>
        </p:spPr>
      </p:cxnSp>
      <p:cxnSp>
        <p:nvCxnSpPr>
          <p:cNvPr id="204" name="Shape 204"/>
          <p:cNvCxnSpPr/>
          <p:nvPr/>
        </p:nvCxnSpPr>
        <p:spPr>
          <a:xfrm rot="10800000">
            <a:off x="8224838" y="1311075"/>
            <a:ext cx="36900" cy="2774400"/>
          </a:xfrm>
          <a:prstGeom prst="straightConnector1">
            <a:avLst/>
          </a:prstGeom>
          <a:noFill/>
          <a:ln cap="flat" cmpd="sng" w="9525">
            <a:solidFill>
              <a:srgbClr val="FF00FF"/>
            </a:solidFill>
            <a:prstDash val="solid"/>
            <a:round/>
            <a:headEnd len="med" w="med" type="none"/>
            <a:tailEnd len="med" w="med" type="none"/>
          </a:ln>
        </p:spPr>
      </p:cxnSp>
      <p:cxnSp>
        <p:nvCxnSpPr>
          <p:cNvPr id="205" name="Shape 205"/>
          <p:cNvCxnSpPr/>
          <p:nvPr/>
        </p:nvCxnSpPr>
        <p:spPr>
          <a:xfrm rot="10800000">
            <a:off x="8580438" y="1311075"/>
            <a:ext cx="36900" cy="2774400"/>
          </a:xfrm>
          <a:prstGeom prst="straightConnector1">
            <a:avLst/>
          </a:prstGeom>
          <a:noFill/>
          <a:ln cap="flat" cmpd="sng" w="9525">
            <a:solidFill>
              <a:srgbClr val="FF00FF"/>
            </a:solidFill>
            <a:prstDash val="solid"/>
            <a:round/>
            <a:headEnd len="med" w="med" type="none"/>
            <a:tailEnd len="med" w="med" type="none"/>
          </a:ln>
        </p:spPr>
      </p:cxnSp>
      <p:cxnSp>
        <p:nvCxnSpPr>
          <p:cNvPr id="206" name="Shape 206"/>
          <p:cNvCxnSpPr/>
          <p:nvPr/>
        </p:nvCxnSpPr>
        <p:spPr>
          <a:xfrm rot="10800000">
            <a:off x="5557838" y="1311075"/>
            <a:ext cx="36900" cy="2774400"/>
          </a:xfrm>
          <a:prstGeom prst="straightConnector1">
            <a:avLst/>
          </a:prstGeom>
          <a:noFill/>
          <a:ln cap="flat" cmpd="sng" w="9525">
            <a:solidFill>
              <a:srgbClr val="FF00FF"/>
            </a:solidFill>
            <a:prstDash val="solid"/>
            <a:round/>
            <a:headEnd len="med" w="med" type="none"/>
            <a:tailEnd len="med" w="med" type="none"/>
          </a:ln>
        </p:spPr>
      </p:cxnSp>
      <p:cxnSp>
        <p:nvCxnSpPr>
          <p:cNvPr id="207" name="Shape 207"/>
          <p:cNvCxnSpPr/>
          <p:nvPr/>
        </p:nvCxnSpPr>
        <p:spPr>
          <a:xfrm rot="10800000">
            <a:off x="6091238" y="1311075"/>
            <a:ext cx="36900" cy="2774400"/>
          </a:xfrm>
          <a:prstGeom prst="straightConnector1">
            <a:avLst/>
          </a:prstGeom>
          <a:noFill/>
          <a:ln cap="flat" cmpd="sng" w="9525">
            <a:solidFill>
              <a:srgbClr val="FF00FF"/>
            </a:solidFill>
            <a:prstDash val="solid"/>
            <a:round/>
            <a:headEnd len="med" w="med" type="none"/>
            <a:tailEnd len="med" w="med" type="none"/>
          </a:ln>
        </p:spPr>
      </p:cxnSp>
      <p:cxnSp>
        <p:nvCxnSpPr>
          <p:cNvPr id="208" name="Shape 208"/>
          <p:cNvCxnSpPr/>
          <p:nvPr/>
        </p:nvCxnSpPr>
        <p:spPr>
          <a:xfrm rot="10800000">
            <a:off x="6446838" y="1311075"/>
            <a:ext cx="36900" cy="2774400"/>
          </a:xfrm>
          <a:prstGeom prst="straightConnector1">
            <a:avLst/>
          </a:prstGeom>
          <a:noFill/>
          <a:ln cap="flat" cmpd="sng" w="9525">
            <a:solidFill>
              <a:srgbClr val="FF00FF"/>
            </a:solidFill>
            <a:prstDash val="solid"/>
            <a:round/>
            <a:headEnd len="med" w="med" type="none"/>
            <a:tailEnd len="med" w="med" type="none"/>
          </a:ln>
        </p:spPr>
      </p:cxnSp>
      <p:cxnSp>
        <p:nvCxnSpPr>
          <p:cNvPr id="209" name="Shape 209"/>
          <p:cNvCxnSpPr/>
          <p:nvPr/>
        </p:nvCxnSpPr>
        <p:spPr>
          <a:xfrm rot="10800000">
            <a:off x="6980238" y="1311075"/>
            <a:ext cx="36900" cy="2774400"/>
          </a:xfrm>
          <a:prstGeom prst="straightConnector1">
            <a:avLst/>
          </a:prstGeom>
          <a:noFill/>
          <a:ln cap="flat" cmpd="sng" w="9525">
            <a:solidFill>
              <a:srgbClr val="FF00FF"/>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Dimensionality Reduction</a:t>
            </a:r>
            <a:endParaRPr/>
          </a:p>
        </p:txBody>
      </p:sp>
      <p:sp>
        <p:nvSpPr>
          <p:cNvPr id="215" name="Shape 215"/>
          <p:cNvSpPr txBox="1"/>
          <p:nvPr>
            <p:ph idx="1" type="body"/>
          </p:nvPr>
        </p:nvSpPr>
        <p:spPr>
          <a:xfrm>
            <a:off x="729450" y="1387275"/>
            <a:ext cx="7688700" cy="29526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000000"/>
                </a:solidFill>
              </a:rPr>
              <a:t>•Start with many measurements (high dimensional).</a:t>
            </a:r>
            <a:endParaRPr>
              <a:solidFill>
                <a:srgbClr val="000000"/>
              </a:solidFill>
            </a:endParaRPr>
          </a:p>
          <a:p>
            <a:pPr indent="-311150" lvl="0" marL="457200" rtl="0">
              <a:spcBef>
                <a:spcPts val="600"/>
              </a:spcBef>
              <a:spcAft>
                <a:spcPts val="0"/>
              </a:spcAft>
              <a:buClr>
                <a:srgbClr val="000000"/>
              </a:buClr>
              <a:buSzPts val="1300"/>
              <a:buChar char="-"/>
            </a:pPr>
            <a:r>
              <a:rPr lang="en">
                <a:solidFill>
                  <a:srgbClr val="000000"/>
                </a:solidFill>
              </a:rPr>
              <a:t>Want to reduce to few features (lower-dimensional space).</a:t>
            </a:r>
            <a:endParaRPr>
              <a:solidFill>
                <a:srgbClr val="000000"/>
              </a:solidFill>
            </a:endParaRPr>
          </a:p>
          <a:p>
            <a:pPr indent="0" lvl="0" marL="0" rtl="0">
              <a:spcBef>
                <a:spcPts val="600"/>
              </a:spcBef>
              <a:spcAft>
                <a:spcPts val="0"/>
              </a:spcAft>
              <a:buNone/>
            </a:pPr>
            <a:r>
              <a:rPr lang="en">
                <a:solidFill>
                  <a:srgbClr val="000000"/>
                </a:solidFill>
              </a:rPr>
              <a:t>•One way is to extract features based on capturing groups of variance.</a:t>
            </a:r>
            <a:endParaRPr>
              <a:solidFill>
                <a:srgbClr val="000000"/>
              </a:solidFill>
            </a:endParaRPr>
          </a:p>
          <a:p>
            <a:pPr indent="0" lvl="0" marL="0" rtl="0">
              <a:spcBef>
                <a:spcPts val="600"/>
              </a:spcBef>
              <a:spcAft>
                <a:spcPts val="0"/>
              </a:spcAft>
              <a:buNone/>
            </a:pPr>
            <a:r>
              <a:rPr lang="en">
                <a:solidFill>
                  <a:srgbClr val="000000"/>
                </a:solidFill>
              </a:rPr>
              <a:t>•Another could be to preferentially select some of the current features.</a:t>
            </a:r>
            <a:endParaRPr>
              <a:solidFill>
                <a:srgbClr val="000000"/>
              </a:solidFill>
            </a:endParaRPr>
          </a:p>
          <a:p>
            <a:pPr indent="-311150" lvl="0" marL="457200" rtl="0">
              <a:spcBef>
                <a:spcPts val="600"/>
              </a:spcBef>
              <a:spcAft>
                <a:spcPts val="0"/>
              </a:spcAft>
              <a:buClr>
                <a:srgbClr val="000000"/>
              </a:buClr>
              <a:buSzPts val="1300"/>
              <a:buChar char="-"/>
            </a:pPr>
            <a:r>
              <a:rPr lang="en">
                <a:solidFill>
                  <a:srgbClr val="000000"/>
                </a:solidFill>
              </a:rPr>
              <a:t>We have already done this.</a:t>
            </a:r>
            <a:endParaRPr>
              <a:solidFill>
                <a:srgbClr val="000000"/>
              </a:solidFill>
            </a:endParaRPr>
          </a:p>
          <a:p>
            <a:pPr indent="0" lvl="0" marL="0" rtl="0">
              <a:spcBef>
                <a:spcPts val="600"/>
              </a:spcBef>
              <a:spcAft>
                <a:spcPts val="0"/>
              </a:spcAft>
              <a:buNone/>
            </a:pPr>
            <a:r>
              <a:rPr lang="en">
                <a:solidFill>
                  <a:srgbClr val="000000"/>
                </a:solidFill>
              </a:rPr>
              <a:t>•We need this to plot the cells in 2D (or ordinate them)</a:t>
            </a:r>
            <a:endParaRPr>
              <a:solidFill>
                <a:srgbClr val="000000"/>
              </a:solidFill>
            </a:endParaRPr>
          </a:p>
          <a:p>
            <a:pPr indent="0" lvl="0" marL="0" rtl="0">
              <a:spcBef>
                <a:spcPts val="600"/>
              </a:spcBef>
              <a:spcAft>
                <a:spcPts val="0"/>
              </a:spcAft>
              <a:buNone/>
            </a:pPr>
            <a:r>
              <a:rPr lang="en">
                <a:solidFill>
                  <a:srgbClr val="000000"/>
                </a:solidFill>
              </a:rPr>
              <a:t>•In scRNA-Seq PC1 may be complexity or technical.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Dimensionality Reduction</a:t>
            </a:r>
            <a:endParaRPr/>
          </a:p>
        </p:txBody>
      </p:sp>
      <p:pic>
        <p:nvPicPr>
          <p:cNvPr id="221" name="Shape 221"/>
          <p:cNvPicPr preferRelativeResize="0"/>
          <p:nvPr/>
        </p:nvPicPr>
        <p:blipFill>
          <a:blip r:embed="rId3">
            <a:alphaModFix/>
          </a:blip>
          <a:stretch>
            <a:fillRect/>
          </a:stretch>
        </p:blipFill>
        <p:spPr>
          <a:xfrm>
            <a:off x="1827375" y="1301025"/>
            <a:ext cx="5436279" cy="3670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PCA: Overview</a:t>
            </a:r>
            <a:endParaRPr/>
          </a:p>
        </p:txBody>
      </p:sp>
      <p:sp>
        <p:nvSpPr>
          <p:cNvPr id="227" name="Shape 227"/>
          <p:cNvSpPr txBox="1"/>
          <p:nvPr>
            <p:ph idx="1" type="body"/>
          </p:nvPr>
        </p:nvSpPr>
        <p:spPr>
          <a:xfrm>
            <a:off x="729450" y="1387275"/>
            <a:ext cx="3842400" cy="29526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000000"/>
                </a:solidFill>
              </a:rPr>
              <a:t>•Eigenvectors of covariance matrix.</a:t>
            </a:r>
            <a:endParaRPr>
              <a:solidFill>
                <a:srgbClr val="000000"/>
              </a:solidFill>
            </a:endParaRPr>
          </a:p>
          <a:p>
            <a:pPr indent="0" lvl="0" marL="0" rtl="0">
              <a:spcBef>
                <a:spcPts val="600"/>
              </a:spcBef>
              <a:spcAft>
                <a:spcPts val="0"/>
              </a:spcAft>
              <a:buNone/>
            </a:pPr>
            <a:r>
              <a:rPr lang="en">
                <a:solidFill>
                  <a:srgbClr val="000000"/>
                </a:solidFill>
              </a:rPr>
              <a:t>•Find orthogonal groups of variance.</a:t>
            </a:r>
            <a:endParaRPr>
              <a:solidFill>
                <a:srgbClr val="000000"/>
              </a:solidFill>
            </a:endParaRPr>
          </a:p>
          <a:p>
            <a:pPr indent="0" lvl="0" marL="0" rtl="0">
              <a:spcBef>
                <a:spcPts val="600"/>
              </a:spcBef>
              <a:spcAft>
                <a:spcPts val="0"/>
              </a:spcAft>
              <a:buNone/>
            </a:pPr>
            <a:r>
              <a:rPr lang="en">
                <a:solidFill>
                  <a:srgbClr val="000000"/>
                </a:solidFill>
              </a:rPr>
              <a:t>•Given from most to least variance.</a:t>
            </a:r>
            <a:endParaRPr>
              <a:solidFill>
                <a:srgbClr val="000000"/>
              </a:solidFill>
            </a:endParaRPr>
          </a:p>
          <a:p>
            <a:pPr indent="-311150" lvl="0" marL="457200" rtl="0">
              <a:spcBef>
                <a:spcPts val="500"/>
              </a:spcBef>
              <a:spcAft>
                <a:spcPts val="0"/>
              </a:spcAft>
              <a:buClr>
                <a:srgbClr val="000000"/>
              </a:buClr>
              <a:buSzPts val="1300"/>
              <a:buChar char="-"/>
            </a:pPr>
            <a:r>
              <a:rPr lang="en">
                <a:solidFill>
                  <a:srgbClr val="000000"/>
                </a:solidFill>
              </a:rPr>
              <a:t>Components of variation.</a:t>
            </a:r>
            <a:endParaRPr>
              <a:solidFill>
                <a:srgbClr val="000000"/>
              </a:solidFill>
            </a:endParaRPr>
          </a:p>
          <a:p>
            <a:pPr indent="-311150" lvl="0" marL="457200" rtl="0">
              <a:spcBef>
                <a:spcPts val="0"/>
              </a:spcBef>
              <a:spcAft>
                <a:spcPts val="0"/>
              </a:spcAft>
              <a:buClr>
                <a:srgbClr val="000000"/>
              </a:buClr>
              <a:buSzPts val="1300"/>
              <a:buChar char="-"/>
            </a:pPr>
            <a:r>
              <a:rPr lang="en">
                <a:solidFill>
                  <a:srgbClr val="000000"/>
                </a:solidFill>
              </a:rPr>
              <a:t>Linear combinations explaining the variance.</a:t>
            </a:r>
            <a:endParaRPr/>
          </a:p>
        </p:txBody>
      </p:sp>
      <p:pic>
        <p:nvPicPr>
          <p:cNvPr id="228" name="Shape 228"/>
          <p:cNvPicPr preferRelativeResize="0"/>
          <p:nvPr/>
        </p:nvPicPr>
        <p:blipFill>
          <a:blip r:embed="rId3">
            <a:alphaModFix/>
          </a:blip>
          <a:stretch>
            <a:fillRect/>
          </a:stretch>
        </p:blipFill>
        <p:spPr>
          <a:xfrm>
            <a:off x="4848975" y="690825"/>
            <a:ext cx="3747975" cy="4207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PCA: an Interactive Example</a:t>
            </a:r>
            <a:endParaRPr/>
          </a:p>
        </p:txBody>
      </p:sp>
      <p:sp>
        <p:nvSpPr>
          <p:cNvPr id="234" name="Shape 234"/>
          <p:cNvSpPr txBox="1"/>
          <p:nvPr>
            <p:ph idx="1" type="body"/>
          </p:nvPr>
        </p:nvSpPr>
        <p:spPr>
          <a:xfrm>
            <a:off x="729450" y="1387275"/>
            <a:ext cx="7688700" cy="2952600"/>
          </a:xfrm>
          <a:prstGeom prst="rect">
            <a:avLst/>
          </a:prstGeom>
        </p:spPr>
        <p:txBody>
          <a:bodyPr anchorCtr="0" anchor="t" bIns="91425" lIns="91425" spcFirstLastPara="1" rIns="91425" wrap="square" tIns="91425">
            <a:noAutofit/>
          </a:bodyPr>
          <a:lstStyle/>
          <a:p>
            <a:pPr indent="0" lvl="0" marL="0" rtl="0">
              <a:spcBef>
                <a:spcPts val="800"/>
              </a:spcBef>
              <a:spcAft>
                <a:spcPts val="0"/>
              </a:spcAft>
              <a:buNone/>
            </a:pPr>
            <a:r>
              <a:rPr lang="en" sz="1800" u="sng">
                <a:solidFill>
                  <a:schemeClr val="hlink"/>
                </a:solidFill>
                <a:latin typeface="Calibri"/>
                <a:ea typeface="Calibri"/>
                <a:cs typeface="Calibri"/>
                <a:sym typeface="Calibri"/>
                <a:hlinkClick r:id="rId3"/>
              </a:rPr>
              <a:t>PCA Explained Visually</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