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4" r:id="rId2"/>
    <p:sldMasterId id="2147483666" r:id="rId3"/>
  </p:sldMasterIdLst>
  <p:notesMasterIdLst>
    <p:notesMasterId r:id="rId54"/>
  </p:notesMasterIdLst>
  <p:handoutMasterIdLst>
    <p:handoutMasterId r:id="rId55"/>
  </p:handoutMasterIdLst>
  <p:sldIdLst>
    <p:sldId id="332" r:id="rId4"/>
    <p:sldId id="542" r:id="rId5"/>
    <p:sldId id="687" r:id="rId6"/>
    <p:sldId id="728" r:id="rId7"/>
    <p:sldId id="724" r:id="rId8"/>
    <p:sldId id="725" r:id="rId9"/>
    <p:sldId id="722" r:id="rId10"/>
    <p:sldId id="723" r:id="rId11"/>
    <p:sldId id="735" r:id="rId12"/>
    <p:sldId id="732" r:id="rId13"/>
    <p:sldId id="733" r:id="rId14"/>
    <p:sldId id="711" r:id="rId15"/>
    <p:sldId id="611" r:id="rId16"/>
    <p:sldId id="612" r:id="rId17"/>
    <p:sldId id="613" r:id="rId18"/>
    <p:sldId id="615" r:id="rId19"/>
    <p:sldId id="616" r:id="rId20"/>
    <p:sldId id="617" r:id="rId21"/>
    <p:sldId id="727" r:id="rId22"/>
    <p:sldId id="620" r:id="rId23"/>
    <p:sldId id="621" r:id="rId24"/>
    <p:sldId id="625" r:id="rId25"/>
    <p:sldId id="626" r:id="rId26"/>
    <p:sldId id="628" r:id="rId27"/>
    <p:sldId id="715" r:id="rId28"/>
    <p:sldId id="716" r:id="rId29"/>
    <p:sldId id="717" r:id="rId30"/>
    <p:sldId id="718" r:id="rId31"/>
    <p:sldId id="719" r:id="rId32"/>
    <p:sldId id="689" r:id="rId33"/>
    <p:sldId id="651" r:id="rId34"/>
    <p:sldId id="650" r:id="rId35"/>
    <p:sldId id="707" r:id="rId36"/>
    <p:sldId id="708" r:id="rId37"/>
    <p:sldId id="734" r:id="rId38"/>
    <p:sldId id="688" r:id="rId39"/>
    <p:sldId id="659" r:id="rId40"/>
    <p:sldId id="703" r:id="rId41"/>
    <p:sldId id="661" r:id="rId42"/>
    <p:sldId id="709" r:id="rId43"/>
    <p:sldId id="704" r:id="rId44"/>
    <p:sldId id="664" r:id="rId45"/>
    <p:sldId id="668" r:id="rId46"/>
    <p:sldId id="666" r:id="rId47"/>
    <p:sldId id="667" r:id="rId48"/>
    <p:sldId id="669" r:id="rId49"/>
    <p:sldId id="705" r:id="rId50"/>
    <p:sldId id="665" r:id="rId51"/>
    <p:sldId id="636" r:id="rId52"/>
    <p:sldId id="713" r:id="rId53"/>
  </p:sldIdLst>
  <p:sldSz cx="9144000" cy="6858000" type="screen4x3"/>
  <p:notesSz cx="7302500" cy="9586913"/>
  <p:custDataLst>
    <p:tags r:id="rId5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4E3"/>
    <a:srgbClr val="E0E0E0"/>
    <a:srgbClr val="E3E4E6"/>
    <a:srgbClr val="FFFF99"/>
    <a:srgbClr val="FF9999"/>
    <a:srgbClr val="EFBFBF"/>
    <a:srgbClr val="A8E799"/>
    <a:srgbClr val="CDF1C5"/>
    <a:srgbClr val="F1C7C7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1" autoAdjust="0"/>
    <p:restoredTop sz="95822" autoAdjust="0"/>
  </p:normalViewPr>
  <p:slideViewPr>
    <p:cSldViewPr snapToObjects="1">
      <p:cViewPr varScale="1">
        <p:scale>
          <a:sx n="89" d="100"/>
          <a:sy n="89" d="100"/>
        </p:scale>
        <p:origin x="92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gs" Target="tags/tag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7808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frm=1&amp;source=images&amp;cd=&amp;cad=rja&amp;uact=8&amp;ved=0ahUKEwiq_bnxubbKAhWDHh4KHe0lA-cQjRwIBw&amp;url=https://commons.wikimedia.org/wiki/File:Red_x.svg&amp;bvm=bv.112064104,d.dmo&amp;psig=AFQjCNFfdi-zR8KFDHdPCO6tKFT_z9ko5A&amp;ust=1453312679784653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hyperlink" Target="https://upload.wikimedia.org/wikipedia/commons/archive/0/03/20080524210756!Green_check.svg" TargetMode="Externa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" y="1295400"/>
            <a:ext cx="9093416" cy="47244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B87060-9CA1-44CC-939E-8B0D1195A2FF}"/>
              </a:ext>
            </a:extLst>
          </p:cNvPr>
          <p:cNvSpPr txBox="1"/>
          <p:nvPr/>
        </p:nvSpPr>
        <p:spPr>
          <a:xfrm>
            <a:off x="4231075" y="4648200"/>
            <a:ext cx="8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14-513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E2BDB-EFF5-4A0C-917F-CE029070F9C4}"/>
              </a:ext>
            </a:extLst>
          </p:cNvPr>
          <p:cNvSpPr txBox="1"/>
          <p:nvPr/>
        </p:nvSpPr>
        <p:spPr>
          <a:xfrm>
            <a:off x="6705600" y="4709756"/>
            <a:ext cx="611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rPr>
              <a:t>18-613</a:t>
            </a:r>
          </a:p>
        </p:txBody>
      </p:sp>
    </p:spTree>
    <p:extLst>
      <p:ext uri="{BB962C8B-B14F-4D97-AF65-F5344CB8AC3E}">
        <p14:creationId xmlns:p14="http://schemas.microsoft.com/office/powerpoint/2010/main" val="4042517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tanding in front of a computer&#10;&#10;Description automatically generated">
            <a:extLst>
              <a:ext uri="{FF2B5EF4-FFF2-40B4-BE49-F238E27FC236}">
                <a16:creationId xmlns:a16="http://schemas.microsoft.com/office/drawing/2014/main" id="{DE092706-DE0D-4D60-ADCD-D6A712872A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9" y="3466196"/>
            <a:ext cx="4800601" cy="3240405"/>
          </a:xfrm>
          <a:prstGeom prst="rect">
            <a:avLst/>
          </a:prstGeom>
        </p:spPr>
      </p:pic>
      <p:pic>
        <p:nvPicPr>
          <p:cNvPr id="7" name="Picture 6" descr="A close up of a desert field&#10;&#10;Description automatically generated">
            <a:extLst>
              <a:ext uri="{FF2B5EF4-FFF2-40B4-BE49-F238E27FC236}">
                <a16:creationId xmlns:a16="http://schemas.microsoft.com/office/drawing/2014/main" id="{22062ACF-8859-4C24-AEE1-63E4821574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28600"/>
            <a:ext cx="4800600" cy="324040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F026BA-7C0E-44F7-A102-DBB075683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1" y="381000"/>
            <a:ext cx="4114800" cy="5953125"/>
          </a:xfrm>
        </p:spPr>
        <p:txBody>
          <a:bodyPr/>
          <a:lstStyle/>
          <a:p>
            <a:r>
              <a:rPr lang="en-US" dirty="0"/>
              <a:t>Misunderstanding integers can lead to</a:t>
            </a:r>
            <a:r>
              <a:rPr lang="en-US" b="0" dirty="0"/>
              <a:t> </a:t>
            </a:r>
            <a:r>
              <a:rPr lang="en-US" dirty="0"/>
              <a:t>the</a:t>
            </a:r>
            <a:r>
              <a:rPr lang="en-US" b="0" dirty="0"/>
              <a:t> </a:t>
            </a:r>
            <a:r>
              <a:rPr lang="en-US" dirty="0"/>
              <a:t>end of the  world as we know it!</a:t>
            </a:r>
          </a:p>
          <a:p>
            <a:r>
              <a:rPr lang="en-US" b="0" dirty="0"/>
              <a:t>Thule (Qaanaaq), Greenland</a:t>
            </a:r>
          </a:p>
          <a:p>
            <a:r>
              <a:rPr lang="en-US" b="0" dirty="0"/>
              <a:t>US DoD “Site J” Ballistic Missile Early Warning System (BMEWS)</a:t>
            </a:r>
          </a:p>
          <a:p>
            <a:r>
              <a:rPr lang="en-US" b="0" dirty="0"/>
              <a:t>10/5/60: world nearly ends</a:t>
            </a:r>
          </a:p>
          <a:p>
            <a:r>
              <a:rPr lang="en-US" b="0" dirty="0"/>
              <a:t>Missile radar echo: 1/8s</a:t>
            </a:r>
          </a:p>
          <a:p>
            <a:r>
              <a:rPr lang="en-US" b="0" dirty="0"/>
              <a:t>BMEWS reports: 75s echo(!)</a:t>
            </a:r>
          </a:p>
          <a:p>
            <a:r>
              <a:rPr lang="en-US" b="0" dirty="0"/>
              <a:t>1000s of objects reported</a:t>
            </a:r>
          </a:p>
          <a:p>
            <a:r>
              <a:rPr lang="en-US" b="0" dirty="0"/>
              <a:t>NORAD alert level 5:</a:t>
            </a:r>
          </a:p>
          <a:p>
            <a:pPr lvl="1"/>
            <a:r>
              <a:rPr lang="en-US" dirty="0"/>
              <a:t>Immediate incoming nuclear attack!!!! 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542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he moon&#10;&#10;Description automatically generated">
            <a:extLst>
              <a:ext uri="{FF2B5EF4-FFF2-40B4-BE49-F238E27FC236}">
                <a16:creationId xmlns:a16="http://schemas.microsoft.com/office/drawing/2014/main" id="{FF057865-B7C6-48DA-9C00-88C0F18F0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00"/>
            <a:ext cx="9144000" cy="60864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34F3DD-4925-44EB-A229-04829A13F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14800"/>
            <a:ext cx="8839199" cy="1609725"/>
          </a:xfrm>
        </p:spPr>
        <p:txBody>
          <a:bodyPr/>
          <a:lstStyle/>
          <a:p>
            <a:r>
              <a:rPr lang="en-US" dirty="0" err="1"/>
              <a:t>Kruschev</a:t>
            </a:r>
            <a:r>
              <a:rPr lang="en-US" dirty="0"/>
              <a:t> was in NYC 10/5/60 (weird time to attack)</a:t>
            </a:r>
          </a:p>
          <a:p>
            <a:pPr lvl="1"/>
            <a:r>
              <a:rPr lang="en-US" dirty="0"/>
              <a:t>someone in Qaanaaq said “why not go check outside?”</a:t>
            </a:r>
          </a:p>
          <a:p>
            <a:r>
              <a:rPr lang="en-US" dirty="0"/>
              <a:t>“Missiles” were actually THE MOON RISING OVER NORWAY</a:t>
            </a:r>
          </a:p>
          <a:p>
            <a:r>
              <a:rPr lang="en-US" dirty="0"/>
              <a:t>Expected max distance: 3000 mi;  Moon distance: .25M miles!</a:t>
            </a:r>
          </a:p>
          <a:p>
            <a:r>
              <a:rPr lang="en-US" dirty="0"/>
              <a:t>.25M miles % </a:t>
            </a:r>
            <a:r>
              <a:rPr lang="en-US" dirty="0" err="1"/>
              <a:t>sizeof</a:t>
            </a:r>
            <a:r>
              <a:rPr lang="en-US" dirty="0"/>
              <a:t>(distance) = 2200mi.</a:t>
            </a:r>
          </a:p>
          <a:p>
            <a:r>
              <a:rPr lang="en-US" dirty="0"/>
              <a:t>Overflow of distance nearly caused nuclear apocalypse!!</a:t>
            </a:r>
          </a:p>
          <a:p>
            <a:endParaRPr lang="en-US" dirty="0"/>
          </a:p>
        </p:txBody>
      </p:sp>
      <p:pic>
        <p:nvPicPr>
          <p:cNvPr id="8" name="Picture 7" descr="A close up of a newspaper&#10;&#10;Description automatically generated">
            <a:extLst>
              <a:ext uri="{FF2B5EF4-FFF2-40B4-BE49-F238E27FC236}">
                <a16:creationId xmlns:a16="http://schemas.microsoft.com/office/drawing/2014/main" id="{1FE97672-CD08-4BD1-918D-D3FA06C3F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037044"/>
            <a:ext cx="2186609" cy="31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11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b="1" dirty="0"/>
              <a:t>Addition, negation, multiplication, shifting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762370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06400" y="4953000"/>
            <a:ext cx="6985000" cy="16161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Unsigned Addition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327660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Standard Addition Function</a:t>
            </a:r>
          </a:p>
          <a:p>
            <a:pPr lvl="1"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Ignores carry output</a:t>
            </a:r>
          </a:p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b="0" i="1" dirty="0"/>
              <a:t>s</a:t>
            </a:r>
            <a:r>
              <a:rPr lang="en-US" b="0" dirty="0"/>
              <a:t>		=	 </a:t>
            </a:r>
            <a:r>
              <a:rPr lang="en-US" b="0" dirty="0" err="1"/>
              <a:t>UAdd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u</a:t>
            </a:r>
            <a:r>
              <a:rPr lang="en-US" b="0" dirty="0"/>
              <a:t> , </a:t>
            </a:r>
            <a:r>
              <a:rPr lang="en-US" b="0" i="1" dirty="0"/>
              <a:t>v</a:t>
            </a:r>
            <a:r>
              <a:rPr lang="en-US" b="0" dirty="0"/>
              <a:t>)	=	</a:t>
            </a:r>
            <a:r>
              <a:rPr lang="en-US" b="0" i="1" dirty="0"/>
              <a:t>u</a:t>
            </a:r>
            <a:r>
              <a:rPr lang="en-US" b="0" dirty="0"/>
              <a:t> + </a:t>
            </a:r>
            <a:r>
              <a:rPr lang="en-US" b="0" i="1" dirty="0"/>
              <a:t>v</a:t>
            </a:r>
            <a:r>
              <a:rPr lang="en-US" b="0" dirty="0"/>
              <a:t>  mod 2</a:t>
            </a:r>
            <a:r>
              <a:rPr lang="en-US" b="0" i="1" baseline="30000" dirty="0"/>
              <a:t>w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4425950" y="12192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4438650" y="16764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4147417" y="1683760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4081462" y="2133600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4572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6" name="Rectangle 48"/>
          <p:cNvSpPr>
            <a:spLocks noChangeArrowheads="1"/>
          </p:cNvSpPr>
          <p:nvPr/>
        </p:nvSpPr>
        <p:spPr bwMode="auto">
          <a:xfrm>
            <a:off x="3437081" y="2590800"/>
            <a:ext cx="13843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UAdd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sp>
        <p:nvSpPr>
          <p:cNvPr id="49" name="Rectangle 5"/>
          <p:cNvSpPr>
            <a:spLocks/>
          </p:cNvSpPr>
          <p:nvPr/>
        </p:nvSpPr>
        <p:spPr bwMode="auto">
          <a:xfrm>
            <a:off x="2683312" y="5062537"/>
            <a:ext cx="1990288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1110 1001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 1101 0101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" name="Line 6"/>
          <p:cNvSpPr>
            <a:spLocks noChangeShapeType="1"/>
          </p:cNvSpPr>
          <p:nvPr/>
        </p:nvSpPr>
        <p:spPr bwMode="auto">
          <a:xfrm>
            <a:off x="2713195" y="5748337"/>
            <a:ext cx="1861979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Rectangle 13"/>
          <p:cNvSpPr>
            <a:spLocks/>
          </p:cNvSpPr>
          <p:nvPr/>
        </p:nvSpPr>
        <p:spPr bwMode="auto">
          <a:xfrm>
            <a:off x="2683312" y="5718968"/>
            <a:ext cx="1990288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1 1011 1110</a:t>
            </a:r>
          </a:p>
        </p:txBody>
      </p:sp>
      <p:sp>
        <p:nvSpPr>
          <p:cNvPr id="52" name="Rectangle 13"/>
          <p:cNvSpPr>
            <a:spLocks/>
          </p:cNvSpPr>
          <p:nvPr/>
        </p:nvSpPr>
        <p:spPr bwMode="auto">
          <a:xfrm>
            <a:off x="2683312" y="6083379"/>
            <a:ext cx="1990288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1011 1110</a:t>
            </a:r>
          </a:p>
        </p:txBody>
      </p:sp>
      <p:sp>
        <p:nvSpPr>
          <p:cNvPr id="53" name="Line 6"/>
          <p:cNvSpPr>
            <a:spLocks noChangeShapeType="1"/>
          </p:cNvSpPr>
          <p:nvPr/>
        </p:nvSpPr>
        <p:spPr bwMode="auto">
          <a:xfrm>
            <a:off x="2713196" y="6088459"/>
            <a:ext cx="1861978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5022056" y="5062537"/>
            <a:ext cx="759182" cy="7181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E9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D5</a:t>
            </a:r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>
            <a:off x="5098256" y="5748337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1" name="Rectangle 13"/>
          <p:cNvSpPr>
            <a:spLocks/>
          </p:cNvSpPr>
          <p:nvPr/>
        </p:nvSpPr>
        <p:spPr bwMode="auto">
          <a:xfrm>
            <a:off x="5022056" y="5718968"/>
            <a:ext cx="75918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1BE</a:t>
            </a:r>
          </a:p>
        </p:txBody>
      </p:sp>
      <p:sp>
        <p:nvSpPr>
          <p:cNvPr id="62" name="Rectangle 13"/>
          <p:cNvSpPr>
            <a:spLocks/>
          </p:cNvSpPr>
          <p:nvPr/>
        </p:nvSpPr>
        <p:spPr bwMode="auto">
          <a:xfrm>
            <a:off x="5022056" y="6083379"/>
            <a:ext cx="75918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BE</a:t>
            </a:r>
          </a:p>
        </p:txBody>
      </p:sp>
      <p:sp>
        <p:nvSpPr>
          <p:cNvPr id="63" name="Line 6"/>
          <p:cNvSpPr>
            <a:spLocks noChangeShapeType="1"/>
          </p:cNvSpPr>
          <p:nvPr/>
        </p:nvSpPr>
        <p:spPr bwMode="auto">
          <a:xfrm>
            <a:off x="5098256" y="6088459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67" name="Group 5"/>
          <p:cNvGrpSpPr>
            <a:grpSpLocks/>
          </p:cNvGrpSpPr>
          <p:nvPr/>
        </p:nvGrpSpPr>
        <p:grpSpPr bwMode="auto">
          <a:xfrm>
            <a:off x="7631317" y="3048000"/>
            <a:ext cx="1528162" cy="3646061"/>
            <a:chOff x="0" y="178"/>
            <a:chExt cx="1140" cy="2719"/>
          </a:xfrm>
        </p:grpSpPr>
        <p:grpSp>
          <p:nvGrpSpPr>
            <p:cNvPr id="68" name="Group 6"/>
            <p:cNvGrpSpPr>
              <a:grpSpLocks/>
            </p:cNvGrpSpPr>
            <p:nvPr/>
          </p:nvGrpSpPr>
          <p:grpSpPr bwMode="auto">
            <a:xfrm>
              <a:off x="0" y="500"/>
              <a:ext cx="1104" cy="2397"/>
              <a:chOff x="0" y="-7"/>
              <a:chExt cx="1104" cy="2397"/>
            </a:xfrm>
          </p:grpSpPr>
          <p:grpSp>
            <p:nvGrpSpPr>
              <p:cNvPr id="72" name="Group 7"/>
              <p:cNvGrpSpPr>
                <a:grpSpLocks/>
              </p:cNvGrpSpPr>
              <p:nvPr/>
            </p:nvGrpSpPr>
            <p:grpSpPr bwMode="auto">
              <a:xfrm>
                <a:off x="0" y="-7"/>
                <a:ext cx="288" cy="237"/>
                <a:chOff x="0" y="-7"/>
                <a:chExt cx="288" cy="237"/>
              </a:xfrm>
            </p:grpSpPr>
            <p:sp>
              <p:nvSpPr>
                <p:cNvPr id="214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15" name="Rectangle 9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73" name="Group 10"/>
              <p:cNvGrpSpPr>
                <a:grpSpLocks/>
              </p:cNvGrpSpPr>
              <p:nvPr/>
            </p:nvGrpSpPr>
            <p:grpSpPr bwMode="auto">
              <a:xfrm>
                <a:off x="288" y="-7"/>
                <a:ext cx="288" cy="237"/>
                <a:chOff x="0" y="-7"/>
                <a:chExt cx="288" cy="237"/>
              </a:xfrm>
            </p:grpSpPr>
            <p:sp>
              <p:nvSpPr>
                <p:cNvPr id="212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13" name="Rectangle 12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74" name="Group 13"/>
              <p:cNvGrpSpPr>
                <a:grpSpLocks/>
              </p:cNvGrpSpPr>
              <p:nvPr/>
            </p:nvGrpSpPr>
            <p:grpSpPr bwMode="auto">
              <a:xfrm>
                <a:off x="576" y="-7"/>
                <a:ext cx="528" cy="237"/>
                <a:chOff x="0" y="-7"/>
                <a:chExt cx="528" cy="237"/>
              </a:xfrm>
            </p:grpSpPr>
            <p:sp>
              <p:nvSpPr>
                <p:cNvPr id="210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11" name="Rectangle 15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75" name="Group 16"/>
              <p:cNvGrpSpPr>
                <a:grpSpLocks/>
              </p:cNvGrpSpPr>
              <p:nvPr/>
            </p:nvGrpSpPr>
            <p:grpSpPr bwMode="auto">
              <a:xfrm>
                <a:off x="0" y="137"/>
                <a:ext cx="288" cy="237"/>
                <a:chOff x="0" y="-7"/>
                <a:chExt cx="288" cy="237"/>
              </a:xfrm>
            </p:grpSpPr>
            <p:sp>
              <p:nvSpPr>
                <p:cNvPr id="208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9" name="Rectangle 18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76" name="Group 19"/>
              <p:cNvGrpSpPr>
                <a:grpSpLocks/>
              </p:cNvGrpSpPr>
              <p:nvPr/>
            </p:nvGrpSpPr>
            <p:grpSpPr bwMode="auto">
              <a:xfrm>
                <a:off x="288" y="137"/>
                <a:ext cx="288" cy="237"/>
                <a:chOff x="0" y="-7"/>
                <a:chExt cx="288" cy="237"/>
              </a:xfrm>
            </p:grpSpPr>
            <p:sp>
              <p:nvSpPr>
                <p:cNvPr id="206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7" name="Rectangle 21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77" name="Group 22"/>
              <p:cNvGrpSpPr>
                <a:grpSpLocks/>
              </p:cNvGrpSpPr>
              <p:nvPr/>
            </p:nvGrpSpPr>
            <p:grpSpPr bwMode="auto">
              <a:xfrm>
                <a:off x="576" y="137"/>
                <a:ext cx="528" cy="237"/>
                <a:chOff x="0" y="-7"/>
                <a:chExt cx="528" cy="237"/>
              </a:xfrm>
            </p:grpSpPr>
            <p:sp>
              <p:nvSpPr>
                <p:cNvPr id="204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5" name="Rectangle 24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78" name="Group 25"/>
              <p:cNvGrpSpPr>
                <a:grpSpLocks/>
              </p:cNvGrpSpPr>
              <p:nvPr/>
            </p:nvGrpSpPr>
            <p:grpSpPr bwMode="auto">
              <a:xfrm>
                <a:off x="0" y="281"/>
                <a:ext cx="288" cy="237"/>
                <a:chOff x="0" y="-7"/>
                <a:chExt cx="288" cy="237"/>
              </a:xfrm>
            </p:grpSpPr>
            <p:sp>
              <p:nvSpPr>
                <p:cNvPr id="202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3" name="Rectangle 27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79" name="Group 28"/>
              <p:cNvGrpSpPr>
                <a:grpSpLocks/>
              </p:cNvGrpSpPr>
              <p:nvPr/>
            </p:nvGrpSpPr>
            <p:grpSpPr bwMode="auto">
              <a:xfrm>
                <a:off x="288" y="281"/>
                <a:ext cx="288" cy="237"/>
                <a:chOff x="0" y="-7"/>
                <a:chExt cx="288" cy="237"/>
              </a:xfrm>
            </p:grpSpPr>
            <p:sp>
              <p:nvSpPr>
                <p:cNvPr id="200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1" name="Rectangle 30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80" name="Group 31"/>
              <p:cNvGrpSpPr>
                <a:grpSpLocks/>
              </p:cNvGrpSpPr>
              <p:nvPr/>
            </p:nvGrpSpPr>
            <p:grpSpPr bwMode="auto">
              <a:xfrm>
                <a:off x="576" y="281"/>
                <a:ext cx="528" cy="237"/>
                <a:chOff x="0" y="-7"/>
                <a:chExt cx="528" cy="237"/>
              </a:xfrm>
            </p:grpSpPr>
            <p:sp>
              <p:nvSpPr>
                <p:cNvPr id="198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9" name="Rectangle 33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81" name="Group 34"/>
              <p:cNvGrpSpPr>
                <a:grpSpLocks/>
              </p:cNvGrpSpPr>
              <p:nvPr/>
            </p:nvGrpSpPr>
            <p:grpSpPr bwMode="auto">
              <a:xfrm>
                <a:off x="0" y="425"/>
                <a:ext cx="288" cy="237"/>
                <a:chOff x="0" y="-7"/>
                <a:chExt cx="288" cy="237"/>
              </a:xfrm>
            </p:grpSpPr>
            <p:sp>
              <p:nvSpPr>
                <p:cNvPr id="196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7" name="Rectangle 36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82" name="Group 37"/>
              <p:cNvGrpSpPr>
                <a:grpSpLocks/>
              </p:cNvGrpSpPr>
              <p:nvPr/>
            </p:nvGrpSpPr>
            <p:grpSpPr bwMode="auto">
              <a:xfrm>
                <a:off x="288" y="425"/>
                <a:ext cx="288" cy="237"/>
                <a:chOff x="0" y="-7"/>
                <a:chExt cx="288" cy="237"/>
              </a:xfrm>
            </p:grpSpPr>
            <p:sp>
              <p:nvSpPr>
                <p:cNvPr id="194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5" name="Rectangle 39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83" name="Group 40"/>
              <p:cNvGrpSpPr>
                <a:grpSpLocks/>
              </p:cNvGrpSpPr>
              <p:nvPr/>
            </p:nvGrpSpPr>
            <p:grpSpPr bwMode="auto">
              <a:xfrm>
                <a:off x="576" y="425"/>
                <a:ext cx="528" cy="237"/>
                <a:chOff x="0" y="-7"/>
                <a:chExt cx="528" cy="237"/>
              </a:xfrm>
            </p:grpSpPr>
            <p:sp>
              <p:nvSpPr>
                <p:cNvPr id="192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3" name="Rectangle 42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84" name="Group 43"/>
              <p:cNvGrpSpPr>
                <a:grpSpLocks/>
              </p:cNvGrpSpPr>
              <p:nvPr/>
            </p:nvGrpSpPr>
            <p:grpSpPr bwMode="auto">
              <a:xfrm>
                <a:off x="0" y="569"/>
                <a:ext cx="288" cy="237"/>
                <a:chOff x="0" y="-7"/>
                <a:chExt cx="288" cy="237"/>
              </a:xfrm>
            </p:grpSpPr>
            <p:sp>
              <p:nvSpPr>
                <p:cNvPr id="190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1" name="Rectangle 45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85" name="Group 46"/>
              <p:cNvGrpSpPr>
                <a:grpSpLocks/>
              </p:cNvGrpSpPr>
              <p:nvPr/>
            </p:nvGrpSpPr>
            <p:grpSpPr bwMode="auto">
              <a:xfrm>
                <a:off x="288" y="569"/>
                <a:ext cx="288" cy="237"/>
                <a:chOff x="0" y="-7"/>
                <a:chExt cx="288" cy="237"/>
              </a:xfrm>
            </p:grpSpPr>
            <p:sp>
              <p:nvSpPr>
                <p:cNvPr id="188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9" name="Rectangle 48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86" name="Group 49"/>
              <p:cNvGrpSpPr>
                <a:grpSpLocks/>
              </p:cNvGrpSpPr>
              <p:nvPr/>
            </p:nvGrpSpPr>
            <p:grpSpPr bwMode="auto">
              <a:xfrm>
                <a:off x="576" y="569"/>
                <a:ext cx="528" cy="237"/>
                <a:chOff x="0" y="-7"/>
                <a:chExt cx="528" cy="237"/>
              </a:xfrm>
            </p:grpSpPr>
            <p:sp>
              <p:nvSpPr>
                <p:cNvPr id="186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7" name="Rectangle 51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87" name="Group 52"/>
              <p:cNvGrpSpPr>
                <a:grpSpLocks/>
              </p:cNvGrpSpPr>
              <p:nvPr/>
            </p:nvGrpSpPr>
            <p:grpSpPr bwMode="auto">
              <a:xfrm>
                <a:off x="0" y="713"/>
                <a:ext cx="288" cy="237"/>
                <a:chOff x="0" y="-7"/>
                <a:chExt cx="288" cy="237"/>
              </a:xfrm>
            </p:grpSpPr>
            <p:sp>
              <p:nvSpPr>
                <p:cNvPr id="184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5" name="Rectangle 54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88" name="Group 55"/>
              <p:cNvGrpSpPr>
                <a:grpSpLocks/>
              </p:cNvGrpSpPr>
              <p:nvPr/>
            </p:nvGrpSpPr>
            <p:grpSpPr bwMode="auto">
              <a:xfrm>
                <a:off x="288" y="713"/>
                <a:ext cx="288" cy="237"/>
                <a:chOff x="0" y="-7"/>
                <a:chExt cx="288" cy="237"/>
              </a:xfrm>
            </p:grpSpPr>
            <p:sp>
              <p:nvSpPr>
                <p:cNvPr id="182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3" name="Rectangle 57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89" name="Group 58"/>
              <p:cNvGrpSpPr>
                <a:grpSpLocks/>
              </p:cNvGrpSpPr>
              <p:nvPr/>
            </p:nvGrpSpPr>
            <p:grpSpPr bwMode="auto">
              <a:xfrm>
                <a:off x="576" y="713"/>
                <a:ext cx="528" cy="237"/>
                <a:chOff x="0" y="-7"/>
                <a:chExt cx="528" cy="237"/>
              </a:xfrm>
            </p:grpSpPr>
            <p:sp>
              <p:nvSpPr>
                <p:cNvPr id="180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1" name="Rectangle 60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90" name="Group 61"/>
              <p:cNvGrpSpPr>
                <a:grpSpLocks/>
              </p:cNvGrpSpPr>
              <p:nvPr/>
            </p:nvGrpSpPr>
            <p:grpSpPr bwMode="auto">
              <a:xfrm>
                <a:off x="0" y="857"/>
                <a:ext cx="288" cy="237"/>
                <a:chOff x="0" y="-7"/>
                <a:chExt cx="288" cy="237"/>
              </a:xfrm>
            </p:grpSpPr>
            <p:sp>
              <p:nvSpPr>
                <p:cNvPr id="178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9" name="Rectangle 63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91" name="Group 64"/>
              <p:cNvGrpSpPr>
                <a:grpSpLocks/>
              </p:cNvGrpSpPr>
              <p:nvPr/>
            </p:nvGrpSpPr>
            <p:grpSpPr bwMode="auto">
              <a:xfrm>
                <a:off x="288" y="857"/>
                <a:ext cx="288" cy="237"/>
                <a:chOff x="0" y="-7"/>
                <a:chExt cx="288" cy="237"/>
              </a:xfrm>
            </p:grpSpPr>
            <p:sp>
              <p:nvSpPr>
                <p:cNvPr id="176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7" name="Rectangle 66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92" name="Group 67"/>
              <p:cNvGrpSpPr>
                <a:grpSpLocks/>
              </p:cNvGrpSpPr>
              <p:nvPr/>
            </p:nvGrpSpPr>
            <p:grpSpPr bwMode="auto">
              <a:xfrm>
                <a:off x="576" y="857"/>
                <a:ext cx="528" cy="237"/>
                <a:chOff x="0" y="-7"/>
                <a:chExt cx="528" cy="237"/>
              </a:xfrm>
            </p:grpSpPr>
            <p:sp>
              <p:nvSpPr>
                <p:cNvPr id="174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5" name="Rectangle 69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93" name="Group 70"/>
              <p:cNvGrpSpPr>
                <a:grpSpLocks/>
              </p:cNvGrpSpPr>
              <p:nvPr/>
            </p:nvGrpSpPr>
            <p:grpSpPr bwMode="auto">
              <a:xfrm>
                <a:off x="0" y="1001"/>
                <a:ext cx="288" cy="237"/>
                <a:chOff x="0" y="-7"/>
                <a:chExt cx="288" cy="237"/>
              </a:xfrm>
            </p:grpSpPr>
            <p:sp>
              <p:nvSpPr>
                <p:cNvPr id="172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3" name="Rectangle 72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94" name="Group 73"/>
              <p:cNvGrpSpPr>
                <a:grpSpLocks/>
              </p:cNvGrpSpPr>
              <p:nvPr/>
            </p:nvGrpSpPr>
            <p:grpSpPr bwMode="auto">
              <a:xfrm>
                <a:off x="288" y="1001"/>
                <a:ext cx="288" cy="237"/>
                <a:chOff x="0" y="-7"/>
                <a:chExt cx="288" cy="237"/>
              </a:xfrm>
            </p:grpSpPr>
            <p:sp>
              <p:nvSpPr>
                <p:cNvPr id="170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1" name="Rectangle 75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95" name="Group 76"/>
              <p:cNvGrpSpPr>
                <a:grpSpLocks/>
              </p:cNvGrpSpPr>
              <p:nvPr/>
            </p:nvGrpSpPr>
            <p:grpSpPr bwMode="auto">
              <a:xfrm>
                <a:off x="576" y="1001"/>
                <a:ext cx="528" cy="237"/>
                <a:chOff x="0" y="-7"/>
                <a:chExt cx="528" cy="237"/>
              </a:xfrm>
            </p:grpSpPr>
            <p:sp>
              <p:nvSpPr>
                <p:cNvPr id="168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9" name="Rectangle 78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96" name="Group 79"/>
              <p:cNvGrpSpPr>
                <a:grpSpLocks/>
              </p:cNvGrpSpPr>
              <p:nvPr/>
            </p:nvGrpSpPr>
            <p:grpSpPr bwMode="auto">
              <a:xfrm>
                <a:off x="0" y="1145"/>
                <a:ext cx="288" cy="237"/>
                <a:chOff x="0" y="-7"/>
                <a:chExt cx="288" cy="237"/>
              </a:xfrm>
            </p:grpSpPr>
            <p:sp>
              <p:nvSpPr>
                <p:cNvPr id="166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7" name="Rectangle 81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97" name="Group 82"/>
              <p:cNvGrpSpPr>
                <a:grpSpLocks/>
              </p:cNvGrpSpPr>
              <p:nvPr/>
            </p:nvGrpSpPr>
            <p:grpSpPr bwMode="auto">
              <a:xfrm>
                <a:off x="288" y="1145"/>
                <a:ext cx="288" cy="237"/>
                <a:chOff x="0" y="-7"/>
                <a:chExt cx="288" cy="237"/>
              </a:xfrm>
            </p:grpSpPr>
            <p:sp>
              <p:nvSpPr>
                <p:cNvPr id="164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5" name="Rectangle 84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98" name="Group 85"/>
              <p:cNvGrpSpPr>
                <a:grpSpLocks/>
              </p:cNvGrpSpPr>
              <p:nvPr/>
            </p:nvGrpSpPr>
            <p:grpSpPr bwMode="auto">
              <a:xfrm>
                <a:off x="576" y="1145"/>
                <a:ext cx="528" cy="237"/>
                <a:chOff x="0" y="-7"/>
                <a:chExt cx="528" cy="237"/>
              </a:xfrm>
            </p:grpSpPr>
            <p:sp>
              <p:nvSpPr>
                <p:cNvPr id="162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3" name="Rectangle 87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99" name="Group 88"/>
              <p:cNvGrpSpPr>
                <a:grpSpLocks/>
              </p:cNvGrpSpPr>
              <p:nvPr/>
            </p:nvGrpSpPr>
            <p:grpSpPr bwMode="auto">
              <a:xfrm>
                <a:off x="0" y="1289"/>
                <a:ext cx="288" cy="237"/>
                <a:chOff x="0" y="-7"/>
                <a:chExt cx="288" cy="237"/>
              </a:xfrm>
            </p:grpSpPr>
            <p:sp>
              <p:nvSpPr>
                <p:cNvPr id="160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1" name="Rectangle 90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100" name="Group 91"/>
              <p:cNvGrpSpPr>
                <a:grpSpLocks/>
              </p:cNvGrpSpPr>
              <p:nvPr/>
            </p:nvGrpSpPr>
            <p:grpSpPr bwMode="auto">
              <a:xfrm>
                <a:off x="288" y="1289"/>
                <a:ext cx="288" cy="237"/>
                <a:chOff x="0" y="-7"/>
                <a:chExt cx="288" cy="237"/>
              </a:xfrm>
            </p:grpSpPr>
            <p:sp>
              <p:nvSpPr>
                <p:cNvPr id="158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9" name="Rectangle 93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101" name="Group 94"/>
              <p:cNvGrpSpPr>
                <a:grpSpLocks/>
              </p:cNvGrpSpPr>
              <p:nvPr/>
            </p:nvGrpSpPr>
            <p:grpSpPr bwMode="auto">
              <a:xfrm>
                <a:off x="576" y="1289"/>
                <a:ext cx="528" cy="237"/>
                <a:chOff x="0" y="-7"/>
                <a:chExt cx="528" cy="237"/>
              </a:xfrm>
            </p:grpSpPr>
            <p:sp>
              <p:nvSpPr>
                <p:cNvPr id="156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7" name="Rectangle 96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102" name="Group 97"/>
              <p:cNvGrpSpPr>
                <a:grpSpLocks/>
              </p:cNvGrpSpPr>
              <p:nvPr/>
            </p:nvGrpSpPr>
            <p:grpSpPr bwMode="auto">
              <a:xfrm>
                <a:off x="0" y="1433"/>
                <a:ext cx="288" cy="237"/>
                <a:chOff x="0" y="-7"/>
                <a:chExt cx="288" cy="237"/>
              </a:xfrm>
            </p:grpSpPr>
            <p:sp>
              <p:nvSpPr>
                <p:cNvPr id="154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5" name="Rectangle 99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103" name="Group 100"/>
              <p:cNvGrpSpPr>
                <a:grpSpLocks/>
              </p:cNvGrpSpPr>
              <p:nvPr/>
            </p:nvGrpSpPr>
            <p:grpSpPr bwMode="auto">
              <a:xfrm>
                <a:off x="288" y="1433"/>
                <a:ext cx="288" cy="237"/>
                <a:chOff x="0" y="-7"/>
                <a:chExt cx="288" cy="237"/>
              </a:xfrm>
            </p:grpSpPr>
            <p:sp>
              <p:nvSpPr>
                <p:cNvPr id="152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3" name="Rectangle 102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104" name="Group 103"/>
              <p:cNvGrpSpPr>
                <a:grpSpLocks/>
              </p:cNvGrpSpPr>
              <p:nvPr/>
            </p:nvGrpSpPr>
            <p:grpSpPr bwMode="auto">
              <a:xfrm>
                <a:off x="576" y="1433"/>
                <a:ext cx="528" cy="237"/>
                <a:chOff x="0" y="-7"/>
                <a:chExt cx="528" cy="237"/>
              </a:xfrm>
            </p:grpSpPr>
            <p:sp>
              <p:nvSpPr>
                <p:cNvPr id="150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1" name="Rectangle 105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105" name="Group 106"/>
              <p:cNvGrpSpPr>
                <a:grpSpLocks/>
              </p:cNvGrpSpPr>
              <p:nvPr/>
            </p:nvGrpSpPr>
            <p:grpSpPr bwMode="auto">
              <a:xfrm>
                <a:off x="0" y="1577"/>
                <a:ext cx="288" cy="237"/>
                <a:chOff x="0" y="-7"/>
                <a:chExt cx="288" cy="237"/>
              </a:xfrm>
            </p:grpSpPr>
            <p:sp>
              <p:nvSpPr>
                <p:cNvPr id="148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9" name="Rectangle 108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106" name="Group 109"/>
              <p:cNvGrpSpPr>
                <a:grpSpLocks/>
              </p:cNvGrpSpPr>
              <p:nvPr/>
            </p:nvGrpSpPr>
            <p:grpSpPr bwMode="auto">
              <a:xfrm>
                <a:off x="288" y="1577"/>
                <a:ext cx="288" cy="237"/>
                <a:chOff x="0" y="-7"/>
                <a:chExt cx="288" cy="237"/>
              </a:xfrm>
            </p:grpSpPr>
            <p:sp>
              <p:nvSpPr>
                <p:cNvPr id="146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7" name="Rectangle 111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107" name="Group 112"/>
              <p:cNvGrpSpPr>
                <a:grpSpLocks/>
              </p:cNvGrpSpPr>
              <p:nvPr/>
            </p:nvGrpSpPr>
            <p:grpSpPr bwMode="auto">
              <a:xfrm>
                <a:off x="576" y="1577"/>
                <a:ext cx="528" cy="237"/>
                <a:chOff x="0" y="-7"/>
                <a:chExt cx="528" cy="237"/>
              </a:xfrm>
            </p:grpSpPr>
            <p:sp>
              <p:nvSpPr>
                <p:cNvPr id="144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5" name="Rectangle 114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108" name="Group 115"/>
              <p:cNvGrpSpPr>
                <a:grpSpLocks/>
              </p:cNvGrpSpPr>
              <p:nvPr/>
            </p:nvGrpSpPr>
            <p:grpSpPr bwMode="auto">
              <a:xfrm>
                <a:off x="0" y="1721"/>
                <a:ext cx="288" cy="237"/>
                <a:chOff x="0" y="-7"/>
                <a:chExt cx="288" cy="237"/>
              </a:xfrm>
            </p:grpSpPr>
            <p:sp>
              <p:nvSpPr>
                <p:cNvPr id="142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3" name="Rectangle 117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109" name="Group 118"/>
              <p:cNvGrpSpPr>
                <a:grpSpLocks/>
              </p:cNvGrpSpPr>
              <p:nvPr/>
            </p:nvGrpSpPr>
            <p:grpSpPr bwMode="auto">
              <a:xfrm>
                <a:off x="288" y="1721"/>
                <a:ext cx="288" cy="237"/>
                <a:chOff x="0" y="-7"/>
                <a:chExt cx="288" cy="237"/>
              </a:xfrm>
            </p:grpSpPr>
            <p:sp>
              <p:nvSpPr>
                <p:cNvPr id="140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1" name="Rectangle 120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110" name="Group 121"/>
              <p:cNvGrpSpPr>
                <a:grpSpLocks/>
              </p:cNvGrpSpPr>
              <p:nvPr/>
            </p:nvGrpSpPr>
            <p:grpSpPr bwMode="auto">
              <a:xfrm>
                <a:off x="576" y="1721"/>
                <a:ext cx="528" cy="237"/>
                <a:chOff x="0" y="-7"/>
                <a:chExt cx="528" cy="237"/>
              </a:xfrm>
            </p:grpSpPr>
            <p:sp>
              <p:nvSpPr>
                <p:cNvPr id="138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9" name="Rectangle 123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111" name="Group 124"/>
              <p:cNvGrpSpPr>
                <a:grpSpLocks/>
              </p:cNvGrpSpPr>
              <p:nvPr/>
            </p:nvGrpSpPr>
            <p:grpSpPr bwMode="auto">
              <a:xfrm>
                <a:off x="0" y="1865"/>
                <a:ext cx="288" cy="237"/>
                <a:chOff x="0" y="-7"/>
                <a:chExt cx="288" cy="237"/>
              </a:xfrm>
            </p:grpSpPr>
            <p:sp>
              <p:nvSpPr>
                <p:cNvPr id="136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7" name="Rectangle 126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112" name="Group 127"/>
              <p:cNvGrpSpPr>
                <a:grpSpLocks/>
              </p:cNvGrpSpPr>
              <p:nvPr/>
            </p:nvGrpSpPr>
            <p:grpSpPr bwMode="auto">
              <a:xfrm>
                <a:off x="288" y="1865"/>
                <a:ext cx="288" cy="237"/>
                <a:chOff x="0" y="-7"/>
                <a:chExt cx="288" cy="237"/>
              </a:xfrm>
            </p:grpSpPr>
            <p:sp>
              <p:nvSpPr>
                <p:cNvPr id="134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5" name="Rectangle 129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113" name="Group 130"/>
              <p:cNvGrpSpPr>
                <a:grpSpLocks/>
              </p:cNvGrpSpPr>
              <p:nvPr/>
            </p:nvGrpSpPr>
            <p:grpSpPr bwMode="auto">
              <a:xfrm>
                <a:off x="576" y="1865"/>
                <a:ext cx="528" cy="237"/>
                <a:chOff x="0" y="-7"/>
                <a:chExt cx="528" cy="237"/>
              </a:xfrm>
            </p:grpSpPr>
            <p:sp>
              <p:nvSpPr>
                <p:cNvPr id="132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3" name="Rectangle 132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114" name="Group 133"/>
              <p:cNvGrpSpPr>
                <a:grpSpLocks/>
              </p:cNvGrpSpPr>
              <p:nvPr/>
            </p:nvGrpSpPr>
            <p:grpSpPr bwMode="auto">
              <a:xfrm>
                <a:off x="0" y="2009"/>
                <a:ext cx="288" cy="237"/>
                <a:chOff x="0" y="-7"/>
                <a:chExt cx="288" cy="237"/>
              </a:xfrm>
            </p:grpSpPr>
            <p:sp>
              <p:nvSpPr>
                <p:cNvPr id="130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1" name="Rectangle 135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115" name="Group 136"/>
              <p:cNvGrpSpPr>
                <a:grpSpLocks/>
              </p:cNvGrpSpPr>
              <p:nvPr/>
            </p:nvGrpSpPr>
            <p:grpSpPr bwMode="auto">
              <a:xfrm>
                <a:off x="288" y="2009"/>
                <a:ext cx="288" cy="237"/>
                <a:chOff x="0" y="-7"/>
                <a:chExt cx="288" cy="237"/>
              </a:xfrm>
            </p:grpSpPr>
            <p:sp>
              <p:nvSpPr>
                <p:cNvPr id="128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9" name="Rectangle 138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116" name="Group 139"/>
              <p:cNvGrpSpPr>
                <a:grpSpLocks/>
              </p:cNvGrpSpPr>
              <p:nvPr/>
            </p:nvGrpSpPr>
            <p:grpSpPr bwMode="auto">
              <a:xfrm>
                <a:off x="576" y="2009"/>
                <a:ext cx="528" cy="237"/>
                <a:chOff x="0" y="-7"/>
                <a:chExt cx="528" cy="237"/>
              </a:xfrm>
            </p:grpSpPr>
            <p:sp>
              <p:nvSpPr>
                <p:cNvPr id="126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7" name="Rectangle 141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117" name="Group 142"/>
              <p:cNvGrpSpPr>
                <a:grpSpLocks/>
              </p:cNvGrpSpPr>
              <p:nvPr/>
            </p:nvGrpSpPr>
            <p:grpSpPr bwMode="auto">
              <a:xfrm>
                <a:off x="0" y="2153"/>
                <a:ext cx="288" cy="237"/>
                <a:chOff x="0" y="-7"/>
                <a:chExt cx="288" cy="237"/>
              </a:xfrm>
            </p:grpSpPr>
            <p:sp>
              <p:nvSpPr>
                <p:cNvPr id="124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5" name="Rectangle 144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118" name="Group 145"/>
              <p:cNvGrpSpPr>
                <a:grpSpLocks/>
              </p:cNvGrpSpPr>
              <p:nvPr/>
            </p:nvGrpSpPr>
            <p:grpSpPr bwMode="auto">
              <a:xfrm>
                <a:off x="288" y="2153"/>
                <a:ext cx="288" cy="237"/>
                <a:chOff x="0" y="-7"/>
                <a:chExt cx="288" cy="237"/>
              </a:xfrm>
            </p:grpSpPr>
            <p:sp>
              <p:nvSpPr>
                <p:cNvPr id="122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3" name="Rectangle 147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119" name="Group 148"/>
              <p:cNvGrpSpPr>
                <a:grpSpLocks/>
              </p:cNvGrpSpPr>
              <p:nvPr/>
            </p:nvGrpSpPr>
            <p:grpSpPr bwMode="auto">
              <a:xfrm>
                <a:off x="576" y="2153"/>
                <a:ext cx="528" cy="237"/>
                <a:chOff x="0" y="-7"/>
                <a:chExt cx="528" cy="237"/>
              </a:xfrm>
            </p:grpSpPr>
            <p:sp>
              <p:nvSpPr>
                <p:cNvPr id="120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1" name="Rectangle 150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69" name="Rectangle 151"/>
            <p:cNvSpPr>
              <a:spLocks/>
            </p:cNvSpPr>
            <p:nvPr/>
          </p:nvSpPr>
          <p:spPr bwMode="auto">
            <a:xfrm rot="19260000">
              <a:off x="55" y="268"/>
              <a:ext cx="352" cy="2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70" name="Rectangle 152"/>
            <p:cNvSpPr>
              <a:spLocks/>
            </p:cNvSpPr>
            <p:nvPr/>
          </p:nvSpPr>
          <p:spPr bwMode="auto">
            <a:xfrm rot="19260000">
              <a:off x="321" y="178"/>
              <a:ext cx="620" cy="2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71" name="Rectangle 153"/>
            <p:cNvSpPr>
              <a:spLocks/>
            </p:cNvSpPr>
            <p:nvPr/>
          </p:nvSpPr>
          <p:spPr bwMode="auto">
            <a:xfrm rot="19260000">
              <a:off x="617" y="211"/>
              <a:ext cx="523" cy="2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  <p:sp>
        <p:nvSpPr>
          <p:cNvPr id="216" name="Rectangle 5"/>
          <p:cNvSpPr>
            <a:spLocks/>
          </p:cNvSpPr>
          <p:nvPr/>
        </p:nvSpPr>
        <p:spPr bwMode="auto">
          <a:xfrm>
            <a:off x="6273800" y="5062537"/>
            <a:ext cx="913070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223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+ 213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7" name="Line 6"/>
          <p:cNvSpPr>
            <a:spLocks noChangeShapeType="1"/>
          </p:cNvSpPr>
          <p:nvPr/>
        </p:nvSpPr>
        <p:spPr bwMode="auto">
          <a:xfrm>
            <a:off x="6350000" y="5748337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8" name="Rectangle 13"/>
          <p:cNvSpPr>
            <a:spLocks/>
          </p:cNvSpPr>
          <p:nvPr/>
        </p:nvSpPr>
        <p:spPr bwMode="auto">
          <a:xfrm>
            <a:off x="6273800" y="5718968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446</a:t>
            </a:r>
          </a:p>
        </p:txBody>
      </p:sp>
      <p:sp>
        <p:nvSpPr>
          <p:cNvPr id="219" name="Rectangle 13"/>
          <p:cNvSpPr>
            <a:spLocks/>
          </p:cNvSpPr>
          <p:nvPr/>
        </p:nvSpPr>
        <p:spPr bwMode="auto">
          <a:xfrm>
            <a:off x="6273800" y="6083379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190</a:t>
            </a:r>
          </a:p>
        </p:txBody>
      </p:sp>
      <p:sp>
        <p:nvSpPr>
          <p:cNvPr id="220" name="Line 6"/>
          <p:cNvSpPr>
            <a:spLocks noChangeShapeType="1"/>
          </p:cNvSpPr>
          <p:nvPr/>
        </p:nvSpPr>
        <p:spPr bwMode="auto">
          <a:xfrm>
            <a:off x="6350000" y="6088459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400" y="5043427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nsigned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9" grpId="0"/>
      <p:bldP spid="50" grpId="0" animBg="1"/>
      <p:bldP spid="51" grpId="0"/>
      <p:bldP spid="52" grpId="0"/>
      <p:bldP spid="53" grpId="0" animBg="1"/>
      <p:bldP spid="59" grpId="0"/>
      <p:bldP spid="60" grpId="0" animBg="1"/>
      <p:bldP spid="61" grpId="0"/>
      <p:bldP spid="62" grpId="0"/>
      <p:bldP spid="63" grpId="0" animBg="1"/>
      <p:bldP spid="216" grpId="0"/>
      <p:bldP spid="217" grpId="0" animBg="1"/>
      <p:bldP spid="218" grpId="0"/>
      <p:bldP spid="219" grpId="0"/>
      <p:bldP spid="220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733800" y="2012950"/>
          <a:ext cx="4560888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6146800" imgH="5067300" progId="Excel.Sheet.8">
                  <p:embed/>
                </p:oleObj>
              </mc:Choice>
              <mc:Fallback>
                <p:oleObj name="Chart" r:id="rId3" imgW="6146800" imgH="5067300" progId="Excel.Sheet.8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012950"/>
                        <a:ext cx="4560888" cy="397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Visualizing (Mathematical) Integer Addition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557338"/>
            <a:ext cx="3290887" cy="5224462"/>
          </a:xfrm>
        </p:spPr>
        <p:txBody>
          <a:bodyPr lIns="90487" tIns="44450" rIns="90487" bIns="44450"/>
          <a:lstStyle/>
          <a:p>
            <a:pPr marL="228600" indent="-228600" eaLnBrk="1" hangingPunct="1">
              <a:defRPr/>
            </a:pPr>
            <a:r>
              <a:rPr lang="en-US"/>
              <a:t>Integer Addition</a:t>
            </a:r>
          </a:p>
          <a:p>
            <a:pPr marL="635000" lvl="1" indent="-228600" eaLnBrk="1" hangingPunct="1">
              <a:defRPr/>
            </a:pPr>
            <a:r>
              <a:rPr lang="en-US"/>
              <a:t>4-bit integers </a:t>
            </a:r>
            <a:r>
              <a:rPr lang="en-US" i="1"/>
              <a:t>u</a:t>
            </a:r>
            <a:r>
              <a:rPr lang="en-US"/>
              <a:t>, </a:t>
            </a:r>
            <a:r>
              <a:rPr lang="en-US" i="1"/>
              <a:t>v</a:t>
            </a:r>
            <a:endParaRPr lang="en-US"/>
          </a:p>
          <a:p>
            <a:pPr marL="635000" lvl="1" indent="-228600" eaLnBrk="1" hangingPunct="1">
              <a:defRPr/>
            </a:pPr>
            <a:r>
              <a:rPr lang="en-US"/>
              <a:t>Compute true sum Add</a:t>
            </a:r>
            <a:r>
              <a:rPr lang="en-US" baseline="-25000"/>
              <a:t>4</a:t>
            </a:r>
            <a:r>
              <a:rPr lang="en-US"/>
              <a:t>(</a:t>
            </a:r>
            <a:r>
              <a:rPr lang="en-US" i="1"/>
              <a:t>u</a:t>
            </a:r>
            <a:r>
              <a:rPr lang="en-US"/>
              <a:t> , </a:t>
            </a:r>
            <a:r>
              <a:rPr lang="en-US" i="1"/>
              <a:t>v</a:t>
            </a:r>
            <a:r>
              <a:rPr lang="en-US"/>
              <a:t>)</a:t>
            </a:r>
          </a:p>
          <a:p>
            <a:pPr marL="635000" lvl="1" indent="-228600" eaLnBrk="1" hangingPunct="1">
              <a:defRPr/>
            </a:pPr>
            <a:r>
              <a:rPr lang="en-US"/>
              <a:t>Values increase linearly with </a:t>
            </a:r>
            <a:r>
              <a:rPr lang="en-US" i="1"/>
              <a:t>u</a:t>
            </a:r>
            <a:r>
              <a:rPr lang="en-US"/>
              <a:t> and </a:t>
            </a:r>
            <a:r>
              <a:rPr lang="en-US" i="1"/>
              <a:t>v</a:t>
            </a:r>
          </a:p>
          <a:p>
            <a:pPr marL="635000" lvl="1" indent="-228600" eaLnBrk="1" hangingPunct="1">
              <a:defRPr/>
            </a:pPr>
            <a:r>
              <a:rPr lang="en-US"/>
              <a:t>Forms planar surface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257800" y="1555750"/>
            <a:ext cx="155330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343400" y="536575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239000" y="483235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810000" y="224155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6146800" imgH="5067300" progId="Excel.Sheet.8">
                  <p:embed/>
                </p:oleObj>
              </mc:Choice>
              <mc:Fallback>
                <p:oleObj name="Chart" r:id="rId3" imgW="6146800" imgH="5067300" progId="Excel.Sheet.8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4155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11175"/>
            <a:ext cx="78533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Visualizing Unsigned Addition</a:t>
            </a:r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633538"/>
            <a:ext cx="3476625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Wraps Around</a:t>
            </a:r>
          </a:p>
          <a:p>
            <a:pPr lvl="1" eaLnBrk="1" hangingPunct="1">
              <a:defRPr/>
            </a:pPr>
            <a:r>
              <a:rPr lang="en-US"/>
              <a:t>If true sum ≥ 2</a:t>
            </a:r>
            <a:r>
              <a:rPr lang="en-US" i="1" baseline="30000"/>
              <a:t>w</a:t>
            </a:r>
            <a:endParaRPr lang="en-US"/>
          </a:p>
          <a:p>
            <a:pPr lvl="1" eaLnBrk="1" hangingPunct="1">
              <a:defRPr/>
            </a:pPr>
            <a:r>
              <a:rPr lang="en-US"/>
              <a:t>At most once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3743325"/>
            <a:ext cx="2044699" cy="1830388"/>
            <a:chOff x="384" y="2098"/>
            <a:chExt cx="1288" cy="115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76" y="2208"/>
              <a:ext cx="80" cy="864"/>
              <a:chOff x="776" y="2208"/>
              <a:chExt cx="80" cy="864"/>
            </a:xfrm>
          </p:grpSpPr>
          <p:sp>
            <p:nvSpPr>
              <p:cNvPr id="9240" name="Line 7"/>
              <p:cNvSpPr>
                <a:spLocks noChangeShapeType="1"/>
              </p:cNvSpPr>
              <p:nvPr/>
            </p:nvSpPr>
            <p:spPr bwMode="auto">
              <a:xfrm>
                <a:off x="816" y="2216"/>
                <a:ext cx="0" cy="8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1" name="Line 8"/>
              <p:cNvSpPr>
                <a:spLocks noChangeShapeType="1"/>
              </p:cNvSpPr>
              <p:nvPr/>
            </p:nvSpPr>
            <p:spPr bwMode="auto">
              <a:xfrm>
                <a:off x="776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2" name="Line 9"/>
              <p:cNvSpPr>
                <a:spLocks noChangeShapeType="1"/>
              </p:cNvSpPr>
              <p:nvPr/>
            </p:nvSpPr>
            <p:spPr bwMode="auto">
              <a:xfrm>
                <a:off x="776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3" name="Line 10"/>
              <p:cNvSpPr>
                <a:spLocks noChangeShapeType="1"/>
              </p:cNvSpPr>
              <p:nvPr/>
            </p:nvSpPr>
            <p:spPr bwMode="auto">
              <a:xfrm>
                <a:off x="776" y="2208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592" y="2640"/>
              <a:ext cx="80" cy="432"/>
              <a:chOff x="1592" y="2640"/>
              <a:chExt cx="80" cy="432"/>
            </a:xfrm>
          </p:grpSpPr>
          <p:sp>
            <p:nvSpPr>
              <p:cNvPr id="9237" name="Line 12"/>
              <p:cNvSpPr>
                <a:spLocks noChangeShapeType="1"/>
              </p:cNvSpPr>
              <p:nvPr/>
            </p:nvSpPr>
            <p:spPr bwMode="auto">
              <a:xfrm>
                <a:off x="1632" y="2648"/>
                <a:ext cx="0" cy="4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8" name="Line 13"/>
              <p:cNvSpPr>
                <a:spLocks noChangeShapeType="1"/>
              </p:cNvSpPr>
              <p:nvPr/>
            </p:nvSpPr>
            <p:spPr bwMode="auto">
              <a:xfrm>
                <a:off x="1592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9" name="Line 14"/>
              <p:cNvSpPr>
                <a:spLocks noChangeShapeType="1"/>
              </p:cNvSpPr>
              <p:nvPr/>
            </p:nvSpPr>
            <p:spPr bwMode="auto">
              <a:xfrm>
                <a:off x="1592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2" name="Line 15"/>
            <p:cNvSpPr>
              <a:spLocks noChangeShapeType="1"/>
            </p:cNvSpPr>
            <p:nvPr/>
          </p:nvSpPr>
          <p:spPr bwMode="auto">
            <a:xfrm>
              <a:off x="920" y="2880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Freeform 16"/>
            <p:cNvSpPr>
              <a:spLocks/>
            </p:cNvSpPr>
            <p:nvPr/>
          </p:nvSpPr>
          <p:spPr bwMode="auto">
            <a:xfrm>
              <a:off x="912" y="2400"/>
              <a:ext cx="625" cy="337"/>
            </a:xfrm>
            <a:custGeom>
              <a:avLst/>
              <a:gdLst>
                <a:gd name="T0" fmla="*/ 0 w 625"/>
                <a:gd name="T1" fmla="*/ 0 h 337"/>
                <a:gd name="T2" fmla="*/ 240 w 625"/>
                <a:gd name="T3" fmla="*/ 0 h 337"/>
                <a:gd name="T4" fmla="*/ 384 w 625"/>
                <a:gd name="T5" fmla="*/ 336 h 337"/>
                <a:gd name="T6" fmla="*/ 624 w 625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337"/>
                <a:gd name="T14" fmla="*/ 625 w 62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337">
                  <a:moveTo>
                    <a:pt x="0" y="0"/>
                  </a:moveTo>
                  <a:lnTo>
                    <a:pt x="240" y="0"/>
                  </a:lnTo>
                  <a:lnTo>
                    <a:pt x="384" y="336"/>
                  </a:lnTo>
                  <a:lnTo>
                    <a:pt x="624" y="33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384" y="2962"/>
              <a:ext cx="21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384" y="2530"/>
              <a:ext cx="30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384" y="2098"/>
              <a:ext cx="45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  <a:r>
                <a:rPr lang="en-US" b="0" baseline="30000" dirty="0"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9222" name="Rectangle 20"/>
          <p:cNvSpPr>
            <a:spLocks noChangeArrowheads="1"/>
          </p:cNvSpPr>
          <p:nvPr/>
        </p:nvSpPr>
        <p:spPr bwMode="auto">
          <a:xfrm>
            <a:off x="5410200" y="2317750"/>
            <a:ext cx="174541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UAdd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9223" name="Rectangle 21"/>
          <p:cNvSpPr>
            <a:spLocks noChangeArrowheads="1"/>
          </p:cNvSpPr>
          <p:nvPr/>
        </p:nvSpPr>
        <p:spPr bwMode="auto">
          <a:xfrm>
            <a:off x="4240213" y="5618163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9224" name="Rectangle 22"/>
          <p:cNvSpPr>
            <a:spLocks noChangeArrowheads="1"/>
          </p:cNvSpPr>
          <p:nvPr/>
        </p:nvSpPr>
        <p:spPr bwMode="auto">
          <a:xfrm>
            <a:off x="7764463" y="4932363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9225" name="Rectangle 23"/>
          <p:cNvSpPr>
            <a:spLocks noChangeArrowheads="1"/>
          </p:cNvSpPr>
          <p:nvPr/>
        </p:nvSpPr>
        <p:spPr bwMode="auto">
          <a:xfrm>
            <a:off x="442913" y="3438525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9226" name="Rectangle 24"/>
          <p:cNvSpPr>
            <a:spLocks noChangeArrowheads="1"/>
          </p:cNvSpPr>
          <p:nvPr/>
        </p:nvSpPr>
        <p:spPr bwMode="auto">
          <a:xfrm>
            <a:off x="1662113" y="5343525"/>
            <a:ext cx="191398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Modular Sum</a:t>
            </a:r>
          </a:p>
        </p:txBody>
      </p:sp>
      <p:sp>
        <p:nvSpPr>
          <p:cNvPr id="9227" name="Text Box 25"/>
          <p:cNvSpPr txBox="1">
            <a:spLocks noChangeArrowheads="1"/>
          </p:cNvSpPr>
          <p:nvPr/>
        </p:nvSpPr>
        <p:spPr bwMode="auto">
          <a:xfrm>
            <a:off x="1524000" y="3917950"/>
            <a:ext cx="9858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dirty="0">
                <a:latin typeface="Calibri" pitchFamily="34" charset="0"/>
              </a:rPr>
              <a:t>Overflow</a:t>
            </a:r>
          </a:p>
        </p:txBody>
      </p:sp>
      <p:sp>
        <p:nvSpPr>
          <p:cNvPr id="9228" name="Text Box 26"/>
          <p:cNvSpPr txBox="1">
            <a:spLocks noChangeArrowheads="1"/>
          </p:cNvSpPr>
          <p:nvPr/>
        </p:nvSpPr>
        <p:spPr bwMode="auto">
          <a:xfrm>
            <a:off x="6477000" y="1631950"/>
            <a:ext cx="974241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Overflow</a:t>
            </a:r>
          </a:p>
        </p:txBody>
      </p:sp>
      <p:sp>
        <p:nvSpPr>
          <p:cNvPr id="9229" name="Line 27"/>
          <p:cNvSpPr>
            <a:spLocks noChangeShapeType="1"/>
          </p:cNvSpPr>
          <p:nvPr/>
        </p:nvSpPr>
        <p:spPr bwMode="auto">
          <a:xfrm>
            <a:off x="7010400" y="2089150"/>
            <a:ext cx="3810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11175"/>
            <a:ext cx="747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Two’s Complement Addition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3533775"/>
            <a:ext cx="7916863" cy="22399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err="1"/>
              <a:t>TAdd</a:t>
            </a:r>
            <a:r>
              <a:rPr lang="en-US" dirty="0"/>
              <a:t> and </a:t>
            </a:r>
            <a:r>
              <a:rPr lang="en-US" dirty="0" err="1"/>
              <a:t>UAdd</a:t>
            </a:r>
            <a:r>
              <a:rPr lang="en-US" dirty="0"/>
              <a:t> have Identical Bit-Level Behavior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Signed vs. unsigned addition in C: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s, t, u, v;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	s =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 ((unsigned) u + (unsigned) v);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 	t = u + v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Will give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s == 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26534" y="1392381"/>
            <a:ext cx="2743200" cy="228600"/>
            <a:chOff x="2976" y="816"/>
            <a:chExt cx="1728" cy="144"/>
          </a:xfrm>
        </p:grpSpPr>
        <p:sp>
          <p:nvSpPr>
            <p:cNvPr id="33833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6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8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9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26534" y="1849581"/>
            <a:ext cx="2743200" cy="228600"/>
            <a:chOff x="2976" y="1104"/>
            <a:chExt cx="1728" cy="14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7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8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9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0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1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2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4016934" y="1316181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4016934" y="177338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3800" name="Line 22"/>
          <p:cNvSpPr>
            <a:spLocks noChangeShapeType="1"/>
          </p:cNvSpPr>
          <p:nvPr/>
        </p:nvSpPr>
        <p:spPr bwMode="auto">
          <a:xfrm>
            <a:off x="3635934" y="21543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3635934" y="1773381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+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397934" y="2306781"/>
            <a:ext cx="2971800" cy="228600"/>
            <a:chOff x="2832" y="1392"/>
            <a:chExt cx="1872" cy="144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3819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0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1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2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3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4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33818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33803" name="Rectangle 34"/>
          <p:cNvSpPr>
            <a:spLocks noChangeArrowheads="1"/>
          </p:cNvSpPr>
          <p:nvPr/>
        </p:nvSpPr>
        <p:spPr bwMode="auto">
          <a:xfrm>
            <a:off x="3635934" y="2154381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626534" y="2763981"/>
            <a:ext cx="2743200" cy="228600"/>
            <a:chOff x="2976" y="1392"/>
            <a:chExt cx="1728" cy="144"/>
          </a:xfrm>
        </p:grpSpPr>
        <p:sp>
          <p:nvSpPr>
            <p:cNvPr id="33810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1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2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3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4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5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6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805" name="Line 43"/>
          <p:cNvSpPr>
            <a:spLocks noChangeShapeType="1"/>
          </p:cNvSpPr>
          <p:nvPr/>
        </p:nvSpPr>
        <p:spPr bwMode="auto">
          <a:xfrm>
            <a:off x="3635934" y="26115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44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33807" name="Text Box 45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8" name="Text Box 46"/>
          <p:cNvSpPr txBox="1">
            <a:spLocks noChangeArrowheads="1"/>
          </p:cNvSpPr>
          <p:nvPr/>
        </p:nvSpPr>
        <p:spPr bwMode="auto">
          <a:xfrm>
            <a:off x="457200" y="2667000"/>
            <a:ext cx="29718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9" name="Rectangle 47"/>
          <p:cNvSpPr>
            <a:spLocks noChangeArrowheads="1"/>
          </p:cNvSpPr>
          <p:nvPr/>
        </p:nvSpPr>
        <p:spPr bwMode="auto">
          <a:xfrm>
            <a:off x="3048000" y="2668671"/>
            <a:ext cx="150233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>
                <a:latin typeface="Times" pitchFamily="18" charset="0"/>
              </a:rPr>
              <a:t>TAdd</a:t>
            </a:r>
            <a:r>
              <a:rPr lang="en-US" sz="2000" b="0" i="1" baseline="-25000">
                <a:latin typeface="Times" pitchFamily="18" charset="0"/>
              </a:rPr>
              <a:t>w</a:t>
            </a:r>
            <a:r>
              <a:rPr lang="en-US" sz="2000" b="0">
                <a:latin typeface="Times" pitchFamily="18" charset="0"/>
              </a:rPr>
              <a:t>(</a:t>
            </a:r>
            <a:r>
              <a:rPr lang="en-US" sz="2000" b="0" i="1">
                <a:latin typeface="Times" pitchFamily="18" charset="0"/>
              </a:rPr>
              <a:t>u</a:t>
            </a:r>
            <a:r>
              <a:rPr lang="en-US" sz="2000" b="0">
                <a:latin typeface="Times" pitchFamily="18" charset="0"/>
              </a:rPr>
              <a:t> , </a:t>
            </a:r>
            <a:r>
              <a:rPr lang="en-US" sz="2000" b="0" i="1">
                <a:latin typeface="Times" pitchFamily="18" charset="0"/>
              </a:rPr>
              <a:t>v</a:t>
            </a:r>
            <a:r>
              <a:rPr lang="en-US" sz="2000" b="0">
                <a:latin typeface="Times" pitchFamily="18" charset="0"/>
              </a:rPr>
              <a:t>)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4386444" y="5350589"/>
            <a:ext cx="1990288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1110 1001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 1101 0101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9" name="Line 6"/>
          <p:cNvSpPr>
            <a:spLocks noChangeShapeType="1"/>
          </p:cNvSpPr>
          <p:nvPr/>
        </p:nvSpPr>
        <p:spPr bwMode="auto">
          <a:xfrm>
            <a:off x="4416328" y="6036389"/>
            <a:ext cx="1832072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0" name="Rectangle 13"/>
          <p:cNvSpPr>
            <a:spLocks/>
          </p:cNvSpPr>
          <p:nvPr/>
        </p:nvSpPr>
        <p:spPr bwMode="auto">
          <a:xfrm>
            <a:off x="4386444" y="6007020"/>
            <a:ext cx="1990288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1 1011 1110</a:t>
            </a:r>
          </a:p>
        </p:txBody>
      </p:sp>
      <p:sp>
        <p:nvSpPr>
          <p:cNvPr id="61" name="Rectangle 13"/>
          <p:cNvSpPr>
            <a:spLocks/>
          </p:cNvSpPr>
          <p:nvPr/>
        </p:nvSpPr>
        <p:spPr bwMode="auto">
          <a:xfrm>
            <a:off x="4386444" y="6371431"/>
            <a:ext cx="1990288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1011 1110</a:t>
            </a:r>
          </a:p>
        </p:txBody>
      </p:sp>
      <p:sp>
        <p:nvSpPr>
          <p:cNvPr id="62" name="Line 6"/>
          <p:cNvSpPr>
            <a:spLocks noChangeShapeType="1"/>
          </p:cNvSpPr>
          <p:nvPr/>
        </p:nvSpPr>
        <p:spPr bwMode="auto">
          <a:xfrm>
            <a:off x="4416328" y="6376511"/>
            <a:ext cx="1832072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3" name="Rectangle 5"/>
          <p:cNvSpPr>
            <a:spLocks/>
          </p:cNvSpPr>
          <p:nvPr/>
        </p:nvSpPr>
        <p:spPr bwMode="auto">
          <a:xfrm>
            <a:off x="6725188" y="5350589"/>
            <a:ext cx="759182" cy="7181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E9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D5</a:t>
            </a:r>
          </a:p>
        </p:txBody>
      </p:sp>
      <p:sp>
        <p:nvSpPr>
          <p:cNvPr id="64" name="Line 6"/>
          <p:cNvSpPr>
            <a:spLocks noChangeShapeType="1"/>
          </p:cNvSpPr>
          <p:nvPr/>
        </p:nvSpPr>
        <p:spPr bwMode="auto">
          <a:xfrm>
            <a:off x="6801388" y="6036389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5" name="Rectangle 13"/>
          <p:cNvSpPr>
            <a:spLocks/>
          </p:cNvSpPr>
          <p:nvPr/>
        </p:nvSpPr>
        <p:spPr bwMode="auto">
          <a:xfrm>
            <a:off x="6725188" y="6007020"/>
            <a:ext cx="75918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1BE</a:t>
            </a:r>
          </a:p>
        </p:txBody>
      </p:sp>
      <p:sp>
        <p:nvSpPr>
          <p:cNvPr id="66" name="Rectangle 13"/>
          <p:cNvSpPr>
            <a:spLocks/>
          </p:cNvSpPr>
          <p:nvPr/>
        </p:nvSpPr>
        <p:spPr bwMode="auto">
          <a:xfrm>
            <a:off x="6725188" y="6371431"/>
            <a:ext cx="75918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BE</a:t>
            </a:r>
          </a:p>
        </p:txBody>
      </p:sp>
      <p:sp>
        <p:nvSpPr>
          <p:cNvPr id="67" name="Line 6"/>
          <p:cNvSpPr>
            <a:spLocks noChangeShapeType="1"/>
          </p:cNvSpPr>
          <p:nvPr/>
        </p:nvSpPr>
        <p:spPr bwMode="auto">
          <a:xfrm>
            <a:off x="6801388" y="6376511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8" name="Rectangle 5"/>
          <p:cNvSpPr>
            <a:spLocks/>
          </p:cNvSpPr>
          <p:nvPr/>
        </p:nvSpPr>
        <p:spPr bwMode="auto">
          <a:xfrm>
            <a:off x="7976932" y="5350589"/>
            <a:ext cx="913070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-23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-43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9" name="Line 6"/>
          <p:cNvSpPr>
            <a:spLocks noChangeShapeType="1"/>
          </p:cNvSpPr>
          <p:nvPr/>
        </p:nvSpPr>
        <p:spPr bwMode="auto">
          <a:xfrm>
            <a:off x="8053132" y="6036389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0" name="Rectangle 13"/>
          <p:cNvSpPr>
            <a:spLocks/>
          </p:cNvSpPr>
          <p:nvPr/>
        </p:nvSpPr>
        <p:spPr bwMode="auto">
          <a:xfrm>
            <a:off x="7976932" y="6007020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-66</a:t>
            </a:r>
          </a:p>
        </p:txBody>
      </p:sp>
      <p:sp>
        <p:nvSpPr>
          <p:cNvPr id="71" name="Rectangle 13"/>
          <p:cNvSpPr>
            <a:spLocks/>
          </p:cNvSpPr>
          <p:nvPr/>
        </p:nvSpPr>
        <p:spPr bwMode="auto">
          <a:xfrm>
            <a:off x="7976932" y="6371431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-66</a:t>
            </a:r>
          </a:p>
        </p:txBody>
      </p:sp>
      <p:sp>
        <p:nvSpPr>
          <p:cNvPr id="72" name="Line 6"/>
          <p:cNvSpPr>
            <a:spLocks noChangeShapeType="1"/>
          </p:cNvSpPr>
          <p:nvPr/>
        </p:nvSpPr>
        <p:spPr bwMode="auto">
          <a:xfrm>
            <a:off x="8053132" y="6376511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  <p:bldP spid="58" grpId="0"/>
      <p:bldP spid="59" grpId="0" animBg="1"/>
      <p:bldP spid="60" grpId="0"/>
      <p:bldP spid="61" grpId="0"/>
      <p:bldP spid="62" grpId="0" animBg="1"/>
      <p:bldP spid="63" grpId="0"/>
      <p:bldP spid="64" grpId="0" animBg="1"/>
      <p:bldP spid="65" grpId="0"/>
      <p:bldP spid="66" grpId="0"/>
      <p:bldP spid="67" grpId="0" animBg="1"/>
      <p:bldP spid="68" grpId="0"/>
      <p:bldP spid="69" grpId="0" animBg="1"/>
      <p:bldP spid="70" grpId="0"/>
      <p:bldP spid="71" grpId="0"/>
      <p:bldP spid="7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635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TAdd Overflow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57337"/>
            <a:ext cx="330993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Functionality</a:t>
            </a:r>
          </a:p>
          <a:p>
            <a:pPr lvl="1" eaLnBrk="1" hangingPunct="1">
              <a:defRPr/>
            </a:pPr>
            <a:r>
              <a:rPr lang="en-US" dirty="0"/>
              <a:t>True sum requires </a:t>
            </a:r>
            <a:r>
              <a:rPr lang="en-US" b="0" i="1" dirty="0"/>
              <a:t>w</a:t>
            </a:r>
            <a:r>
              <a:rPr lang="en-US" b="0" dirty="0"/>
              <a:t>+1</a:t>
            </a:r>
            <a:r>
              <a:rPr lang="en-US" dirty="0"/>
              <a:t> bits</a:t>
            </a:r>
          </a:p>
          <a:p>
            <a:pPr lvl="1" eaLnBrk="1" hangingPunct="1">
              <a:defRPr/>
            </a:pPr>
            <a:r>
              <a:rPr lang="en-US" dirty="0"/>
              <a:t>Drop off MSB</a:t>
            </a:r>
          </a:p>
          <a:p>
            <a:pPr lvl="1" eaLnBrk="1" hangingPunct="1">
              <a:defRPr/>
            </a:pPr>
            <a:r>
              <a:rPr lang="en-US" dirty="0"/>
              <a:t>Treat remaining bits as 2’s comp. integer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4959240" y="4066687"/>
            <a:ext cx="71413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–1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5147593" y="4752111"/>
            <a:ext cx="52578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</a:p>
        </p:txBody>
      </p:sp>
      <p:sp>
        <p:nvSpPr>
          <p:cNvPr id="34835" name="Line 8"/>
          <p:cNvSpPr>
            <a:spLocks noChangeShapeType="1"/>
          </p:cNvSpPr>
          <p:nvPr/>
        </p:nvSpPr>
        <p:spPr bwMode="auto">
          <a:xfrm>
            <a:off x="5818911" y="22018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Line 9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Line 10"/>
          <p:cNvSpPr>
            <a:spLocks noChangeShapeType="1"/>
          </p:cNvSpPr>
          <p:nvPr/>
        </p:nvSpPr>
        <p:spPr bwMode="auto">
          <a:xfrm>
            <a:off x="5754696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11"/>
          <p:cNvSpPr>
            <a:spLocks noChangeShapeType="1"/>
          </p:cNvSpPr>
          <p:nvPr/>
        </p:nvSpPr>
        <p:spPr bwMode="auto">
          <a:xfrm>
            <a:off x="5754696" y="21891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12"/>
          <p:cNvSpPr>
            <a:spLocks noChangeShapeType="1"/>
          </p:cNvSpPr>
          <p:nvPr/>
        </p:nvSpPr>
        <p:spPr bwMode="auto">
          <a:xfrm>
            <a:off x="7113598" y="28876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Line 13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Line 14"/>
          <p:cNvSpPr>
            <a:spLocks noChangeShapeType="1"/>
          </p:cNvSpPr>
          <p:nvPr/>
        </p:nvSpPr>
        <p:spPr bwMode="auto">
          <a:xfrm>
            <a:off x="7050098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Line 15"/>
          <p:cNvSpPr>
            <a:spLocks noChangeShapeType="1"/>
          </p:cNvSpPr>
          <p:nvPr/>
        </p:nvSpPr>
        <p:spPr bwMode="auto">
          <a:xfrm>
            <a:off x="5983296" y="31035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Freeform 16"/>
          <p:cNvSpPr>
            <a:spLocks/>
          </p:cNvSpPr>
          <p:nvPr/>
        </p:nvSpPr>
        <p:spPr bwMode="auto">
          <a:xfrm>
            <a:off x="5970596" y="2570162"/>
            <a:ext cx="992189" cy="1296988"/>
          </a:xfrm>
          <a:custGeom>
            <a:avLst/>
            <a:gdLst>
              <a:gd name="T0" fmla="*/ 0 w 625"/>
              <a:gd name="T1" fmla="*/ 0 h 817"/>
              <a:gd name="T2" fmla="*/ 240 w 625"/>
              <a:gd name="T3" fmla="*/ 0 h 817"/>
              <a:gd name="T4" fmla="*/ 384 w 625"/>
              <a:gd name="T5" fmla="*/ 816 h 817"/>
              <a:gd name="T6" fmla="*/ 624 w 625"/>
              <a:gd name="T7" fmla="*/ 816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0"/>
                </a:moveTo>
                <a:lnTo>
                  <a:pt x="240" y="0"/>
                </a:lnTo>
                <a:lnTo>
                  <a:pt x="384" y="816"/>
                </a:lnTo>
                <a:lnTo>
                  <a:pt x="624" y="816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44" name="Rectangle 17"/>
          <p:cNvSpPr>
            <a:spLocks noChangeArrowheads="1"/>
          </p:cNvSpPr>
          <p:nvPr/>
        </p:nvSpPr>
        <p:spPr bwMode="auto">
          <a:xfrm>
            <a:off x="5373616" y="3373581"/>
            <a:ext cx="29976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0</a:t>
            </a:r>
          </a:p>
        </p:txBody>
      </p:sp>
      <p:sp>
        <p:nvSpPr>
          <p:cNvPr id="34845" name="Rectangle 18"/>
          <p:cNvSpPr>
            <a:spLocks noChangeArrowheads="1"/>
          </p:cNvSpPr>
          <p:nvPr/>
        </p:nvSpPr>
        <p:spPr bwMode="auto">
          <a:xfrm>
            <a:off x="4959240" y="2695087"/>
            <a:ext cx="944143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–1</a:t>
            </a:r>
            <a:r>
              <a:rPr lang="en-US" sz="1800" b="0" dirty="0">
                <a:latin typeface="Calibri" pitchFamily="34" charset="0"/>
              </a:rPr>
              <a:t>–1</a:t>
            </a:r>
          </a:p>
        </p:txBody>
      </p:sp>
      <p:sp>
        <p:nvSpPr>
          <p:cNvPr id="34846" name="Rectangle 19"/>
          <p:cNvSpPr>
            <a:spLocks noChangeArrowheads="1"/>
          </p:cNvSpPr>
          <p:nvPr/>
        </p:nvSpPr>
        <p:spPr bwMode="auto">
          <a:xfrm>
            <a:off x="5030573" y="2001981"/>
            <a:ext cx="64280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  <a:r>
              <a:rPr lang="en-US" sz="1800" b="0" dirty="0">
                <a:latin typeface="Calibri" pitchFamily="34" charset="0"/>
              </a:rPr>
              <a:t>–1</a:t>
            </a:r>
          </a:p>
        </p:txBody>
      </p:sp>
      <p:sp>
        <p:nvSpPr>
          <p:cNvPr id="34847" name="Line 20"/>
          <p:cNvSpPr>
            <a:spLocks noChangeShapeType="1"/>
          </p:cNvSpPr>
          <p:nvPr/>
        </p:nvSpPr>
        <p:spPr bwMode="auto">
          <a:xfrm>
            <a:off x="5818196" y="35734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8" name="Line 21"/>
          <p:cNvSpPr>
            <a:spLocks noChangeShapeType="1"/>
          </p:cNvSpPr>
          <p:nvPr/>
        </p:nvSpPr>
        <p:spPr bwMode="auto">
          <a:xfrm>
            <a:off x="5754696" y="49323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Line 22"/>
          <p:cNvSpPr>
            <a:spLocks noChangeShapeType="1"/>
          </p:cNvSpPr>
          <p:nvPr/>
        </p:nvSpPr>
        <p:spPr bwMode="auto">
          <a:xfrm>
            <a:off x="5754696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Line 23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1" name="Line 24"/>
          <p:cNvSpPr>
            <a:spLocks noChangeShapeType="1"/>
          </p:cNvSpPr>
          <p:nvPr/>
        </p:nvSpPr>
        <p:spPr bwMode="auto">
          <a:xfrm>
            <a:off x="7113598" y="35734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2" name="Line 25"/>
          <p:cNvSpPr>
            <a:spLocks noChangeShapeType="1"/>
          </p:cNvSpPr>
          <p:nvPr/>
        </p:nvSpPr>
        <p:spPr bwMode="auto">
          <a:xfrm>
            <a:off x="7050098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3" name="Line 26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4" name="Line 27"/>
          <p:cNvSpPr>
            <a:spLocks noChangeShapeType="1"/>
          </p:cNvSpPr>
          <p:nvPr/>
        </p:nvSpPr>
        <p:spPr bwMode="auto">
          <a:xfrm>
            <a:off x="5983296" y="40179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5" name="Freeform 28"/>
          <p:cNvSpPr>
            <a:spLocks/>
          </p:cNvSpPr>
          <p:nvPr/>
        </p:nvSpPr>
        <p:spPr bwMode="auto">
          <a:xfrm>
            <a:off x="5970596" y="3332162"/>
            <a:ext cx="992189" cy="1296988"/>
          </a:xfrm>
          <a:custGeom>
            <a:avLst/>
            <a:gdLst>
              <a:gd name="T0" fmla="*/ 0 w 625"/>
              <a:gd name="T1" fmla="*/ 816 h 817"/>
              <a:gd name="T2" fmla="*/ 240 w 625"/>
              <a:gd name="T3" fmla="*/ 816 h 817"/>
              <a:gd name="T4" fmla="*/ 384 w 625"/>
              <a:gd name="T5" fmla="*/ 0 h 817"/>
              <a:gd name="T6" fmla="*/ 624 w 625"/>
              <a:gd name="T7" fmla="*/ 0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816"/>
                </a:moveTo>
                <a:lnTo>
                  <a:pt x="240" y="816"/>
                </a:lnTo>
                <a:lnTo>
                  <a:pt x="384" y="0"/>
                </a:lnTo>
                <a:lnTo>
                  <a:pt x="624" y="0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Rectangle 29"/>
          <p:cNvSpPr>
            <a:spLocks noChangeArrowheads="1"/>
          </p:cNvSpPr>
          <p:nvPr/>
        </p:nvSpPr>
        <p:spPr bwMode="auto">
          <a:xfrm>
            <a:off x="5181600" y="1524000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34824" name="Rectangle 30"/>
          <p:cNvSpPr>
            <a:spLocks noChangeArrowheads="1"/>
          </p:cNvSpPr>
          <p:nvPr/>
        </p:nvSpPr>
        <p:spPr bwMode="auto">
          <a:xfrm>
            <a:off x="6781800" y="2286000"/>
            <a:ext cx="169135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TAdd</a:t>
            </a:r>
            <a:r>
              <a:rPr lang="en-US" dirty="0">
                <a:latin typeface="Calibri" pitchFamily="34" charset="0"/>
              </a:rPr>
              <a:t> Result</a:t>
            </a:r>
          </a:p>
        </p:txBody>
      </p:sp>
      <p:sp>
        <p:nvSpPr>
          <p:cNvPr id="34825" name="Rectangle 31"/>
          <p:cNvSpPr>
            <a:spLocks noChangeArrowheads="1"/>
          </p:cNvSpPr>
          <p:nvPr/>
        </p:nvSpPr>
        <p:spPr bwMode="auto">
          <a:xfrm>
            <a:off x="3886200" y="47275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6" name="Rectangle 32"/>
          <p:cNvSpPr>
            <a:spLocks noChangeArrowheads="1"/>
          </p:cNvSpPr>
          <p:nvPr/>
        </p:nvSpPr>
        <p:spPr bwMode="auto">
          <a:xfrm>
            <a:off x="3880259" y="4059606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100…0</a:t>
            </a:r>
          </a:p>
        </p:txBody>
      </p:sp>
      <p:sp>
        <p:nvSpPr>
          <p:cNvPr id="34827" name="Rectangle 33"/>
          <p:cNvSpPr>
            <a:spLocks noChangeArrowheads="1"/>
          </p:cNvSpPr>
          <p:nvPr/>
        </p:nvSpPr>
        <p:spPr bwMode="auto">
          <a:xfrm>
            <a:off x="3886200" y="33559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8" name="Rectangle 34"/>
          <p:cNvSpPr>
            <a:spLocks noChangeArrowheads="1"/>
          </p:cNvSpPr>
          <p:nvPr/>
        </p:nvSpPr>
        <p:spPr bwMode="auto">
          <a:xfrm>
            <a:off x="3880259" y="2542481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100…0</a:t>
            </a:r>
          </a:p>
        </p:txBody>
      </p:sp>
      <p:sp>
        <p:nvSpPr>
          <p:cNvPr id="34829" name="Rectangle 35"/>
          <p:cNvSpPr>
            <a:spLocks noChangeArrowheads="1"/>
          </p:cNvSpPr>
          <p:nvPr/>
        </p:nvSpPr>
        <p:spPr bwMode="auto">
          <a:xfrm>
            <a:off x="3886200" y="19843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111…1</a:t>
            </a:r>
          </a:p>
        </p:txBody>
      </p:sp>
      <p:sp>
        <p:nvSpPr>
          <p:cNvPr id="34830" name="Rectangle 36"/>
          <p:cNvSpPr>
            <a:spLocks noChangeArrowheads="1"/>
          </p:cNvSpPr>
          <p:nvPr/>
        </p:nvSpPr>
        <p:spPr bwMode="auto">
          <a:xfrm>
            <a:off x="7391400" y="41179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100…0</a:t>
            </a:r>
          </a:p>
        </p:txBody>
      </p:sp>
      <p:sp>
        <p:nvSpPr>
          <p:cNvPr id="34831" name="Rectangle 37"/>
          <p:cNvSpPr>
            <a:spLocks noChangeArrowheads="1"/>
          </p:cNvSpPr>
          <p:nvPr/>
        </p:nvSpPr>
        <p:spPr bwMode="auto">
          <a:xfrm>
            <a:off x="7391400" y="34321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000…0</a:t>
            </a:r>
          </a:p>
        </p:txBody>
      </p:sp>
      <p:sp>
        <p:nvSpPr>
          <p:cNvPr id="34832" name="Rectangle 38"/>
          <p:cNvSpPr>
            <a:spLocks noChangeArrowheads="1"/>
          </p:cNvSpPr>
          <p:nvPr/>
        </p:nvSpPr>
        <p:spPr bwMode="auto">
          <a:xfrm>
            <a:off x="7391400" y="27463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011…1</a:t>
            </a:r>
          </a:p>
        </p:txBody>
      </p:sp>
      <p:sp>
        <p:nvSpPr>
          <p:cNvPr id="34833" name="Text Box 39"/>
          <p:cNvSpPr txBox="1">
            <a:spLocks noChangeArrowheads="1"/>
          </p:cNvSpPr>
          <p:nvPr/>
        </p:nvSpPr>
        <p:spPr bwMode="auto">
          <a:xfrm>
            <a:off x="5867400" y="2243137"/>
            <a:ext cx="79008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PosOver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4834" name="Text Box 40"/>
          <p:cNvSpPr txBox="1">
            <a:spLocks noChangeArrowheads="1"/>
          </p:cNvSpPr>
          <p:nvPr/>
        </p:nvSpPr>
        <p:spPr bwMode="auto">
          <a:xfrm>
            <a:off x="5943600" y="4681537"/>
            <a:ext cx="82573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NegOver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2" name="Rectangle 34">
            <a:extLst>
              <a:ext uri="{FF2B5EF4-FFF2-40B4-BE49-F238E27FC236}">
                <a16:creationId xmlns:a16="http://schemas.microsoft.com/office/drawing/2014/main" id="{F71332F3-BEE9-4EDF-B3B6-7610CA6C2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335" y="2722356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011…1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3B2C4411-9CA3-4017-BFFD-063319F09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335" y="4229787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011…1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886200" y="205740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6146800" imgH="5067300" progId="Excel.Sheet.8">
                  <p:embed/>
                </p:oleObj>
              </mc:Choice>
              <mc:Fallback>
                <p:oleObj name="Chart" r:id="rId3" imgW="6146800" imgH="5067300" progId="Excel.Sheet.8">
                  <p:embed/>
                  <p:pic>
                    <p:nvPicPr>
                      <p:cNvPr id="102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5740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983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Visualizing 2’s Complement Addition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3354388" cy="4592638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Values</a:t>
            </a:r>
          </a:p>
          <a:p>
            <a:pPr lvl="1" eaLnBrk="1" hangingPunct="1">
              <a:defRPr/>
            </a:pPr>
            <a:r>
              <a:rPr lang="en-US"/>
              <a:t>4-bit two’s comp.</a:t>
            </a:r>
          </a:p>
          <a:p>
            <a:pPr lvl="1" eaLnBrk="1" hangingPunct="1">
              <a:defRPr/>
            </a:pPr>
            <a:r>
              <a:rPr lang="en-US"/>
              <a:t>Range from -8 to +7</a:t>
            </a:r>
          </a:p>
          <a:p>
            <a:pPr eaLnBrk="1" hangingPunct="1">
              <a:defRPr/>
            </a:pPr>
            <a:r>
              <a:rPr lang="en-US"/>
              <a:t>Wraps Around</a:t>
            </a:r>
          </a:p>
          <a:p>
            <a:pPr lvl="1" eaLnBrk="1" hangingPunct="1">
              <a:defRPr/>
            </a:pPr>
            <a:r>
              <a:rPr lang="en-US"/>
              <a:t>If sum </a:t>
            </a:r>
            <a:r>
              <a:rPr lang="en-US">
                <a:sym typeface="Symbol" pitchFamily="18" charset="2"/>
              </a:rPr>
              <a:t> </a:t>
            </a:r>
            <a:r>
              <a:rPr lang="en-US"/>
              <a:t>2</a:t>
            </a:r>
            <a:r>
              <a:rPr lang="en-US" i="1" baseline="30000"/>
              <a:t>w</a:t>
            </a:r>
            <a:r>
              <a:rPr lang="en-US" baseline="30000"/>
              <a:t>–1</a:t>
            </a:r>
            <a:endParaRPr lang="en-US"/>
          </a:p>
          <a:p>
            <a:pPr lvl="2" eaLnBrk="1" hangingPunct="1">
              <a:defRPr/>
            </a:pPr>
            <a:r>
              <a:rPr lang="en-US"/>
              <a:t>Becomes negative</a:t>
            </a:r>
          </a:p>
          <a:p>
            <a:pPr lvl="2" eaLnBrk="1" hangingPunct="1">
              <a:defRPr/>
            </a:pPr>
            <a:r>
              <a:rPr lang="en-US"/>
              <a:t>At most once</a:t>
            </a:r>
          </a:p>
          <a:p>
            <a:pPr lvl="1" eaLnBrk="1" hangingPunct="1">
              <a:defRPr/>
            </a:pPr>
            <a:r>
              <a:rPr lang="en-US"/>
              <a:t>If sum &lt; –2</a:t>
            </a:r>
            <a:r>
              <a:rPr lang="en-US" i="1" baseline="30000"/>
              <a:t>w</a:t>
            </a:r>
            <a:r>
              <a:rPr lang="en-US" baseline="30000"/>
              <a:t>–1</a:t>
            </a:r>
            <a:endParaRPr lang="en-US"/>
          </a:p>
          <a:p>
            <a:pPr lvl="2" eaLnBrk="1" hangingPunct="1">
              <a:defRPr/>
            </a:pPr>
            <a:r>
              <a:rPr lang="en-US"/>
              <a:t>Becomes positive</a:t>
            </a:r>
          </a:p>
          <a:p>
            <a:pPr lvl="2" eaLnBrk="1" hangingPunct="1">
              <a:defRPr/>
            </a:pPr>
            <a:r>
              <a:rPr lang="en-US"/>
              <a:t>At most once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638800" y="2133600"/>
            <a:ext cx="168142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TAdd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648200" y="556260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315200" y="502920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391400" y="5562600"/>
            <a:ext cx="89434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PosOver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429000" y="1371600"/>
            <a:ext cx="93134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NegOver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038600" y="1752600"/>
            <a:ext cx="838200" cy="175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H="1" flipV="1">
            <a:off x="7543800" y="4191000"/>
            <a:ext cx="609600" cy="12954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Characterizing TAdd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33537"/>
            <a:ext cx="3810000" cy="34718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Functionality</a:t>
            </a:r>
          </a:p>
          <a:p>
            <a:pPr lvl="1" eaLnBrk="1" hangingPunct="1">
              <a:defRPr/>
            </a:pPr>
            <a:r>
              <a:rPr lang="en-US" dirty="0"/>
              <a:t>True sum requires </a:t>
            </a:r>
            <a:r>
              <a:rPr lang="en-US" b="0" i="1" dirty="0"/>
              <a:t>w</a:t>
            </a:r>
            <a:r>
              <a:rPr lang="en-US" b="0" dirty="0"/>
              <a:t>+1</a:t>
            </a:r>
            <a:r>
              <a:rPr lang="en-US" dirty="0"/>
              <a:t> bits</a:t>
            </a:r>
          </a:p>
          <a:p>
            <a:pPr lvl="1" eaLnBrk="1" hangingPunct="1">
              <a:defRPr/>
            </a:pPr>
            <a:r>
              <a:rPr lang="en-US" dirty="0"/>
              <a:t>Drop off MSB</a:t>
            </a:r>
          </a:p>
          <a:p>
            <a:pPr lvl="1" eaLnBrk="1" hangingPunct="1">
              <a:defRPr/>
            </a:pPr>
            <a:r>
              <a:rPr lang="en-US" dirty="0"/>
              <a:t>Treat remaining bits as 2’s comp. integer</a:t>
            </a:r>
          </a:p>
        </p:txBody>
      </p:sp>
      <p:graphicFrame>
        <p:nvGraphicFramePr>
          <p:cNvPr id="11266" name="Object 40"/>
          <p:cNvGraphicFramePr>
            <a:graphicFrameLocks/>
          </p:cNvGraphicFramePr>
          <p:nvPr/>
        </p:nvGraphicFramePr>
        <p:xfrm>
          <a:off x="1866900" y="4953000"/>
          <a:ext cx="54737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096000" imgH="4064000" progId="Equation.3">
                  <p:embed/>
                </p:oleObj>
              </mc:Choice>
              <mc:Fallback>
                <p:oleObj name="Equation" r:id="rId3" imgW="6096000" imgH="4064000" progId="Equation.3">
                  <p:embed/>
                  <p:pic>
                    <p:nvPicPr>
                      <p:cNvPr id="11266" name="Object 4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0396" b="70523"/>
                      <a:stretch>
                        <a:fillRect/>
                      </a:stretch>
                    </p:blipFill>
                    <p:spPr bwMode="auto">
                      <a:xfrm>
                        <a:off x="1866900" y="4953000"/>
                        <a:ext cx="5473700" cy="12017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41"/>
          <p:cNvSpPr txBox="1">
            <a:spLocks noChangeArrowheads="1"/>
          </p:cNvSpPr>
          <p:nvPr/>
        </p:nvSpPr>
        <p:spPr bwMode="auto">
          <a:xfrm>
            <a:off x="6286500" y="4951413"/>
            <a:ext cx="94923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NegOver</a:t>
            </a:r>
            <a:r>
              <a:rPr lang="en-US" sz="1400" dirty="0">
                <a:latin typeface="Calibri" pitchFamily="34" charset="0"/>
              </a:rPr>
              <a:t>)</a:t>
            </a:r>
          </a:p>
        </p:txBody>
      </p:sp>
      <p:sp>
        <p:nvSpPr>
          <p:cNvPr id="11270" name="Text Box 42"/>
          <p:cNvSpPr txBox="1">
            <a:spLocks noChangeArrowheads="1"/>
          </p:cNvSpPr>
          <p:nvPr/>
        </p:nvSpPr>
        <p:spPr bwMode="auto">
          <a:xfrm>
            <a:off x="6362700" y="5713413"/>
            <a:ext cx="917495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PosOver</a:t>
            </a:r>
            <a:r>
              <a:rPr lang="en-US" sz="1400" dirty="0">
                <a:latin typeface="Calibri" pitchFamily="34" charset="0"/>
              </a:rPr>
              <a:t>)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314824" y="1444625"/>
            <a:ext cx="3609976" cy="2670175"/>
            <a:chOff x="-105" y="2016"/>
            <a:chExt cx="2274" cy="1682"/>
          </a:xfrm>
        </p:grpSpPr>
        <p:sp>
          <p:nvSpPr>
            <p:cNvPr id="11272" name="Rectangle 44"/>
            <p:cNvSpPr>
              <a:spLocks noChangeArrowheads="1"/>
            </p:cNvSpPr>
            <p:nvPr/>
          </p:nvSpPr>
          <p:spPr bwMode="auto">
            <a:xfrm>
              <a:off x="720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45"/>
            <p:cNvSpPr>
              <a:spLocks noChangeArrowheads="1"/>
            </p:cNvSpPr>
            <p:nvPr/>
          </p:nvSpPr>
          <p:spPr bwMode="auto">
            <a:xfrm>
              <a:off x="1056" y="3312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u</a:t>
              </a:r>
            </a:p>
          </p:txBody>
        </p:sp>
        <p:sp>
          <p:nvSpPr>
            <p:cNvPr id="11274" name="Rectangle 46"/>
            <p:cNvSpPr>
              <a:spLocks noChangeArrowheads="1"/>
            </p:cNvSpPr>
            <p:nvPr/>
          </p:nvSpPr>
          <p:spPr bwMode="auto">
            <a:xfrm>
              <a:off x="192" y="2670"/>
              <a:ext cx="205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v</a:t>
              </a:r>
            </a:p>
          </p:txBody>
        </p:sp>
        <p:sp>
          <p:nvSpPr>
            <p:cNvPr id="11275" name="Rectangle 47"/>
            <p:cNvSpPr>
              <a:spLocks noChangeArrowheads="1"/>
            </p:cNvSpPr>
            <p:nvPr/>
          </p:nvSpPr>
          <p:spPr bwMode="auto">
            <a:xfrm>
              <a:off x="768" y="3216"/>
              <a:ext cx="696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11276" name="Rectangle 48"/>
            <p:cNvSpPr>
              <a:spLocks noChangeArrowheads="1"/>
            </p:cNvSpPr>
            <p:nvPr/>
          </p:nvSpPr>
          <p:spPr bwMode="auto">
            <a:xfrm>
              <a:off x="1200" y="3216"/>
              <a:ext cx="480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11277" name="Rectangle 49"/>
            <p:cNvSpPr>
              <a:spLocks noChangeArrowheads="1"/>
            </p:cNvSpPr>
            <p:nvPr/>
          </p:nvSpPr>
          <p:spPr bwMode="auto">
            <a:xfrm>
              <a:off x="240" y="2880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11278" name="Rectangle 50"/>
            <p:cNvSpPr>
              <a:spLocks noChangeArrowheads="1"/>
            </p:cNvSpPr>
            <p:nvPr/>
          </p:nvSpPr>
          <p:spPr bwMode="auto">
            <a:xfrm>
              <a:off x="240" y="2496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11279" name="Rectangle 51"/>
            <p:cNvSpPr>
              <a:spLocks noChangeArrowheads="1"/>
            </p:cNvSpPr>
            <p:nvPr/>
          </p:nvSpPr>
          <p:spPr bwMode="auto">
            <a:xfrm>
              <a:off x="-105" y="3504"/>
              <a:ext cx="969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>
                  <a:latin typeface="Calibri" pitchFamily="34" charset="0"/>
                </a:rPr>
                <a:t>Negative Overflow</a:t>
              </a:r>
            </a:p>
          </p:txBody>
        </p:sp>
        <p:sp>
          <p:nvSpPr>
            <p:cNvPr id="11280" name="Rectangle 52"/>
            <p:cNvSpPr>
              <a:spLocks noChangeArrowheads="1"/>
            </p:cNvSpPr>
            <p:nvPr/>
          </p:nvSpPr>
          <p:spPr bwMode="auto">
            <a:xfrm>
              <a:off x="1248" y="2016"/>
              <a:ext cx="921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>
                  <a:latin typeface="Calibri" pitchFamily="34" charset="0"/>
                </a:rPr>
                <a:t>Positive Overflow</a:t>
              </a:r>
            </a:p>
          </p:txBody>
        </p:sp>
        <p:sp>
          <p:nvSpPr>
            <p:cNvPr id="11281" name="Rectangle 53"/>
            <p:cNvSpPr>
              <a:spLocks noChangeArrowheads="1"/>
            </p:cNvSpPr>
            <p:nvPr/>
          </p:nvSpPr>
          <p:spPr bwMode="auto">
            <a:xfrm>
              <a:off x="1152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54"/>
            <p:cNvSpPr>
              <a:spLocks noChangeArrowheads="1"/>
            </p:cNvSpPr>
            <p:nvPr/>
          </p:nvSpPr>
          <p:spPr bwMode="auto">
            <a:xfrm>
              <a:off x="720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Rectangle 55"/>
            <p:cNvSpPr>
              <a:spLocks noChangeArrowheads="1"/>
            </p:cNvSpPr>
            <p:nvPr/>
          </p:nvSpPr>
          <p:spPr bwMode="auto">
            <a:xfrm>
              <a:off x="1152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Freeform 56"/>
            <p:cNvSpPr>
              <a:spLocks/>
            </p:cNvSpPr>
            <p:nvPr/>
          </p:nvSpPr>
          <p:spPr bwMode="auto">
            <a:xfrm rot="5400000" flipH="1">
              <a:off x="1176" y="2424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Freeform 57"/>
            <p:cNvSpPr>
              <a:spLocks/>
            </p:cNvSpPr>
            <p:nvPr/>
          </p:nvSpPr>
          <p:spPr bwMode="auto">
            <a:xfrm rot="16200000" flipH="1">
              <a:off x="744" y="2808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Line 58"/>
            <p:cNvSpPr>
              <a:spLocks noChangeShapeType="1"/>
            </p:cNvSpPr>
            <p:nvPr/>
          </p:nvSpPr>
          <p:spPr bwMode="auto">
            <a:xfrm flipV="1">
              <a:off x="672" y="3072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Line 59"/>
            <p:cNvSpPr>
              <a:spLocks noChangeShapeType="1"/>
            </p:cNvSpPr>
            <p:nvPr/>
          </p:nvSpPr>
          <p:spPr bwMode="auto">
            <a:xfrm flipH="1">
              <a:off x="1440" y="225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60"/>
            <p:cNvSpPr>
              <a:spLocks noChangeArrowheads="1"/>
            </p:cNvSpPr>
            <p:nvPr/>
          </p:nvSpPr>
          <p:spPr bwMode="auto">
            <a:xfrm>
              <a:off x="144" y="2159"/>
              <a:ext cx="97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dirty="0" err="1">
                  <a:solidFill>
                    <a:schemeClr val="tx2"/>
                  </a:solidFill>
                  <a:latin typeface="Calibri" pitchFamily="34" charset="0"/>
                </a:rPr>
                <a:t>TAdd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(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u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 , 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v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)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235302" y="4953000"/>
            <a:ext cx="551010" cy="36353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0" i="1" baseline="30000" dirty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88970" y="5619690"/>
            <a:ext cx="551010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0" i="1" baseline="30000" dirty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88394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8077200" cy="1470025"/>
          </a:xfrm>
        </p:spPr>
        <p:txBody>
          <a:bodyPr/>
          <a:lstStyle/>
          <a:p>
            <a:pPr marL="0" indent="0"/>
            <a:r>
              <a:rPr lang="en-US" dirty="0"/>
              <a:t>Bits, Bytes, and Integers – Part 2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15-213/18-213/15-513/18-613: Introduction to Computer Systems</a:t>
            </a:r>
            <a:br>
              <a:rPr lang="en-US" sz="2000" b="0" dirty="0"/>
            </a:br>
            <a:r>
              <a:rPr lang="en-US" sz="2000" b="0" dirty="0"/>
              <a:t>3</a:t>
            </a:r>
            <a:r>
              <a:rPr lang="en-US" sz="2000" b="0" baseline="30000" dirty="0"/>
              <a:t>rd</a:t>
            </a:r>
            <a:r>
              <a:rPr lang="en-US" sz="2000" b="0" dirty="0"/>
              <a:t> Lecture,  February 9, 2021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5908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Multiplication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28737"/>
            <a:ext cx="83073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Goal: Computing Product of </a:t>
            </a:r>
            <a:r>
              <a:rPr lang="en-US" b="0" i="1" dirty="0"/>
              <a:t>w</a:t>
            </a:r>
            <a:r>
              <a:rPr lang="en-US" dirty="0"/>
              <a:t>-bit numbers </a:t>
            </a:r>
            <a:r>
              <a:rPr lang="en-US" b="0" i="1" dirty="0"/>
              <a:t>x</a:t>
            </a:r>
            <a:r>
              <a:rPr lang="en-US" dirty="0"/>
              <a:t>, </a:t>
            </a:r>
            <a:r>
              <a:rPr lang="en-US" b="0" i="1" dirty="0"/>
              <a:t>y</a:t>
            </a:r>
          </a:p>
          <a:p>
            <a:pPr lvl="1" eaLnBrk="1" hangingPunct="1">
              <a:defRPr/>
            </a:pPr>
            <a:r>
              <a:rPr lang="en-US" dirty="0"/>
              <a:t>Either signed or unsigned</a:t>
            </a:r>
          </a:p>
          <a:p>
            <a:pPr eaLnBrk="1" hangingPunct="1">
              <a:defRPr/>
            </a:pPr>
            <a:r>
              <a:rPr lang="en-US" dirty="0"/>
              <a:t>But, exact results can be bigger than </a:t>
            </a:r>
            <a:r>
              <a:rPr lang="en-US" b="0" i="1" dirty="0" err="1"/>
              <a:t>w</a:t>
            </a:r>
            <a:r>
              <a:rPr lang="en-US" b="0" i="1" dirty="0"/>
              <a:t> </a:t>
            </a:r>
            <a:r>
              <a:rPr lang="en-US" dirty="0"/>
              <a:t>bits</a:t>
            </a: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Unsigned: up to 2</a:t>
            </a:r>
            <a:r>
              <a:rPr lang="en-US" i="1" dirty="0"/>
              <a:t>w</a:t>
            </a:r>
            <a:r>
              <a:rPr lang="en-US" dirty="0"/>
              <a:t> bits</a:t>
            </a:r>
          </a:p>
          <a:p>
            <a:pPr lvl="2">
              <a:defRPr/>
            </a:pPr>
            <a:r>
              <a:rPr lang="en-US" b="0" dirty="0"/>
              <a:t>Result range: 0 ≤ </a:t>
            </a:r>
            <a:r>
              <a:rPr lang="en-US" b="0" i="1" dirty="0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≤ (2</a:t>
            </a:r>
            <a:r>
              <a:rPr lang="en-US" b="0" i="1" baseline="30000" dirty="0"/>
              <a:t>w</a:t>
            </a:r>
            <a:r>
              <a:rPr lang="en-US" b="0" dirty="0"/>
              <a:t> – 1) </a:t>
            </a:r>
            <a:r>
              <a:rPr lang="en-US" b="0" baseline="30000" dirty="0"/>
              <a:t>2</a:t>
            </a:r>
            <a:r>
              <a:rPr lang="en-US" b="0" dirty="0"/>
              <a:t>  =  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dirty="0"/>
              <a:t> – 2</a:t>
            </a:r>
            <a:r>
              <a:rPr lang="en-US" b="0" i="1" baseline="30000" dirty="0"/>
              <a:t>w</a:t>
            </a:r>
            <a:r>
              <a:rPr lang="en-US" b="0" baseline="30000" dirty="0"/>
              <a:t>+1</a:t>
            </a:r>
            <a:r>
              <a:rPr lang="en-US" b="0" dirty="0"/>
              <a:t> + 1</a:t>
            </a:r>
          </a:p>
          <a:p>
            <a:pPr lvl="1" eaLnBrk="1" hangingPunct="1">
              <a:defRPr/>
            </a:pPr>
            <a:r>
              <a:rPr lang="en-US" dirty="0"/>
              <a:t>Two’s complement min (negative): Up to 2</a:t>
            </a:r>
            <a:r>
              <a:rPr lang="en-US" i="1" dirty="0"/>
              <a:t>w</a:t>
            </a:r>
            <a:r>
              <a:rPr lang="en-US" dirty="0"/>
              <a:t>-1 bits</a:t>
            </a:r>
          </a:p>
          <a:p>
            <a:pPr lvl="2">
              <a:defRPr/>
            </a:pPr>
            <a:r>
              <a:rPr lang="en-US" b="0" dirty="0"/>
              <a:t>Result range</a:t>
            </a:r>
            <a:r>
              <a:rPr lang="en-US" b="0" i="1" dirty="0"/>
              <a:t>: </a:t>
            </a:r>
            <a:r>
              <a:rPr lang="en-US" b="0" i="1" dirty="0" err="1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 ≥ (–2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)*(2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–1)  =  –2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–2 </a:t>
            </a:r>
            <a:r>
              <a:rPr lang="en-US" b="0" dirty="0"/>
              <a:t>+ 2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</a:p>
          <a:p>
            <a:pPr lvl="1">
              <a:defRPr/>
            </a:pPr>
            <a:r>
              <a:rPr lang="en-US" dirty="0"/>
              <a:t>Two’s complement max (positive): Up to 2</a:t>
            </a:r>
            <a:r>
              <a:rPr lang="en-US" i="1" dirty="0"/>
              <a:t>w</a:t>
            </a:r>
            <a:r>
              <a:rPr lang="en-US" dirty="0"/>
              <a:t> bits, but only for (</a:t>
            </a:r>
            <a:r>
              <a:rPr lang="en-US" i="1" dirty="0"/>
              <a:t>TMin</a:t>
            </a:r>
            <a:r>
              <a:rPr lang="en-US" i="1" baseline="-25000" dirty="0"/>
              <a:t>w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  <a:p>
            <a:pPr lvl="2">
              <a:defRPr/>
            </a:pPr>
            <a:r>
              <a:rPr lang="en-US" b="0" dirty="0"/>
              <a:t>Result range: </a:t>
            </a:r>
            <a:r>
              <a:rPr lang="en-US" b="0" i="1" dirty="0" err="1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≤ (–2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) </a:t>
            </a:r>
            <a:r>
              <a:rPr lang="en-US" b="0" baseline="30000" dirty="0"/>
              <a:t>2</a:t>
            </a:r>
            <a:r>
              <a:rPr lang="en-US" b="0" dirty="0"/>
              <a:t>  =  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–2</a:t>
            </a:r>
          </a:p>
          <a:p>
            <a:pPr eaLnBrk="1" hangingPunct="1">
              <a:defRPr/>
            </a:pPr>
            <a:r>
              <a:rPr lang="en-US" dirty="0"/>
              <a:t>So, maintaining exact results…</a:t>
            </a:r>
          </a:p>
          <a:p>
            <a:pPr lvl="1" eaLnBrk="1" hangingPunct="1">
              <a:defRPr/>
            </a:pPr>
            <a:r>
              <a:rPr lang="en-US" dirty="0"/>
              <a:t>would need to keep expanding word size with each product computed</a:t>
            </a:r>
          </a:p>
          <a:p>
            <a:pPr lvl="1" eaLnBrk="1" hangingPunct="1">
              <a:defRPr/>
            </a:pPr>
            <a:r>
              <a:rPr lang="en-US" dirty="0"/>
              <a:t>is done in software, if needed</a:t>
            </a:r>
          </a:p>
          <a:p>
            <a:pPr lvl="2">
              <a:defRPr/>
            </a:pPr>
            <a:r>
              <a:rPr lang="en-US" dirty="0"/>
              <a:t>e.g., by “arbitrary precision” arithmetic packages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Unsigned Multiplication in C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368935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Ignores high order </a:t>
            </a:r>
            <a:r>
              <a:rPr lang="en-US" b="0" i="1"/>
              <a:t>w</a:t>
            </a:r>
            <a:r>
              <a:rPr lang="en-US"/>
              <a:t> bits</a:t>
            </a:r>
          </a:p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0"/>
              <a:t>UMult</a:t>
            </a:r>
            <a:r>
              <a:rPr lang="en-US" b="0" i="1" baseline="-25000"/>
              <a:t>w</a:t>
            </a:r>
            <a:r>
              <a:rPr lang="en-US" b="0"/>
              <a:t>(</a:t>
            </a:r>
            <a:r>
              <a:rPr lang="en-US" b="0" i="1"/>
              <a:t>u</a:t>
            </a:r>
            <a:r>
              <a:rPr lang="en-US" b="0"/>
              <a:t> , </a:t>
            </a:r>
            <a:r>
              <a:rPr lang="en-US" b="0" i="1"/>
              <a:t>v</a:t>
            </a:r>
            <a:r>
              <a:rPr lang="en-US" b="0"/>
              <a:t>)	=	</a:t>
            </a:r>
            <a:r>
              <a:rPr lang="en-US" b="0" i="1"/>
              <a:t>u</a:t>
            </a:r>
            <a:r>
              <a:rPr lang="en-US" b="0"/>
              <a:t>   · </a:t>
            </a:r>
            <a:r>
              <a:rPr lang="en-US" b="0" i="1"/>
              <a:t>v</a:t>
            </a:r>
            <a:r>
              <a:rPr lang="en-US" b="0"/>
              <a:t>  mod 2</a:t>
            </a:r>
            <a:r>
              <a:rPr lang="en-US" b="0" i="1" baseline="30000"/>
              <a:t>w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2400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2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3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4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5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6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7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8120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5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6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7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8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9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0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0" name="Rectangle 20"/>
          <p:cNvSpPr>
            <a:spLocks noChangeArrowheads="1"/>
          </p:cNvSpPr>
          <p:nvPr/>
        </p:nvSpPr>
        <p:spPr bwMode="auto">
          <a:xfrm>
            <a:off x="5562600" y="14478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5562600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2743200" y="2286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23"/>
          <p:cNvSpPr>
            <a:spLocks noChangeArrowheads="1"/>
          </p:cNvSpPr>
          <p:nvPr/>
        </p:nvSpPr>
        <p:spPr bwMode="auto">
          <a:xfrm>
            <a:off x="5181600" y="1905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3840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2857500" y="228600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9560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2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3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4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5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6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7" name="Line 41"/>
          <p:cNvSpPr>
            <a:spLocks noChangeShapeType="1"/>
          </p:cNvSpPr>
          <p:nvPr/>
        </p:nvSpPr>
        <p:spPr bwMode="auto">
          <a:xfrm flipV="1">
            <a:off x="2743200" y="2743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42"/>
          <p:cNvSpPr txBox="1">
            <a:spLocks noChangeArrowheads="1"/>
          </p:cNvSpPr>
          <p:nvPr/>
        </p:nvSpPr>
        <p:spPr bwMode="auto">
          <a:xfrm>
            <a:off x="40218" y="2352645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36879" name="Text Box 43"/>
          <p:cNvSpPr txBox="1">
            <a:spLocks noChangeArrowheads="1"/>
          </p:cNvSpPr>
          <p:nvPr/>
        </p:nvSpPr>
        <p:spPr bwMode="auto">
          <a:xfrm>
            <a:off x="76200" y="1698976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0" name="Text Box 44"/>
          <p:cNvSpPr txBox="1">
            <a:spLocks noChangeArrowheads="1"/>
          </p:cNvSpPr>
          <p:nvPr/>
        </p:nvSpPr>
        <p:spPr bwMode="auto">
          <a:xfrm>
            <a:off x="76201" y="29718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1" name="Rectangle 45"/>
          <p:cNvSpPr>
            <a:spLocks noChangeArrowheads="1"/>
          </p:cNvSpPr>
          <p:nvPr/>
        </p:nvSpPr>
        <p:spPr bwMode="auto">
          <a:xfrm>
            <a:off x="4584700" y="2743200"/>
            <a:ext cx="14351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UMult</a:t>
            </a:r>
            <a:r>
              <a:rPr lang="en-US" b="0" i="1" baseline="-25000">
                <a:latin typeface="Times" pitchFamily="18" charset="0"/>
              </a:rPr>
              <a:t>w</a:t>
            </a:r>
            <a:r>
              <a:rPr lang="en-US" b="0">
                <a:latin typeface="Times" pitchFamily="18" charset="0"/>
              </a:rPr>
              <a:t>(</a:t>
            </a:r>
            <a:r>
              <a:rPr lang="en-US" b="0" i="1">
                <a:latin typeface="Times" pitchFamily="18" charset="0"/>
              </a:rPr>
              <a:t>u</a:t>
            </a:r>
            <a:r>
              <a:rPr lang="en-US" b="0">
                <a:latin typeface="Times" pitchFamily="18" charset="0"/>
              </a:rPr>
              <a:t> , </a:t>
            </a:r>
            <a:r>
              <a:rPr lang="en-US" b="0" i="1">
                <a:latin typeface="Times" pitchFamily="18" charset="0"/>
              </a:rPr>
              <a:t>v</a:t>
            </a:r>
            <a:r>
              <a:rPr lang="en-US" b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3840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69" name="Rectangle 5"/>
          <p:cNvSpPr>
            <a:spLocks/>
          </p:cNvSpPr>
          <p:nvPr/>
        </p:nvSpPr>
        <p:spPr bwMode="auto">
          <a:xfrm>
            <a:off x="2895600" y="5350589"/>
            <a:ext cx="3221395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       1110 1001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        1101 0101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0" name="Line 6"/>
          <p:cNvSpPr>
            <a:spLocks noChangeShapeType="1"/>
          </p:cNvSpPr>
          <p:nvPr/>
        </p:nvSpPr>
        <p:spPr bwMode="auto">
          <a:xfrm>
            <a:off x="2925483" y="6036389"/>
            <a:ext cx="3094317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1" name="Rectangle 13"/>
          <p:cNvSpPr>
            <a:spLocks/>
          </p:cNvSpPr>
          <p:nvPr/>
        </p:nvSpPr>
        <p:spPr bwMode="auto">
          <a:xfrm>
            <a:off x="2895600" y="6007020"/>
            <a:ext cx="3221896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1100 0001 1101 1101</a:t>
            </a:r>
          </a:p>
        </p:txBody>
      </p:sp>
      <p:sp>
        <p:nvSpPr>
          <p:cNvPr id="72" name="Rectangle 13"/>
          <p:cNvSpPr>
            <a:spLocks/>
          </p:cNvSpPr>
          <p:nvPr/>
        </p:nvSpPr>
        <p:spPr bwMode="auto">
          <a:xfrm>
            <a:off x="2895600" y="6371431"/>
            <a:ext cx="322139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       1101 1101</a:t>
            </a:r>
          </a:p>
        </p:txBody>
      </p:sp>
      <p:sp>
        <p:nvSpPr>
          <p:cNvPr id="73" name="Line 6"/>
          <p:cNvSpPr>
            <a:spLocks noChangeShapeType="1"/>
          </p:cNvSpPr>
          <p:nvPr/>
        </p:nvSpPr>
        <p:spPr bwMode="auto">
          <a:xfrm>
            <a:off x="2925484" y="6376511"/>
            <a:ext cx="309431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4" name="Rectangle 5"/>
          <p:cNvSpPr>
            <a:spLocks/>
          </p:cNvSpPr>
          <p:nvPr/>
        </p:nvSpPr>
        <p:spPr bwMode="auto">
          <a:xfrm>
            <a:off x="6351193" y="5350589"/>
            <a:ext cx="913070" cy="7181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E9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D5</a:t>
            </a:r>
          </a:p>
        </p:txBody>
      </p:sp>
      <p:sp>
        <p:nvSpPr>
          <p:cNvPr id="75" name="Line 6"/>
          <p:cNvSpPr>
            <a:spLocks noChangeShapeType="1"/>
          </p:cNvSpPr>
          <p:nvPr/>
        </p:nvSpPr>
        <p:spPr bwMode="auto">
          <a:xfrm>
            <a:off x="6427393" y="6036389"/>
            <a:ext cx="73540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6" name="Rectangle 13"/>
          <p:cNvSpPr>
            <a:spLocks/>
          </p:cNvSpPr>
          <p:nvPr/>
        </p:nvSpPr>
        <p:spPr bwMode="auto">
          <a:xfrm>
            <a:off x="6351193" y="6007020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C1DD</a:t>
            </a:r>
          </a:p>
        </p:txBody>
      </p:sp>
      <p:sp>
        <p:nvSpPr>
          <p:cNvPr id="77" name="Rectangle 13"/>
          <p:cNvSpPr>
            <a:spLocks/>
          </p:cNvSpPr>
          <p:nvPr/>
        </p:nvSpPr>
        <p:spPr bwMode="auto">
          <a:xfrm>
            <a:off x="6351193" y="6371431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DD</a:t>
            </a:r>
          </a:p>
        </p:txBody>
      </p:sp>
      <p:sp>
        <p:nvSpPr>
          <p:cNvPr id="78" name="Line 6"/>
          <p:cNvSpPr>
            <a:spLocks noChangeShapeType="1"/>
          </p:cNvSpPr>
          <p:nvPr/>
        </p:nvSpPr>
        <p:spPr bwMode="auto">
          <a:xfrm>
            <a:off x="6427392" y="6376511"/>
            <a:ext cx="735407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9" name="Rectangle 5"/>
          <p:cNvSpPr>
            <a:spLocks/>
          </p:cNvSpPr>
          <p:nvPr/>
        </p:nvSpPr>
        <p:spPr bwMode="auto">
          <a:xfrm>
            <a:off x="7602937" y="5350589"/>
            <a:ext cx="1220847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233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 213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80" name="Line 6"/>
          <p:cNvSpPr>
            <a:spLocks noChangeShapeType="1"/>
          </p:cNvSpPr>
          <p:nvPr/>
        </p:nvSpPr>
        <p:spPr bwMode="auto">
          <a:xfrm>
            <a:off x="7679136" y="6036389"/>
            <a:ext cx="1007663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1" name="Rectangle 13"/>
          <p:cNvSpPr>
            <a:spLocks/>
          </p:cNvSpPr>
          <p:nvPr/>
        </p:nvSpPr>
        <p:spPr bwMode="auto">
          <a:xfrm>
            <a:off x="7602937" y="6007020"/>
            <a:ext cx="1220847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49629</a:t>
            </a:r>
          </a:p>
        </p:txBody>
      </p:sp>
      <p:sp>
        <p:nvSpPr>
          <p:cNvPr id="82" name="Rectangle 13"/>
          <p:cNvSpPr>
            <a:spLocks/>
          </p:cNvSpPr>
          <p:nvPr/>
        </p:nvSpPr>
        <p:spPr bwMode="auto">
          <a:xfrm>
            <a:off x="7602937" y="6371431"/>
            <a:ext cx="1220847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221</a:t>
            </a:r>
          </a:p>
        </p:txBody>
      </p:sp>
      <p:sp>
        <p:nvSpPr>
          <p:cNvPr id="83" name="Line 6"/>
          <p:cNvSpPr>
            <a:spLocks noChangeShapeType="1"/>
          </p:cNvSpPr>
          <p:nvPr/>
        </p:nvSpPr>
        <p:spPr bwMode="auto">
          <a:xfrm>
            <a:off x="7679136" y="6376511"/>
            <a:ext cx="1007663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 animBg="1"/>
      <p:bldP spid="71" grpId="0"/>
      <p:bldP spid="72" grpId="0"/>
      <p:bldP spid="73" grpId="0" animBg="1"/>
      <p:bldP spid="74" grpId="0"/>
      <p:bldP spid="75" grpId="0" animBg="1"/>
      <p:bldP spid="76" grpId="0"/>
      <p:bldP spid="77" grpId="0"/>
      <p:bldP spid="78" grpId="0" animBg="1"/>
      <p:bldP spid="79" grpId="0"/>
      <p:bldP spid="80" grpId="0" animBg="1"/>
      <p:bldP spid="81" grpId="0"/>
      <p:bldP spid="82" grpId="0"/>
      <p:bldP spid="8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Signed Multiplication in C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320040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Ignores high order </a:t>
            </a:r>
            <a:r>
              <a:rPr lang="en-US" b="0" i="1" dirty="0"/>
              <a:t>w</a:t>
            </a:r>
            <a:r>
              <a:rPr lang="en-US" dirty="0"/>
              <a:t> bits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Some of which are different for signed vs. unsigned multiplication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Lower bits are the same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219200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676400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5562600" y="1143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5562600" y="16002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2743200" y="1981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5181600" y="1600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133600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2857500" y="198120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590800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2743200" y="24384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42"/>
          <p:cNvSpPr txBox="1">
            <a:spLocks noChangeArrowheads="1"/>
          </p:cNvSpPr>
          <p:nvPr/>
        </p:nvSpPr>
        <p:spPr bwMode="auto">
          <a:xfrm>
            <a:off x="78201" y="205825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0975" name="Text Box 43"/>
          <p:cNvSpPr txBox="1">
            <a:spLocks noChangeArrowheads="1"/>
          </p:cNvSpPr>
          <p:nvPr/>
        </p:nvSpPr>
        <p:spPr bwMode="auto">
          <a:xfrm>
            <a:off x="76200" y="1380472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6" name="Text Box 44"/>
          <p:cNvSpPr txBox="1">
            <a:spLocks noChangeArrowheads="1"/>
          </p:cNvSpPr>
          <p:nvPr/>
        </p:nvSpPr>
        <p:spPr bwMode="auto">
          <a:xfrm>
            <a:off x="76201" y="2676861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4648200" y="2438400"/>
            <a:ext cx="14097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TMult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133600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64" name="Rectangle 5"/>
          <p:cNvSpPr>
            <a:spLocks/>
          </p:cNvSpPr>
          <p:nvPr/>
        </p:nvSpPr>
        <p:spPr bwMode="auto">
          <a:xfrm>
            <a:off x="7430830" y="5350589"/>
            <a:ext cx="1220847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-23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 -43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5" name="Line 6"/>
          <p:cNvSpPr>
            <a:spLocks noChangeShapeType="1"/>
          </p:cNvSpPr>
          <p:nvPr/>
        </p:nvSpPr>
        <p:spPr bwMode="auto">
          <a:xfrm>
            <a:off x="7507030" y="6036389"/>
            <a:ext cx="106547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6" name="Rectangle 13"/>
          <p:cNvSpPr>
            <a:spLocks/>
          </p:cNvSpPr>
          <p:nvPr/>
        </p:nvSpPr>
        <p:spPr bwMode="auto">
          <a:xfrm>
            <a:off x="7430830" y="6007020"/>
            <a:ext cx="122102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989</a:t>
            </a:r>
          </a:p>
        </p:txBody>
      </p:sp>
      <p:sp>
        <p:nvSpPr>
          <p:cNvPr id="67" name="Rectangle 13"/>
          <p:cNvSpPr>
            <a:spLocks/>
          </p:cNvSpPr>
          <p:nvPr/>
        </p:nvSpPr>
        <p:spPr bwMode="auto">
          <a:xfrm>
            <a:off x="7430830" y="6371431"/>
            <a:ext cx="1220847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-35</a:t>
            </a:r>
          </a:p>
        </p:txBody>
      </p:sp>
      <p:sp>
        <p:nvSpPr>
          <p:cNvPr id="68" name="Line 6"/>
          <p:cNvSpPr>
            <a:spLocks noChangeShapeType="1"/>
          </p:cNvSpPr>
          <p:nvPr/>
        </p:nvSpPr>
        <p:spPr bwMode="auto">
          <a:xfrm>
            <a:off x="7507030" y="6376511"/>
            <a:ext cx="106547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9" name="Rectangle 5"/>
          <p:cNvSpPr>
            <a:spLocks/>
          </p:cNvSpPr>
          <p:nvPr/>
        </p:nvSpPr>
        <p:spPr bwMode="auto">
          <a:xfrm>
            <a:off x="2895600" y="5350589"/>
            <a:ext cx="3221395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       1110 1001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        1101 0101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0" name="Line 6"/>
          <p:cNvSpPr>
            <a:spLocks noChangeShapeType="1"/>
          </p:cNvSpPr>
          <p:nvPr/>
        </p:nvSpPr>
        <p:spPr bwMode="auto">
          <a:xfrm>
            <a:off x="2925483" y="6036389"/>
            <a:ext cx="3094317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1" name="Rectangle 13"/>
          <p:cNvSpPr>
            <a:spLocks/>
          </p:cNvSpPr>
          <p:nvPr/>
        </p:nvSpPr>
        <p:spPr bwMode="auto">
          <a:xfrm>
            <a:off x="2895600" y="6007020"/>
            <a:ext cx="3221896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0000 0011 1101 1101</a:t>
            </a:r>
          </a:p>
        </p:txBody>
      </p:sp>
      <p:sp>
        <p:nvSpPr>
          <p:cNvPr id="72" name="Rectangle 13"/>
          <p:cNvSpPr>
            <a:spLocks/>
          </p:cNvSpPr>
          <p:nvPr/>
        </p:nvSpPr>
        <p:spPr bwMode="auto">
          <a:xfrm>
            <a:off x="2895600" y="6371431"/>
            <a:ext cx="322139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       1101 1101</a:t>
            </a:r>
          </a:p>
        </p:txBody>
      </p:sp>
      <p:sp>
        <p:nvSpPr>
          <p:cNvPr id="73" name="Line 6"/>
          <p:cNvSpPr>
            <a:spLocks noChangeShapeType="1"/>
          </p:cNvSpPr>
          <p:nvPr/>
        </p:nvSpPr>
        <p:spPr bwMode="auto">
          <a:xfrm>
            <a:off x="2925484" y="6376511"/>
            <a:ext cx="309431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4" name="Rectangle 5"/>
          <p:cNvSpPr>
            <a:spLocks/>
          </p:cNvSpPr>
          <p:nvPr/>
        </p:nvSpPr>
        <p:spPr bwMode="auto">
          <a:xfrm>
            <a:off x="6351193" y="5350589"/>
            <a:ext cx="913070" cy="7181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E9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D5</a:t>
            </a:r>
          </a:p>
        </p:txBody>
      </p:sp>
      <p:sp>
        <p:nvSpPr>
          <p:cNvPr id="75" name="Line 6"/>
          <p:cNvSpPr>
            <a:spLocks noChangeShapeType="1"/>
          </p:cNvSpPr>
          <p:nvPr/>
        </p:nvSpPr>
        <p:spPr bwMode="auto">
          <a:xfrm>
            <a:off x="6427393" y="6036389"/>
            <a:ext cx="73540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6" name="Rectangle 13"/>
          <p:cNvSpPr>
            <a:spLocks/>
          </p:cNvSpPr>
          <p:nvPr/>
        </p:nvSpPr>
        <p:spPr bwMode="auto">
          <a:xfrm>
            <a:off x="6351193" y="6007020"/>
            <a:ext cx="913196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03DD</a:t>
            </a:r>
          </a:p>
        </p:txBody>
      </p:sp>
      <p:sp>
        <p:nvSpPr>
          <p:cNvPr id="77" name="Rectangle 13"/>
          <p:cNvSpPr>
            <a:spLocks/>
          </p:cNvSpPr>
          <p:nvPr/>
        </p:nvSpPr>
        <p:spPr bwMode="auto">
          <a:xfrm>
            <a:off x="6351193" y="6371431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DD</a:t>
            </a:r>
          </a:p>
        </p:txBody>
      </p:sp>
      <p:sp>
        <p:nvSpPr>
          <p:cNvPr id="78" name="Line 6"/>
          <p:cNvSpPr>
            <a:spLocks noChangeShapeType="1"/>
          </p:cNvSpPr>
          <p:nvPr/>
        </p:nvSpPr>
        <p:spPr bwMode="auto">
          <a:xfrm>
            <a:off x="6427392" y="6376511"/>
            <a:ext cx="735407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 animBg="1"/>
      <p:bldP spid="66" grpId="0"/>
      <p:bldP spid="67" grpId="0"/>
      <p:bldP spid="68" grpId="0" animBg="1"/>
      <p:bldP spid="69" grpId="0"/>
      <p:bldP spid="70" grpId="0" animBg="1"/>
      <p:bldP spid="71" grpId="0"/>
      <p:bldP spid="72" grpId="0"/>
      <p:bldP spid="73" grpId="0" animBg="1"/>
      <p:bldP spid="74" grpId="0"/>
      <p:bldP spid="75" grpId="0" animBg="1"/>
      <p:bldP spid="76" grpId="0"/>
      <p:bldP spid="77" grpId="0"/>
      <p:bldP spid="7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3993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Power-of-2 Multiply with Shift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Operation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&lt;&lt; k</a:t>
            </a:r>
            <a:r>
              <a:rPr lang="en-US" b="1" dirty="0"/>
              <a:t> </a:t>
            </a:r>
            <a:r>
              <a:rPr lang="en-US" dirty="0"/>
              <a:t>gives </a:t>
            </a:r>
            <a:r>
              <a:rPr lang="en-US" b="1" dirty="0">
                <a:latin typeface="Courier New" pitchFamily="49" charset="0"/>
              </a:rPr>
              <a:t>u * </a:t>
            </a:r>
            <a:r>
              <a:rPr lang="en-US" b="1" i="1" dirty="0"/>
              <a:t>2</a:t>
            </a:r>
            <a:r>
              <a:rPr lang="en-US" b="1" i="1" baseline="30000" dirty="0"/>
              <a:t>k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Both signed and unsigned</a:t>
            </a:r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Examples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&lt;&lt; 3	==	u * 8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(u &lt;&lt; 5) – (u &lt;&lt; 3)	==	u * 24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Most machines shift and add faster than multiply</a:t>
            </a:r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Compiler generates this code automatically</a:t>
            </a:r>
          </a:p>
          <a:p>
            <a:pPr lvl="1" eaLnBrk="1" hangingPunct="1">
              <a:tabLst>
                <a:tab pos="2971800" algn="l"/>
              </a:tabLst>
              <a:defRPr/>
            </a:pPr>
            <a:endParaRPr lang="en-US" dirty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943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172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4008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80010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229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8458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629400" y="2514600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 • •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943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68580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086600" y="29718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7315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8229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8458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61722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5334000" y="2438400"/>
            <a:ext cx="298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334000" y="2895600"/>
            <a:ext cx="3667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2514600" y="3276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953000" y="2895600"/>
            <a:ext cx="3206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886200" y="3276600"/>
            <a:ext cx="65246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2514600" y="3733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990600" y="3352800"/>
            <a:ext cx="257397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</a:t>
            </a:r>
            <a:r>
              <a:rPr lang="en-US" sz="2000" b="0" i="1" dirty="0" err="1">
                <a:latin typeface="Calibri" pitchFamily="34" charset="0"/>
              </a:rPr>
              <a:t>w</a:t>
            </a:r>
            <a:r>
              <a:rPr lang="en-US" sz="2000" b="0" dirty="0" err="1">
                <a:latin typeface="Calibri" pitchFamily="34" charset="0"/>
              </a:rPr>
              <a:t>+</a:t>
            </a:r>
            <a:r>
              <a:rPr lang="en-US" sz="2000" b="0" i="1" dirty="0" err="1">
                <a:latin typeface="Calibri" pitchFamily="34" charset="0"/>
              </a:rPr>
              <a:t>k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990600" y="26670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990600" y="3795712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k 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4383692" y="3795712"/>
            <a:ext cx="138210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>
                <a:latin typeface="Times" pitchFamily="18" charset="0"/>
              </a:rPr>
              <a:t>UMult</a:t>
            </a:r>
            <a:r>
              <a:rPr lang="en-US" sz="1600" b="0" i="1" baseline="-25000">
                <a:latin typeface="Times" pitchFamily="18" charset="0"/>
              </a:rPr>
              <a:t>w</a:t>
            </a:r>
            <a:r>
              <a:rPr lang="en-US" sz="1600" b="0">
                <a:latin typeface="Times" pitchFamily="18" charset="0"/>
              </a:rPr>
              <a:t>(</a:t>
            </a:r>
            <a:r>
              <a:rPr lang="en-US" sz="1600" b="0" i="1">
                <a:latin typeface="Times" pitchFamily="18" charset="0"/>
              </a:rPr>
              <a:t>u</a:t>
            </a:r>
            <a:r>
              <a:rPr lang="en-US" sz="1600" b="0">
                <a:latin typeface="Times" pitchFamily="18" charset="0"/>
              </a:rPr>
              <a:t> , 2</a:t>
            </a:r>
            <a:r>
              <a:rPr lang="en-US" sz="1600" b="0" i="1" baseline="30000">
                <a:latin typeface="Times" pitchFamily="18" charset="0"/>
              </a:rPr>
              <a:t>k</a:t>
            </a:r>
            <a:r>
              <a:rPr lang="en-US" sz="1600" b="0">
                <a:latin typeface="Times" pitchFamily="18" charset="0"/>
              </a:rPr>
              <a:t>)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5438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7105650" y="2057400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572000" y="3429000"/>
            <a:ext cx="2743200" cy="228600"/>
            <a:chOff x="2976" y="816"/>
            <a:chExt cx="1728" cy="144"/>
          </a:xfrm>
        </p:grpSpPr>
        <p:sp>
          <p:nvSpPr>
            <p:cNvPr id="42028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29" name="Rectangle 32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0" name="Rectangle 33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1" name="Rectangle 34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2" name="Rectangle 35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3" name="Rectangle 36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4" name="Rectangle 37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latin typeface="Calibri"/>
                  <a:cs typeface="Calibri"/>
                </a:rPr>
                <a:t>• • •</a:t>
              </a:r>
            </a:p>
          </p:txBody>
        </p:sp>
      </p:grpSp>
      <p:sp>
        <p:nvSpPr>
          <p:cNvPr id="42015" name="Rectangle 38"/>
          <p:cNvSpPr>
            <a:spLocks noChangeArrowheads="1"/>
          </p:cNvSpPr>
          <p:nvPr/>
        </p:nvSpPr>
        <p:spPr bwMode="auto">
          <a:xfrm>
            <a:off x="7315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6" name="Rectangle 39"/>
          <p:cNvSpPr>
            <a:spLocks noChangeArrowheads="1"/>
          </p:cNvSpPr>
          <p:nvPr/>
        </p:nvSpPr>
        <p:spPr bwMode="auto">
          <a:xfrm>
            <a:off x="82296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7" name="Rectangle 40"/>
          <p:cNvSpPr>
            <a:spLocks noChangeArrowheads="1"/>
          </p:cNvSpPr>
          <p:nvPr/>
        </p:nvSpPr>
        <p:spPr bwMode="auto">
          <a:xfrm>
            <a:off x="8458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8" name="Rectangle 41"/>
          <p:cNvSpPr>
            <a:spLocks noChangeArrowheads="1"/>
          </p:cNvSpPr>
          <p:nvPr/>
        </p:nvSpPr>
        <p:spPr bwMode="auto">
          <a:xfrm>
            <a:off x="7543800" y="3429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9" name="Rectangle 42"/>
          <p:cNvSpPr>
            <a:spLocks noChangeArrowheads="1"/>
          </p:cNvSpPr>
          <p:nvPr/>
        </p:nvSpPr>
        <p:spPr bwMode="auto">
          <a:xfrm>
            <a:off x="4398197" y="4066758"/>
            <a:ext cx="1359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dirty="0" err="1">
                <a:latin typeface="Times" pitchFamily="18" charset="0"/>
              </a:rPr>
              <a:t>TMult</a:t>
            </a:r>
            <a:r>
              <a:rPr lang="en-US" sz="1600" b="0" i="1" baseline="-25000" dirty="0" err="1">
                <a:latin typeface="Times" pitchFamily="18" charset="0"/>
              </a:rPr>
              <a:t>w</a:t>
            </a:r>
            <a:r>
              <a:rPr lang="en-US" sz="1600" b="0" dirty="0">
                <a:latin typeface="Times" pitchFamily="18" charset="0"/>
              </a:rPr>
              <a:t>(</a:t>
            </a:r>
            <a:r>
              <a:rPr lang="en-US" sz="1600" b="0" i="1" dirty="0">
                <a:latin typeface="Times" pitchFamily="18" charset="0"/>
              </a:rPr>
              <a:t>u</a:t>
            </a:r>
            <a:r>
              <a:rPr lang="en-US" sz="1600" b="0" dirty="0">
                <a:latin typeface="Times" pitchFamily="18" charset="0"/>
              </a:rPr>
              <a:t> , 2</a:t>
            </a:r>
            <a:r>
              <a:rPr lang="en-US" sz="1600" b="0" i="1" baseline="30000" dirty="0">
                <a:latin typeface="Times" pitchFamily="18" charset="0"/>
              </a:rPr>
              <a:t>k</a:t>
            </a:r>
            <a:r>
              <a:rPr lang="en-US" sz="1600" b="0" dirty="0">
                <a:latin typeface="Times" pitchFamily="18" charset="0"/>
              </a:rPr>
              <a:t>)</a:t>
            </a:r>
          </a:p>
        </p:txBody>
      </p:sp>
      <p:sp>
        <p:nvSpPr>
          <p:cNvPr id="42020" name="Rectangle 43"/>
          <p:cNvSpPr>
            <a:spLocks noChangeArrowheads="1"/>
          </p:cNvSpPr>
          <p:nvPr/>
        </p:nvSpPr>
        <p:spPr bwMode="auto">
          <a:xfrm>
            <a:off x="7315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1" name="Rectangle 44"/>
          <p:cNvSpPr>
            <a:spLocks noChangeArrowheads="1"/>
          </p:cNvSpPr>
          <p:nvPr/>
        </p:nvSpPr>
        <p:spPr bwMode="auto">
          <a:xfrm>
            <a:off x="82296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2" name="Rectangle 45"/>
          <p:cNvSpPr>
            <a:spLocks noChangeArrowheads="1"/>
          </p:cNvSpPr>
          <p:nvPr/>
        </p:nvSpPr>
        <p:spPr bwMode="auto">
          <a:xfrm>
            <a:off x="8458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42023" name="Rectangle 46"/>
          <p:cNvSpPr>
            <a:spLocks noChangeArrowheads="1"/>
          </p:cNvSpPr>
          <p:nvPr/>
        </p:nvSpPr>
        <p:spPr bwMode="auto">
          <a:xfrm>
            <a:off x="7543800" y="3886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24" name="Rectangle 47"/>
          <p:cNvSpPr>
            <a:spLocks noChangeArrowheads="1"/>
          </p:cNvSpPr>
          <p:nvPr/>
        </p:nvSpPr>
        <p:spPr bwMode="auto">
          <a:xfrm>
            <a:off x="66294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5" name="Rectangle 48"/>
          <p:cNvSpPr>
            <a:spLocks noChangeArrowheads="1"/>
          </p:cNvSpPr>
          <p:nvPr/>
        </p:nvSpPr>
        <p:spPr bwMode="auto">
          <a:xfrm>
            <a:off x="68580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6" name="Rectangle 49"/>
          <p:cNvSpPr>
            <a:spLocks noChangeArrowheads="1"/>
          </p:cNvSpPr>
          <p:nvPr/>
        </p:nvSpPr>
        <p:spPr bwMode="auto">
          <a:xfrm>
            <a:off x="70866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7" name="Rectangle 50"/>
          <p:cNvSpPr>
            <a:spLocks noChangeArrowheads="1"/>
          </p:cNvSpPr>
          <p:nvPr/>
        </p:nvSpPr>
        <p:spPr bwMode="auto">
          <a:xfrm>
            <a:off x="5943600" y="38862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6" grpId="0"/>
      <p:bldP spid="42007" grpId="0" animBg="1"/>
      <p:bldP spid="42007" grpId="1" animBg="1"/>
      <p:bldP spid="42008" grpId="0"/>
      <p:bldP spid="42010" grpId="0"/>
      <p:bldP spid="42011" grpId="0"/>
      <p:bldP spid="42015" grpId="0" animBg="1"/>
      <p:bldP spid="42016" grpId="0" animBg="1"/>
      <p:bldP spid="42017" grpId="0" animBg="1"/>
      <p:bldP spid="42018" grpId="0" animBg="1"/>
      <p:bldP spid="42019" grpId="0"/>
      <p:bldP spid="42020" grpId="0" animBg="1"/>
      <p:bldP spid="42021" grpId="0" animBg="1"/>
      <p:bldP spid="42022" grpId="0" animBg="1"/>
      <p:bldP spid="42023" grpId="0" animBg="1"/>
      <p:bldP spid="42024" grpId="0" animBg="1"/>
      <p:bldP spid="42025" grpId="0" animBg="1"/>
      <p:bldP spid="42026" grpId="0" animBg="1"/>
      <p:bldP spid="420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Unsigned Power-of-2 Divide with Shift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Quotient of Unsigned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&gt;&gt; k</a:t>
            </a:r>
            <a:r>
              <a:rPr lang="en-US" b="1" dirty="0"/>
              <a:t> </a:t>
            </a:r>
            <a:r>
              <a:rPr lang="en-US" dirty="0"/>
              <a:t>gives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u / </a:t>
            </a:r>
            <a:r>
              <a:rPr lang="en-US" b="1" i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i="1" baseline="30000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Uses logical shift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762000" y="4914900"/>
          <a:ext cx="76835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988300" imgH="1651000" progId="Word.Document.8">
                  <p:embed/>
                </p:oleObj>
              </mc:Choice>
              <mc:Fallback>
                <p:oleObj name="Document" r:id="rId3" imgW="7988300" imgH="1651000" progId="Word.Document.8">
                  <p:embed/>
                  <p:pic>
                    <p:nvPicPr>
                      <p:cNvPr id="133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14900"/>
                        <a:ext cx="76835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962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1910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105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8768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105400" y="3200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334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6248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477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41910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3352800" y="2667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3352800" y="3124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2209800" y="3505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2971800" y="3124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048000" y="3581400"/>
            <a:ext cx="6588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33400" y="3581400"/>
            <a:ext cx="131959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Division: 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33400" y="2895600"/>
            <a:ext cx="14784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Operands: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55626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5029200" y="23622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419600" y="27432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334000" y="2743200"/>
            <a:ext cx="1371600" cy="228600"/>
            <a:chOff x="3744" y="1488"/>
            <a:chExt cx="864" cy="144"/>
          </a:xfrm>
        </p:grpSpPr>
        <p:sp>
          <p:nvSpPr>
            <p:cNvPr id="13367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8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9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70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38" name="Rectangle 30"/>
          <p:cNvSpPr>
            <a:spLocks noChangeArrowheads="1"/>
          </p:cNvSpPr>
          <p:nvPr/>
        </p:nvSpPr>
        <p:spPr bwMode="auto">
          <a:xfrm>
            <a:off x="5334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39" name="Rectangle 31"/>
          <p:cNvSpPr>
            <a:spLocks noChangeArrowheads="1"/>
          </p:cNvSpPr>
          <p:nvPr/>
        </p:nvSpPr>
        <p:spPr bwMode="auto">
          <a:xfrm>
            <a:off x="55626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0" name="Rectangle 32"/>
          <p:cNvSpPr>
            <a:spLocks noChangeArrowheads="1"/>
          </p:cNvSpPr>
          <p:nvPr/>
        </p:nvSpPr>
        <p:spPr bwMode="auto">
          <a:xfrm>
            <a:off x="6477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1" name="Rectangle 33"/>
          <p:cNvSpPr>
            <a:spLocks noChangeArrowheads="1"/>
          </p:cNvSpPr>
          <p:nvPr/>
        </p:nvSpPr>
        <p:spPr bwMode="auto">
          <a:xfrm>
            <a:off x="5791200" y="3657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42" name="Rectangle 34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43" name="Rectangle 35"/>
          <p:cNvSpPr>
            <a:spLocks noChangeArrowheads="1"/>
          </p:cNvSpPr>
          <p:nvPr/>
        </p:nvSpPr>
        <p:spPr bwMode="auto">
          <a:xfrm>
            <a:off x="48768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44" name="Rectangle 36"/>
          <p:cNvSpPr>
            <a:spLocks noChangeArrowheads="1"/>
          </p:cNvSpPr>
          <p:nvPr/>
        </p:nvSpPr>
        <p:spPr bwMode="auto">
          <a:xfrm>
            <a:off x="5105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45" name="Rectangle 37"/>
          <p:cNvSpPr>
            <a:spLocks noChangeArrowheads="1"/>
          </p:cNvSpPr>
          <p:nvPr/>
        </p:nvSpPr>
        <p:spPr bwMode="auto">
          <a:xfrm>
            <a:off x="4191000" y="3657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781800" y="3657600"/>
            <a:ext cx="1371600" cy="228600"/>
            <a:chOff x="4416" y="2256"/>
            <a:chExt cx="864" cy="144"/>
          </a:xfrm>
        </p:grpSpPr>
        <p:sp>
          <p:nvSpPr>
            <p:cNvPr id="13363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4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5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6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47" name="Line 43"/>
          <p:cNvSpPr>
            <a:spLocks noChangeShapeType="1"/>
          </p:cNvSpPr>
          <p:nvPr/>
        </p:nvSpPr>
        <p:spPr bwMode="auto">
          <a:xfrm>
            <a:off x="2209800" y="4038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44"/>
          <p:cNvSpPr>
            <a:spLocks noChangeArrowheads="1"/>
          </p:cNvSpPr>
          <p:nvPr/>
        </p:nvSpPr>
        <p:spPr bwMode="auto">
          <a:xfrm>
            <a:off x="2642741" y="4133850"/>
            <a:ext cx="11624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</a:t>
            </a:r>
            <a:r>
              <a:rPr lang="en-US" sz="1600" b="0" i="1" dirty="0">
                <a:latin typeface="Times" pitchFamily="18" charset="0"/>
              </a:rPr>
              <a:t> </a:t>
            </a:r>
            <a:r>
              <a:rPr lang="en-US" b="0" i="1" dirty="0">
                <a:latin typeface="Times" pitchFamily="18" charset="0"/>
              </a:rPr>
              <a:t>u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 </a:t>
            </a: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</a:t>
            </a:r>
          </a:p>
        </p:txBody>
      </p:sp>
      <p:sp>
        <p:nvSpPr>
          <p:cNvPr id="13349" name="Rectangle 45"/>
          <p:cNvSpPr>
            <a:spLocks noChangeArrowheads="1"/>
          </p:cNvSpPr>
          <p:nvPr/>
        </p:nvSpPr>
        <p:spPr bwMode="auto">
          <a:xfrm>
            <a:off x="5334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0" name="Rectangle 46"/>
          <p:cNvSpPr>
            <a:spLocks noChangeArrowheads="1"/>
          </p:cNvSpPr>
          <p:nvPr/>
        </p:nvSpPr>
        <p:spPr bwMode="auto">
          <a:xfrm>
            <a:off x="55626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1" name="Rectangle 47"/>
          <p:cNvSpPr>
            <a:spLocks noChangeArrowheads="1"/>
          </p:cNvSpPr>
          <p:nvPr/>
        </p:nvSpPr>
        <p:spPr bwMode="auto">
          <a:xfrm>
            <a:off x="6477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2" name="Rectangle 48"/>
          <p:cNvSpPr>
            <a:spLocks noChangeArrowheads="1"/>
          </p:cNvSpPr>
          <p:nvPr/>
        </p:nvSpPr>
        <p:spPr bwMode="auto">
          <a:xfrm>
            <a:off x="5791200" y="4191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53" name="Text Box 49"/>
          <p:cNvSpPr txBox="1">
            <a:spLocks noChangeArrowheads="1"/>
          </p:cNvSpPr>
          <p:nvPr/>
        </p:nvSpPr>
        <p:spPr bwMode="auto">
          <a:xfrm>
            <a:off x="533400" y="4114800"/>
            <a:ext cx="103688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Result:</a:t>
            </a:r>
          </a:p>
        </p:txBody>
      </p:sp>
      <p:sp>
        <p:nvSpPr>
          <p:cNvPr id="13354" name="Text Box 50"/>
          <p:cNvSpPr txBox="1">
            <a:spLocks noChangeArrowheads="1"/>
          </p:cNvSpPr>
          <p:nvPr/>
        </p:nvSpPr>
        <p:spPr bwMode="auto">
          <a:xfrm>
            <a:off x="6629400" y="35814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13355" name="Text Box 51"/>
          <p:cNvSpPr txBox="1">
            <a:spLocks noChangeArrowheads="1"/>
          </p:cNvSpPr>
          <p:nvPr/>
        </p:nvSpPr>
        <p:spPr bwMode="auto">
          <a:xfrm>
            <a:off x="6934200" y="26670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3356" name="Line 52"/>
          <p:cNvSpPr>
            <a:spLocks noChangeShapeType="1"/>
          </p:cNvSpPr>
          <p:nvPr/>
        </p:nvSpPr>
        <p:spPr bwMode="auto">
          <a:xfrm flipH="1">
            <a:off x="6781800" y="3048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Rectangle 53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58" name="Rectangle 54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59" name="Rectangle 55"/>
          <p:cNvSpPr>
            <a:spLocks noChangeArrowheads="1"/>
          </p:cNvSpPr>
          <p:nvPr/>
        </p:nvSpPr>
        <p:spPr bwMode="auto">
          <a:xfrm>
            <a:off x="48768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60" name="Rectangle 56"/>
          <p:cNvSpPr>
            <a:spLocks noChangeArrowheads="1"/>
          </p:cNvSpPr>
          <p:nvPr/>
        </p:nvSpPr>
        <p:spPr bwMode="auto">
          <a:xfrm>
            <a:off x="5105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61" name="Rectangle 57"/>
          <p:cNvSpPr>
            <a:spLocks noChangeArrowheads="1"/>
          </p:cNvSpPr>
          <p:nvPr/>
        </p:nvSpPr>
        <p:spPr bwMode="auto">
          <a:xfrm>
            <a:off x="4191000" y="4191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62" name="Rectangle 58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/>
      <p:bldP spid="13332" grpId="0"/>
      <p:bldP spid="13338" grpId="0" animBg="1"/>
      <p:bldP spid="13339" grpId="0" animBg="1"/>
      <p:bldP spid="13340" grpId="0" animBg="1"/>
      <p:bldP spid="13341" grpId="0" animBg="1"/>
      <p:bldP spid="13342" grpId="0" animBg="1"/>
      <p:bldP spid="13343" grpId="0" animBg="1"/>
      <p:bldP spid="13344" grpId="0" animBg="1"/>
      <p:bldP spid="13345" grpId="0" animBg="1"/>
      <p:bldP spid="13347" grpId="0" animBg="1"/>
      <p:bldP spid="13348" grpId="0"/>
      <p:bldP spid="13349" grpId="0" animBg="1"/>
      <p:bldP spid="13350" grpId="0" animBg="1"/>
      <p:bldP spid="13351" grpId="0" animBg="1"/>
      <p:bldP spid="13352" grpId="0" animBg="1"/>
      <p:bldP spid="13353" grpId="0"/>
      <p:bldP spid="13354" grpId="0"/>
      <p:bldP spid="13355" grpId="0"/>
      <p:bldP spid="13356" grpId="0" animBg="1"/>
      <p:bldP spid="13357" grpId="0" animBg="1"/>
      <p:bldP spid="13358" grpId="0" animBg="1"/>
      <p:bldP spid="13359" grpId="0" animBg="1"/>
      <p:bldP spid="13360" grpId="0" animBg="1"/>
      <p:bldP spid="13361" grpId="0" animBg="1"/>
      <p:bldP spid="1336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3566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Signed Power-of-2 Divide with Shift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Quotient of 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x &gt;&gt; k</a:t>
            </a:r>
            <a:r>
              <a:rPr lang="en-US" b="1" dirty="0"/>
              <a:t> </a:t>
            </a:r>
            <a:r>
              <a:rPr lang="en-US" dirty="0"/>
              <a:t>gives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x / </a:t>
            </a:r>
            <a:r>
              <a:rPr lang="en-US" b="1" i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i="1" baseline="30000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Uses arithmetic shift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Rounds wrong direction when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x</a:t>
            </a:r>
            <a:r>
              <a:rPr lang="en-US" b="1" dirty="0">
                <a:latin typeface="Courier New" pitchFamily="49" charset="0"/>
              </a:rPr>
              <a:t> &lt; 0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962400" y="29622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1910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51054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3962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48768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5105400" y="3419475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5334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248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6477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51" name="Rectangle 14"/>
          <p:cNvSpPr>
            <a:spLocks noChangeArrowheads="1"/>
          </p:cNvSpPr>
          <p:nvPr/>
        </p:nvSpPr>
        <p:spPr bwMode="auto">
          <a:xfrm>
            <a:off x="41910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3352800" y="28860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3352800" y="3343275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2209800" y="37242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2971800" y="3343275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3060700" y="3800475"/>
            <a:ext cx="6461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533400" y="3800475"/>
            <a:ext cx="113188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Division: 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533400" y="3114675"/>
            <a:ext cx="126523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55626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5029200" y="25812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4419600" y="29622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334000" y="2962275"/>
            <a:ext cx="1371600" cy="228600"/>
            <a:chOff x="3744" y="1488"/>
            <a:chExt cx="864" cy="144"/>
          </a:xfrm>
        </p:grpSpPr>
        <p:sp>
          <p:nvSpPr>
            <p:cNvPr id="14392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3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4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5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63" name="Rectangle 30"/>
          <p:cNvSpPr>
            <a:spLocks noChangeArrowheads="1"/>
          </p:cNvSpPr>
          <p:nvPr/>
        </p:nvSpPr>
        <p:spPr bwMode="auto">
          <a:xfrm>
            <a:off x="53340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4" name="Rectangle 31"/>
          <p:cNvSpPr>
            <a:spLocks noChangeArrowheads="1"/>
          </p:cNvSpPr>
          <p:nvPr/>
        </p:nvSpPr>
        <p:spPr bwMode="auto">
          <a:xfrm>
            <a:off x="55626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5" name="Rectangle 32"/>
          <p:cNvSpPr>
            <a:spLocks noChangeArrowheads="1"/>
          </p:cNvSpPr>
          <p:nvPr/>
        </p:nvSpPr>
        <p:spPr bwMode="auto">
          <a:xfrm>
            <a:off x="64770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6" name="Rectangle 33"/>
          <p:cNvSpPr>
            <a:spLocks noChangeArrowheads="1"/>
          </p:cNvSpPr>
          <p:nvPr/>
        </p:nvSpPr>
        <p:spPr bwMode="auto">
          <a:xfrm>
            <a:off x="5791200" y="38766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67" name="Rectangle 34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68" name="Rectangle 35"/>
          <p:cNvSpPr>
            <a:spLocks noChangeArrowheads="1"/>
          </p:cNvSpPr>
          <p:nvPr/>
        </p:nvSpPr>
        <p:spPr bwMode="auto">
          <a:xfrm>
            <a:off x="48768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9" name="Rectangle 36"/>
          <p:cNvSpPr>
            <a:spLocks noChangeArrowheads="1"/>
          </p:cNvSpPr>
          <p:nvPr/>
        </p:nvSpPr>
        <p:spPr bwMode="auto">
          <a:xfrm>
            <a:off x="5105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0" name="Rectangle 37"/>
          <p:cNvSpPr>
            <a:spLocks noChangeArrowheads="1"/>
          </p:cNvSpPr>
          <p:nvPr/>
        </p:nvSpPr>
        <p:spPr bwMode="auto">
          <a:xfrm>
            <a:off x="4191000" y="38766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781800" y="3876675"/>
            <a:ext cx="1371600" cy="228600"/>
            <a:chOff x="4416" y="2256"/>
            <a:chExt cx="864" cy="144"/>
          </a:xfrm>
        </p:grpSpPr>
        <p:sp>
          <p:nvSpPr>
            <p:cNvPr id="14388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89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0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1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72" name="Line 43"/>
          <p:cNvSpPr>
            <a:spLocks noChangeShapeType="1"/>
          </p:cNvSpPr>
          <p:nvPr/>
        </p:nvSpPr>
        <p:spPr bwMode="auto">
          <a:xfrm>
            <a:off x="2209800" y="42576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Rectangle 44"/>
          <p:cNvSpPr>
            <a:spLocks noChangeArrowheads="1"/>
          </p:cNvSpPr>
          <p:nvPr/>
        </p:nvSpPr>
        <p:spPr bwMode="auto">
          <a:xfrm>
            <a:off x="1603375" y="4267200"/>
            <a:ext cx="22828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 err="1">
                <a:latin typeface="Times" pitchFamily="18" charset="0"/>
              </a:rPr>
              <a:t>RoundDown</a:t>
            </a:r>
            <a:r>
              <a:rPr lang="en-US" sz="2000" b="0" dirty="0">
                <a:latin typeface="Times" pitchFamily="18" charset="0"/>
              </a:rPr>
              <a:t>(</a:t>
            </a:r>
            <a:r>
              <a:rPr lang="en-US" sz="2000" b="0" i="1" dirty="0">
                <a:latin typeface="Times" pitchFamily="18" charset="0"/>
              </a:rPr>
              <a:t>x</a:t>
            </a:r>
            <a:r>
              <a:rPr lang="en-US" b="0" i="1" dirty="0">
                <a:latin typeface="Times" pitchFamily="18" charset="0"/>
              </a:rPr>
              <a:t>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</a:t>
            </a:r>
            <a:r>
              <a:rPr lang="en-US" b="0" dirty="0">
                <a:latin typeface="Times" pitchFamily="18" charset="0"/>
                <a:sym typeface="Symbol" pitchFamily="18" charset="2"/>
              </a:rPr>
              <a:t>)</a:t>
            </a:r>
            <a:endParaRPr lang="en-US" b="0" dirty="0">
              <a:latin typeface="Times" pitchFamily="18" charset="0"/>
            </a:endParaRPr>
          </a:p>
        </p:txBody>
      </p:sp>
      <p:sp>
        <p:nvSpPr>
          <p:cNvPr id="14374" name="Rectangle 45"/>
          <p:cNvSpPr>
            <a:spLocks noChangeArrowheads="1"/>
          </p:cNvSpPr>
          <p:nvPr/>
        </p:nvSpPr>
        <p:spPr bwMode="auto">
          <a:xfrm>
            <a:off x="53340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5" name="Rectangle 46"/>
          <p:cNvSpPr>
            <a:spLocks noChangeArrowheads="1"/>
          </p:cNvSpPr>
          <p:nvPr/>
        </p:nvSpPr>
        <p:spPr bwMode="auto">
          <a:xfrm>
            <a:off x="55626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6" name="Rectangle 47"/>
          <p:cNvSpPr>
            <a:spLocks noChangeArrowheads="1"/>
          </p:cNvSpPr>
          <p:nvPr/>
        </p:nvSpPr>
        <p:spPr bwMode="auto">
          <a:xfrm>
            <a:off x="64770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7" name="Rectangle 48"/>
          <p:cNvSpPr>
            <a:spLocks noChangeArrowheads="1"/>
          </p:cNvSpPr>
          <p:nvPr/>
        </p:nvSpPr>
        <p:spPr bwMode="auto">
          <a:xfrm>
            <a:off x="5791200" y="44100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78" name="Text Box 49"/>
          <p:cNvSpPr txBox="1">
            <a:spLocks noChangeArrowheads="1"/>
          </p:cNvSpPr>
          <p:nvPr/>
        </p:nvSpPr>
        <p:spPr bwMode="auto">
          <a:xfrm>
            <a:off x="533400" y="4333875"/>
            <a:ext cx="898525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Result:</a:t>
            </a:r>
          </a:p>
        </p:txBody>
      </p:sp>
      <p:sp>
        <p:nvSpPr>
          <p:cNvPr id="14379" name="Text Box 50"/>
          <p:cNvSpPr txBox="1">
            <a:spLocks noChangeArrowheads="1"/>
          </p:cNvSpPr>
          <p:nvPr/>
        </p:nvSpPr>
        <p:spPr bwMode="auto">
          <a:xfrm>
            <a:off x="6629400" y="3800475"/>
            <a:ext cx="2619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.</a:t>
            </a:r>
          </a:p>
        </p:txBody>
      </p:sp>
      <p:sp>
        <p:nvSpPr>
          <p:cNvPr id="14380" name="Text Box 51"/>
          <p:cNvSpPr txBox="1">
            <a:spLocks noChangeArrowheads="1"/>
          </p:cNvSpPr>
          <p:nvPr/>
        </p:nvSpPr>
        <p:spPr bwMode="auto">
          <a:xfrm>
            <a:off x="6934200" y="2886075"/>
            <a:ext cx="169545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4381" name="Line 52"/>
          <p:cNvSpPr>
            <a:spLocks noChangeShapeType="1"/>
          </p:cNvSpPr>
          <p:nvPr/>
        </p:nvSpPr>
        <p:spPr bwMode="auto">
          <a:xfrm flipH="1">
            <a:off x="6781800" y="3267075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Rectangle 53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3" name="Rectangle 54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84" name="Rectangle 55"/>
          <p:cNvSpPr>
            <a:spLocks noChangeArrowheads="1"/>
          </p:cNvSpPr>
          <p:nvPr/>
        </p:nvSpPr>
        <p:spPr bwMode="auto">
          <a:xfrm>
            <a:off x="48768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5" name="Rectangle 56"/>
          <p:cNvSpPr>
            <a:spLocks noChangeArrowheads="1"/>
          </p:cNvSpPr>
          <p:nvPr/>
        </p:nvSpPr>
        <p:spPr bwMode="auto">
          <a:xfrm>
            <a:off x="5105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6" name="Rectangle 57"/>
          <p:cNvSpPr>
            <a:spLocks noChangeArrowheads="1"/>
          </p:cNvSpPr>
          <p:nvPr/>
        </p:nvSpPr>
        <p:spPr bwMode="auto">
          <a:xfrm>
            <a:off x="4191000" y="44100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87" name="Rectangle 58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graphicFrame>
        <p:nvGraphicFramePr>
          <p:cNvPr id="14338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998339"/>
              </p:ext>
            </p:extLst>
          </p:nvPr>
        </p:nvGraphicFramePr>
        <p:xfrm>
          <a:off x="687388" y="4984750"/>
          <a:ext cx="7666037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859378" imgH="1650554" progId="Word.Document.8">
                  <p:embed/>
                </p:oleObj>
              </mc:Choice>
              <mc:Fallback>
                <p:oleObj name="Document" r:id="rId3" imgW="7859378" imgH="1650554" progId="Word.Document.8">
                  <p:embed/>
                  <p:pic>
                    <p:nvPicPr>
                      <p:cNvPr id="14338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984750"/>
                        <a:ext cx="7666037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47213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" grpId="0"/>
      <p:bldP spid="14357" grpId="0"/>
      <p:bldP spid="14363" grpId="0" animBg="1"/>
      <p:bldP spid="14364" grpId="0" animBg="1"/>
      <p:bldP spid="14365" grpId="0" animBg="1"/>
      <p:bldP spid="14366" grpId="0" animBg="1"/>
      <p:bldP spid="14367" grpId="0" animBg="1"/>
      <p:bldP spid="14368" grpId="0" animBg="1"/>
      <p:bldP spid="14369" grpId="0" animBg="1"/>
      <p:bldP spid="14370" grpId="0" animBg="1"/>
      <p:bldP spid="14372" grpId="0" animBg="1"/>
      <p:bldP spid="14372" grpId="1" animBg="1"/>
      <p:bldP spid="14373" grpId="0"/>
      <p:bldP spid="14374" grpId="0" animBg="1"/>
      <p:bldP spid="14375" grpId="0" animBg="1"/>
      <p:bldP spid="14376" grpId="0" animBg="1"/>
      <p:bldP spid="14377" grpId="0" animBg="1"/>
      <p:bldP spid="14378" grpId="0"/>
      <p:bldP spid="14379" grpId="0"/>
      <p:bldP spid="14380" grpId="0"/>
      <p:bldP spid="14381" grpId="0" animBg="1"/>
      <p:bldP spid="14382" grpId="0" animBg="1"/>
      <p:bldP spid="14383" grpId="0" animBg="1"/>
      <p:bldP spid="14384" grpId="0" animBg="1"/>
      <p:bldP spid="14385" grpId="0" animBg="1"/>
      <p:bldP spid="14386" grpId="0" animBg="1"/>
      <p:bldP spid="1438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2" y="533400"/>
            <a:ext cx="70818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Correct Power-of-2 Divide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4848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Quotient of Negative Number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/>
              <a:t>Want  </a:t>
            </a:r>
            <a:r>
              <a:rPr lang="en-US" b="1" dirty="0">
                <a:sym typeface="Symbol" pitchFamily="18" charset="2"/>
              </a:rPr>
              <a:t> </a:t>
            </a:r>
            <a:r>
              <a:rPr lang="en-US" b="1" dirty="0">
                <a:latin typeface="Courier New" pitchFamily="49" charset="0"/>
              </a:rPr>
              <a:t>x / </a:t>
            </a:r>
            <a:r>
              <a:rPr lang="en-US" b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    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dirty="0"/>
              <a:t>Round Toward 0)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/>
              <a:t>Compute as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(x+</a:t>
            </a:r>
            <a:r>
              <a:rPr lang="en-US" b="1" dirty="0"/>
              <a:t>2</a:t>
            </a:r>
            <a:r>
              <a:rPr lang="en-US" b="1" i="1" baseline="30000" dirty="0"/>
              <a:t>k</a:t>
            </a:r>
            <a:r>
              <a:rPr lang="en-US" b="1" dirty="0">
                <a:latin typeface="Courier New" pitchFamily="49" charset="0"/>
              </a:rPr>
              <a:t>-1)/ </a:t>
            </a:r>
            <a:r>
              <a:rPr lang="en-US" b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dirty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In C: </a:t>
            </a:r>
            <a:r>
              <a:rPr lang="en-US" b="1" dirty="0">
                <a:latin typeface="Courier New" pitchFamily="49" charset="0"/>
              </a:rPr>
              <a:t>(x + (1&lt;&lt;k)-1) &gt;&gt; k</a:t>
            </a:r>
            <a:endParaRPr lang="en-US" b="1" dirty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Biases dividend toward 0</a:t>
            </a:r>
          </a:p>
          <a:p>
            <a:pPr lvl="2" eaLnBrk="1" hangingPunct="1">
              <a:tabLst>
                <a:tab pos="2971800" algn="l"/>
              </a:tabLst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2971800" algn="l"/>
              </a:tabLst>
              <a:defRPr/>
            </a:pPr>
            <a:r>
              <a:rPr lang="en-US" dirty="0">
                <a:effectLst/>
              </a:rPr>
              <a:t>Case 1: No rounding</a:t>
            </a:r>
            <a:endParaRPr lang="en-US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838200" y="50292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62000" y="3813175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114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50292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5257800" y="5105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5486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6400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6629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43434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3505200" y="3813175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505200" y="5029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2362200" y="5410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3124200" y="5029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2895600" y="5486400"/>
            <a:ext cx="10429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57150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5222850" y="3518950"/>
            <a:ext cx="29848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>
                <a:latin typeface="Times" pitchFamily="18" charset="0"/>
              </a:rPr>
              <a:t>k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4114800" y="38893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43434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52578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4572000" y="38893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5486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64008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6629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5715000" y="3889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54864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57150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66294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5943600" y="5562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50292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5257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4343400" y="55626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6781800" y="54864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7086600" y="4572000"/>
            <a:ext cx="144642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 flipH="1">
            <a:off x="6934200" y="4953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6" name="Rectangle 40"/>
          <p:cNvSpPr>
            <a:spLocks noChangeArrowheads="1"/>
          </p:cNvSpPr>
          <p:nvPr/>
        </p:nvSpPr>
        <p:spPr bwMode="auto">
          <a:xfrm>
            <a:off x="4114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7" name="Rectangle 41"/>
          <p:cNvSpPr>
            <a:spLocks noChangeArrowheads="1"/>
          </p:cNvSpPr>
          <p:nvPr/>
        </p:nvSpPr>
        <p:spPr bwMode="auto">
          <a:xfrm>
            <a:off x="50292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8" name="Rectangle 42"/>
          <p:cNvSpPr>
            <a:spLocks noChangeArrowheads="1"/>
          </p:cNvSpPr>
          <p:nvPr/>
        </p:nvSpPr>
        <p:spPr bwMode="auto">
          <a:xfrm>
            <a:off x="5257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5486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0" name="Rectangle 44"/>
          <p:cNvSpPr>
            <a:spLocks noChangeArrowheads="1"/>
          </p:cNvSpPr>
          <p:nvPr/>
        </p:nvSpPr>
        <p:spPr bwMode="auto">
          <a:xfrm>
            <a:off x="6400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1" name="Rectangle 45"/>
          <p:cNvSpPr>
            <a:spLocks noChangeArrowheads="1"/>
          </p:cNvSpPr>
          <p:nvPr/>
        </p:nvSpPr>
        <p:spPr bwMode="auto">
          <a:xfrm>
            <a:off x="6629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2" name="Rectangle 46"/>
          <p:cNvSpPr>
            <a:spLocks noChangeArrowheads="1"/>
          </p:cNvSpPr>
          <p:nvPr/>
        </p:nvSpPr>
        <p:spPr bwMode="auto">
          <a:xfrm>
            <a:off x="43434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3100388" y="4194175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5104" name="Rectangle 48"/>
          <p:cNvSpPr>
            <a:spLocks noChangeArrowheads="1"/>
          </p:cNvSpPr>
          <p:nvPr/>
        </p:nvSpPr>
        <p:spPr bwMode="auto">
          <a:xfrm>
            <a:off x="57150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7010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6" name="Rectangle 50"/>
          <p:cNvSpPr>
            <a:spLocks noChangeArrowheads="1"/>
          </p:cNvSpPr>
          <p:nvPr/>
        </p:nvSpPr>
        <p:spPr bwMode="auto">
          <a:xfrm>
            <a:off x="79248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107" name="Rectangle 51"/>
          <p:cNvSpPr>
            <a:spLocks noChangeArrowheads="1"/>
          </p:cNvSpPr>
          <p:nvPr/>
        </p:nvSpPr>
        <p:spPr bwMode="auto">
          <a:xfrm>
            <a:off x="8153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8" name="Rectangle 52"/>
          <p:cNvSpPr>
            <a:spLocks noChangeArrowheads="1"/>
          </p:cNvSpPr>
          <p:nvPr/>
        </p:nvSpPr>
        <p:spPr bwMode="auto">
          <a:xfrm>
            <a:off x="7239000" y="55626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9" name="Line 53"/>
          <p:cNvSpPr>
            <a:spLocks noChangeShapeType="1"/>
          </p:cNvSpPr>
          <p:nvPr/>
        </p:nvSpPr>
        <p:spPr bwMode="auto">
          <a:xfrm>
            <a:off x="25146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10" name="Rectangle 54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1" name="Rectangle 55"/>
          <p:cNvSpPr>
            <a:spLocks noChangeArrowheads="1"/>
          </p:cNvSpPr>
          <p:nvPr/>
        </p:nvSpPr>
        <p:spPr bwMode="auto">
          <a:xfrm>
            <a:off x="4343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2" name="Rectangle 56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3" name="Rectangle 57"/>
          <p:cNvSpPr>
            <a:spLocks noChangeArrowheads="1"/>
          </p:cNvSpPr>
          <p:nvPr/>
        </p:nvSpPr>
        <p:spPr bwMode="auto">
          <a:xfrm>
            <a:off x="45720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14" name="Rectangle 5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115" name="Rectangle 59"/>
          <p:cNvSpPr>
            <a:spLocks noChangeArrowheads="1"/>
          </p:cNvSpPr>
          <p:nvPr/>
        </p:nvSpPr>
        <p:spPr bwMode="auto">
          <a:xfrm>
            <a:off x="6400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6" name="Rectangle 6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7" name="Rectangle 61"/>
          <p:cNvSpPr>
            <a:spLocks noChangeArrowheads="1"/>
          </p:cNvSpPr>
          <p:nvPr/>
        </p:nvSpPr>
        <p:spPr bwMode="auto">
          <a:xfrm>
            <a:off x="5715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18" name="Rectangle 62"/>
          <p:cNvSpPr>
            <a:spLocks noChangeArrowheads="1"/>
          </p:cNvSpPr>
          <p:nvPr/>
        </p:nvSpPr>
        <p:spPr bwMode="auto">
          <a:xfrm>
            <a:off x="1219200" y="6110288"/>
            <a:ext cx="305192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has no effect</a:t>
            </a:r>
          </a:p>
        </p:txBody>
      </p:sp>
    </p:spTree>
    <p:extLst>
      <p:ext uri="{BB962C8B-B14F-4D97-AF65-F5344CB8AC3E}">
        <p14:creationId xmlns:p14="http://schemas.microsoft.com/office/powerpoint/2010/main" val="8687587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/>
      <p:bldP spid="45062" grpId="0" animBg="1"/>
      <p:bldP spid="45063" grpId="0" animBg="1"/>
      <p:bldP spid="45064" grpId="0" animBg="1"/>
      <p:bldP spid="45065" grpId="0" animBg="1"/>
      <p:bldP spid="45066" grpId="0" animBg="1"/>
      <p:bldP spid="45067" grpId="0" animBg="1"/>
      <p:bldP spid="45068" grpId="0" animBg="1"/>
      <p:bldP spid="45069" grpId="0"/>
      <p:bldP spid="45070" grpId="0"/>
      <p:bldP spid="45071" grpId="0" animBg="1"/>
      <p:bldP spid="45072" grpId="0"/>
      <p:bldP spid="45073" grpId="0"/>
      <p:bldP spid="45074" grpId="0" animBg="1"/>
      <p:bldP spid="45075" grpId="0"/>
      <p:bldP spid="45076" grpId="0" animBg="1"/>
      <p:bldP spid="45077" grpId="0" animBg="1"/>
      <p:bldP spid="45078" grpId="0" animBg="1"/>
      <p:bldP spid="45079" grpId="0" animBg="1"/>
      <p:bldP spid="45080" grpId="0" animBg="1"/>
      <p:bldP spid="45081" grpId="0" animBg="1"/>
      <p:bldP spid="45082" grpId="0" animBg="1"/>
      <p:bldP spid="45083" grpId="0" animBg="1"/>
      <p:bldP spid="45084" grpId="0" animBg="1"/>
      <p:bldP spid="45085" grpId="0" animBg="1"/>
      <p:bldP spid="45086" grpId="0" animBg="1"/>
      <p:bldP spid="45087" grpId="0" animBg="1"/>
      <p:bldP spid="45088" grpId="0" animBg="1"/>
      <p:bldP spid="45089" grpId="0" animBg="1"/>
      <p:bldP spid="45090" grpId="0" animBg="1"/>
      <p:bldP spid="45091" grpId="0" animBg="1"/>
      <p:bldP spid="45092" grpId="0"/>
      <p:bldP spid="45093" grpId="0"/>
      <p:bldP spid="45094" grpId="0" animBg="1"/>
      <p:bldP spid="45095" grpId="0" animBg="1"/>
      <p:bldP spid="45096" grpId="0" animBg="1"/>
      <p:bldP spid="45097" grpId="0" animBg="1"/>
      <p:bldP spid="45098" grpId="0" animBg="1"/>
      <p:bldP spid="45099" grpId="0" animBg="1"/>
      <p:bldP spid="45100" grpId="0" animBg="1"/>
      <p:bldP spid="45101" grpId="0" animBg="1"/>
      <p:bldP spid="45102" grpId="0" animBg="1"/>
      <p:bldP spid="45103" grpId="0"/>
      <p:bldP spid="45104" grpId="0" animBg="1"/>
      <p:bldP spid="45105" grpId="0" animBg="1"/>
      <p:bldP spid="45106" grpId="0" animBg="1"/>
      <p:bldP spid="45107" grpId="0" animBg="1"/>
      <p:bldP spid="45108" grpId="0" animBg="1"/>
      <p:bldP spid="45109" grpId="0" animBg="1"/>
      <p:bldP spid="45110" grpId="0" animBg="1"/>
      <p:bldP spid="45111" grpId="0" animBg="1"/>
      <p:bldP spid="45112" grpId="0" animBg="1"/>
      <p:bldP spid="45113" grpId="0" animBg="1"/>
      <p:bldP spid="45114" grpId="0" animBg="1"/>
      <p:bldP spid="45115" grpId="0" animBg="1"/>
      <p:bldP spid="45116" grpId="0" animBg="1"/>
      <p:bldP spid="45117" grpId="0" animBg="1"/>
      <p:bldP spid="451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22312"/>
            <a:ext cx="78819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Correct Power-of-2 Divide (Cont.)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838200" y="41910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62000" y="2209800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04800" y="1597025"/>
            <a:ext cx="23721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Case 2: Rounding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114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0292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257800" y="42672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5486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6400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6629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43434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3505200" y="2209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505200" y="41910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23622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3124200" y="4191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2828925" y="4572000"/>
            <a:ext cx="10302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57150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215465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4114800" y="22860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3434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52578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4572000" y="2286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5486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64008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6629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5715000" y="2286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57150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59436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50292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4343400" y="47244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6781800" y="46482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7086600" y="37338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 flipH="1">
            <a:off x="6934200" y="41148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4114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50292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5257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5486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6400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6629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43434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3100388" y="2590800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57150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2514600" y="296862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4114800" y="312102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6131" name="Rectangle 51"/>
          <p:cNvSpPr>
            <a:spLocks noChangeArrowheads="1"/>
          </p:cNvSpPr>
          <p:nvPr/>
        </p:nvSpPr>
        <p:spPr bwMode="auto">
          <a:xfrm>
            <a:off x="43434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2" name="Rectangle 52"/>
          <p:cNvSpPr>
            <a:spLocks noChangeArrowheads="1"/>
          </p:cNvSpPr>
          <p:nvPr/>
        </p:nvSpPr>
        <p:spPr bwMode="auto">
          <a:xfrm>
            <a:off x="52578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3" name="Rectangle 53"/>
          <p:cNvSpPr>
            <a:spLocks noChangeArrowheads="1"/>
          </p:cNvSpPr>
          <p:nvPr/>
        </p:nvSpPr>
        <p:spPr bwMode="auto">
          <a:xfrm>
            <a:off x="4572000" y="312102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34" name="Rectangle 54"/>
          <p:cNvSpPr>
            <a:spLocks noChangeArrowheads="1"/>
          </p:cNvSpPr>
          <p:nvPr/>
        </p:nvSpPr>
        <p:spPr bwMode="auto">
          <a:xfrm>
            <a:off x="5486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5" name="Rectangle 55"/>
          <p:cNvSpPr>
            <a:spLocks noChangeArrowheads="1"/>
          </p:cNvSpPr>
          <p:nvPr/>
        </p:nvSpPr>
        <p:spPr bwMode="auto">
          <a:xfrm>
            <a:off x="64008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6" name="Rectangle 56"/>
          <p:cNvSpPr>
            <a:spLocks noChangeArrowheads="1"/>
          </p:cNvSpPr>
          <p:nvPr/>
        </p:nvSpPr>
        <p:spPr bwMode="auto">
          <a:xfrm>
            <a:off x="6629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7" name="Rectangle 57"/>
          <p:cNvSpPr>
            <a:spLocks noChangeArrowheads="1"/>
          </p:cNvSpPr>
          <p:nvPr/>
        </p:nvSpPr>
        <p:spPr bwMode="auto">
          <a:xfrm>
            <a:off x="5715000" y="3121025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38" name="Rectangle 58"/>
          <p:cNvSpPr>
            <a:spLocks noChangeArrowheads="1"/>
          </p:cNvSpPr>
          <p:nvPr/>
        </p:nvSpPr>
        <p:spPr bwMode="auto">
          <a:xfrm>
            <a:off x="685800" y="5939135"/>
            <a:ext cx="401892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adds 1 to final result</a:t>
            </a:r>
          </a:p>
        </p:txBody>
      </p:sp>
      <p:sp>
        <p:nvSpPr>
          <p:cNvPr id="46139" name="Rectangle 59"/>
          <p:cNvSpPr>
            <a:spLocks noChangeArrowheads="1"/>
          </p:cNvSpPr>
          <p:nvPr/>
        </p:nvSpPr>
        <p:spPr bwMode="auto">
          <a:xfrm>
            <a:off x="7010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0" name="Rectangle 60"/>
          <p:cNvSpPr>
            <a:spLocks noChangeArrowheads="1"/>
          </p:cNvSpPr>
          <p:nvPr/>
        </p:nvSpPr>
        <p:spPr bwMode="auto">
          <a:xfrm>
            <a:off x="7924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1" name="Rectangle 61"/>
          <p:cNvSpPr>
            <a:spLocks noChangeArrowheads="1"/>
          </p:cNvSpPr>
          <p:nvPr/>
        </p:nvSpPr>
        <p:spPr bwMode="auto">
          <a:xfrm>
            <a:off x="8153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2" name="Rectangle 62"/>
          <p:cNvSpPr>
            <a:spLocks noChangeArrowheads="1"/>
          </p:cNvSpPr>
          <p:nvPr/>
        </p:nvSpPr>
        <p:spPr bwMode="auto">
          <a:xfrm>
            <a:off x="7239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43" name="AutoShape 63"/>
          <p:cNvSpPr>
            <a:spLocks/>
          </p:cNvSpPr>
          <p:nvPr/>
        </p:nvSpPr>
        <p:spPr bwMode="auto">
          <a:xfrm rot="-5400000">
            <a:off x="4800600" y="2971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4" name="Text Box 64"/>
          <p:cNvSpPr txBox="1">
            <a:spLocks noChangeArrowheads="1"/>
          </p:cNvSpPr>
          <p:nvPr/>
        </p:nvSpPr>
        <p:spPr bwMode="auto">
          <a:xfrm>
            <a:off x="3962400" y="37338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  <p:sp>
        <p:nvSpPr>
          <p:cNvPr id="46145" name="AutoShape 65"/>
          <p:cNvSpPr>
            <a:spLocks/>
          </p:cNvSpPr>
          <p:nvPr/>
        </p:nvSpPr>
        <p:spPr bwMode="auto">
          <a:xfrm rot="-5400000">
            <a:off x="6172200" y="46482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6" name="Text Box 66"/>
          <p:cNvSpPr txBox="1">
            <a:spLocks noChangeArrowheads="1"/>
          </p:cNvSpPr>
          <p:nvPr/>
        </p:nvSpPr>
        <p:spPr bwMode="auto">
          <a:xfrm>
            <a:off x="5334000" y="54102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</p:spTree>
    <p:extLst>
      <p:ext uri="{BB962C8B-B14F-4D97-AF65-F5344CB8AC3E}">
        <p14:creationId xmlns:p14="http://schemas.microsoft.com/office/powerpoint/2010/main" val="25042111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86" grpId="0" animBg="1"/>
      <p:bldP spid="46087" grpId="0" animBg="1"/>
      <p:bldP spid="46088" grpId="0" animBg="1"/>
      <p:bldP spid="46089" grpId="0" animBg="1"/>
      <p:bldP spid="46090" grpId="0" animBg="1"/>
      <p:bldP spid="46091" grpId="0" animBg="1"/>
      <p:bldP spid="46092" grpId="0" animBg="1"/>
      <p:bldP spid="46094" grpId="0"/>
      <p:bldP spid="46095" grpId="0" animBg="1"/>
      <p:bldP spid="46096" grpId="0"/>
      <p:bldP spid="46097" grpId="0"/>
      <p:bldP spid="46098" grpId="0" animBg="1"/>
      <p:bldP spid="46108" grpId="0" animBg="1"/>
      <p:bldP spid="46109" grpId="0" animBg="1"/>
      <p:bldP spid="46110" grpId="0" animBg="1"/>
      <p:bldP spid="46111" grpId="0" animBg="1"/>
      <p:bldP spid="46112" grpId="0" animBg="1"/>
      <p:bldP spid="46113" grpId="0" animBg="1"/>
      <p:bldP spid="46114" grpId="0" animBg="1"/>
      <p:bldP spid="46115" grpId="0" animBg="1"/>
      <p:bldP spid="46116" grpId="0"/>
      <p:bldP spid="46117" grpId="0"/>
      <p:bldP spid="46118" grpId="0" animBg="1"/>
      <p:bldP spid="46119" grpId="0" animBg="1"/>
      <p:bldP spid="46138" grpId="0"/>
      <p:bldP spid="46139" grpId="0" animBg="1"/>
      <p:bldP spid="46140" grpId="0" animBg="1"/>
      <p:bldP spid="46141" grpId="0" animBg="1"/>
      <p:bldP spid="46142" grpId="0" animBg="1"/>
      <p:bldP spid="46143" grpId="0" animBg="1"/>
      <p:bldP spid="46144" grpId="0"/>
      <p:bldP spid="46145" grpId="0" animBg="1"/>
      <p:bldP spid="461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457200"/>
            <a:ext cx="8866187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Negation: Complement &amp; Increment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43000"/>
            <a:ext cx="7854950" cy="5224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Negate through complement and increase</a:t>
            </a:r>
            <a:br>
              <a:rPr lang="en-US" dirty="0"/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~x + 1 == -x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Example</a:t>
            </a:r>
          </a:p>
          <a:p>
            <a:pPr lvl="1"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Observation: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~x + x == 1111…111 == -1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03537" y="2819401"/>
            <a:ext cx="2971800" cy="1604963"/>
            <a:chOff x="2160" y="1968"/>
            <a:chExt cx="1872" cy="101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48" y="1968"/>
              <a:ext cx="1536" cy="291"/>
              <a:chOff x="2448" y="1968"/>
              <a:chExt cx="1536" cy="291"/>
            </a:xfrm>
          </p:grpSpPr>
          <p:sp>
            <p:nvSpPr>
              <p:cNvPr id="31777" name="Rectangle 6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8" name="Rectangle 7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9" name="Rectangle 8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0" name="Rectangle 9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1" name="Rectangle 10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2" name="Rectangle 11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3" name="Rectangle 12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4" name="Rectangle 13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5" name="Rectangle 14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49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 x</a:t>
                </a: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448" y="2304"/>
              <a:ext cx="1536" cy="291"/>
              <a:chOff x="2448" y="2448"/>
              <a:chExt cx="1536" cy="291"/>
            </a:xfrm>
          </p:grpSpPr>
          <p:sp>
            <p:nvSpPr>
              <p:cNvPr id="31768" name="Rectangle 16"/>
              <p:cNvSpPr>
                <a:spLocks noChangeArrowheads="1"/>
              </p:cNvSpPr>
              <p:nvPr/>
            </p:nvSpPr>
            <p:spPr bwMode="auto">
              <a:xfrm>
                <a:off x="283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69" name="Rectangle 17"/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0" name="Rectangle 18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1" name="Rectangle 19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2" name="Rectangle 20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3" name="Rectangle 21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4" name="Rectangle 22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5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6" name="Rectangle 24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302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~x</a:t>
                </a:r>
              </a:p>
            </p:txBody>
          </p:sp>
        </p:grpSp>
        <p:sp>
          <p:nvSpPr>
            <p:cNvPr id="31756" name="Rectangle 25"/>
            <p:cNvSpPr>
              <a:spLocks noChangeArrowheads="1"/>
            </p:cNvSpPr>
            <p:nvPr/>
          </p:nvSpPr>
          <p:spPr bwMode="auto">
            <a:xfrm>
              <a:off x="2160" y="2304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Calibri" pitchFamily="34" charset="0"/>
                </a:rPr>
                <a:t>+</a:t>
              </a:r>
            </a:p>
          </p:txBody>
        </p:sp>
        <p:sp>
          <p:nvSpPr>
            <p:cNvPr id="31757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Calibri" pitchFamily="34" charset="0"/>
              </a:endParaRP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2448" y="2688"/>
              <a:ext cx="1536" cy="291"/>
              <a:chOff x="2448" y="1968"/>
              <a:chExt cx="1536" cy="291"/>
            </a:xfrm>
          </p:grpSpPr>
          <p:sp>
            <p:nvSpPr>
              <p:cNvPr id="31759" name="Rectangle 28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0" name="Rectangle 29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1" name="Rectangle 30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2" name="Rectangle 31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3" name="Rectangle 32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4" name="Rectangle 33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5" name="Rectangle 34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6" name="Rectangle 35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7" name="Rectangle 36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74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-1</a:t>
                </a:r>
              </a:p>
            </p:txBody>
          </p:sp>
        </p:grpSp>
      </p:grpSp>
      <p:graphicFrame>
        <p:nvGraphicFramePr>
          <p:cNvPr id="3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186318"/>
              </p:ext>
            </p:extLst>
          </p:nvPr>
        </p:nvGraphicFramePr>
        <p:xfrm>
          <a:off x="1143000" y="5074940"/>
          <a:ext cx="6015038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184900" imgH="2108200" progId="Word.Document.8">
                  <p:embed/>
                </p:oleObj>
              </mc:Choice>
              <mc:Fallback>
                <p:oleObj name="Document" r:id="rId3" imgW="6184900" imgH="2108200" progId="Word.Document.8">
                  <p:embed/>
                  <p:pic>
                    <p:nvPicPr>
                      <p:cNvPr id="3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074940"/>
                        <a:ext cx="6015038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838200" y="4572000"/>
            <a:ext cx="13869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x = 15213</a:t>
            </a:r>
          </a:p>
        </p:txBody>
      </p:sp>
    </p:spTree>
    <p:extLst>
      <p:ext uri="{BB962C8B-B14F-4D97-AF65-F5344CB8AC3E}">
        <p14:creationId xmlns:p14="http://schemas.microsoft.com/office/powerpoint/2010/main" val="71876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2564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Complement &amp; Increment Examples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43000" y="3657600"/>
            <a:ext cx="6296025" cy="2611438"/>
            <a:chOff x="1143000" y="1257300"/>
            <a:chExt cx="6296025" cy="2611438"/>
          </a:xfrm>
        </p:grpSpPr>
        <p:graphicFrame>
          <p:nvGraphicFramePr>
            <p:cNvPr id="6146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6154"/>
                </p:ext>
              </p:extLst>
            </p:nvPr>
          </p:nvGraphicFramePr>
          <p:xfrm>
            <a:off x="1450975" y="1828800"/>
            <a:ext cx="5988050" cy="2039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6177018" imgH="2105264" progId="Word.Document.8">
                    <p:embed/>
                  </p:oleObj>
                </mc:Choice>
                <mc:Fallback>
                  <p:oleObj name="Document" r:id="rId3" imgW="6177018" imgH="2105264" progId="Word.Document.8">
                    <p:embed/>
                    <p:pic>
                      <p:nvPicPr>
                        <p:cNvPr id="6146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0975" y="1828800"/>
                          <a:ext cx="5988050" cy="2039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9" name="Text Box 4"/>
            <p:cNvSpPr txBox="1">
              <a:spLocks noChangeArrowheads="1"/>
            </p:cNvSpPr>
            <p:nvPr/>
          </p:nvSpPr>
          <p:spPr bwMode="auto">
            <a:xfrm>
              <a:off x="1143000" y="1257300"/>
              <a:ext cx="1279517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x = </a:t>
              </a:r>
              <a:r>
                <a:rPr lang="en-US" dirty="0" err="1">
                  <a:latin typeface="Calibri" pitchFamily="34" charset="0"/>
                </a:rPr>
                <a:t>TMin</a:t>
              </a: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43000" y="1524000"/>
            <a:ext cx="6210300" cy="1854200"/>
            <a:chOff x="1143000" y="3746500"/>
            <a:chExt cx="6210300" cy="1854200"/>
          </a:xfrm>
        </p:grpSpPr>
        <p:graphicFrame>
          <p:nvGraphicFramePr>
            <p:cNvPr id="614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338330"/>
                </p:ext>
              </p:extLst>
            </p:nvPr>
          </p:nvGraphicFramePr>
          <p:xfrm>
            <a:off x="1447800" y="4241800"/>
            <a:ext cx="5905500" cy="1358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5" imgW="6083300" imgH="1371600" progId="Word.Document.8">
                    <p:embed/>
                  </p:oleObj>
                </mc:Choice>
                <mc:Fallback>
                  <p:oleObj name="Document" r:id="rId5" imgW="6083300" imgH="1371600" progId="Word.Document.8">
                    <p:embed/>
                    <p:pic>
                      <p:nvPicPr>
                        <p:cNvPr id="614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800" y="4241800"/>
                          <a:ext cx="5905500" cy="1358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1143000" y="3746500"/>
              <a:ext cx="792205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x = 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439295" y="5638800"/>
            <a:ext cx="363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Canonical counter example</a:t>
            </a:r>
          </a:p>
        </p:txBody>
      </p:sp>
    </p:spTree>
    <p:extLst>
      <p:ext uri="{BB962C8B-B14F-4D97-AF65-F5344CB8AC3E}">
        <p14:creationId xmlns:p14="http://schemas.microsoft.com/office/powerpoint/2010/main" val="63269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en-US" dirty="0"/>
              <a:t>Summary From Last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information as bits</a:t>
            </a:r>
          </a:p>
          <a:p>
            <a:r>
              <a:rPr lang="en-US" dirty="0"/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b="1" dirty="0"/>
              <a:t>Representation: unsigned and signed</a:t>
            </a:r>
          </a:p>
          <a:p>
            <a:pPr lvl="1"/>
            <a:r>
              <a:rPr lang="en-US" b="1" dirty="0"/>
              <a:t>Conversion, casting</a:t>
            </a:r>
          </a:p>
          <a:p>
            <a:pPr lvl="1"/>
            <a:r>
              <a:rPr lang="en-US" b="1" dirty="0"/>
              <a:t>Expanding, truncating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b="1" dirty="0"/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Addition:</a:t>
            </a:r>
          </a:p>
          <a:p>
            <a:pPr lvl="1"/>
            <a:r>
              <a:rPr lang="en-US" dirty="0"/>
              <a:t>Unsigned/signed: Normal addition followed by truncate,</a:t>
            </a:r>
            <a:br>
              <a:rPr lang="en-US" dirty="0"/>
            </a:br>
            <a:r>
              <a:rPr lang="en-US" dirty="0"/>
              <a:t>same operation on bit level</a:t>
            </a:r>
          </a:p>
          <a:p>
            <a:pPr lvl="1"/>
            <a:r>
              <a:rPr lang="en-US" dirty="0"/>
              <a:t>Unsigned: addition mod 2</a:t>
            </a:r>
            <a:r>
              <a:rPr lang="en-US" baseline="30000" dirty="0"/>
              <a:t>w</a:t>
            </a:r>
          </a:p>
          <a:p>
            <a:pPr lvl="2"/>
            <a:r>
              <a:rPr lang="en-US" dirty="0"/>
              <a:t>Mathematical addition + possible subtraction of 2</a:t>
            </a:r>
            <a:r>
              <a:rPr lang="en-US" baseline="30000" dirty="0"/>
              <a:t>w</a:t>
            </a:r>
            <a:endParaRPr lang="en-US" dirty="0"/>
          </a:p>
          <a:p>
            <a:pPr lvl="1"/>
            <a:r>
              <a:rPr lang="en-US" dirty="0"/>
              <a:t>Signed: modified addition mod 2</a:t>
            </a:r>
            <a:r>
              <a:rPr lang="en-US" baseline="30000" dirty="0"/>
              <a:t>w </a:t>
            </a:r>
            <a:r>
              <a:rPr lang="en-US" dirty="0"/>
              <a:t>(result in proper range)</a:t>
            </a:r>
            <a:endParaRPr lang="en-US" baseline="30000" dirty="0"/>
          </a:p>
          <a:p>
            <a:pPr lvl="2"/>
            <a:r>
              <a:rPr lang="en-US" dirty="0"/>
              <a:t>Mathematical addition + possible addition or subtraction of 2</a:t>
            </a:r>
            <a:r>
              <a:rPr lang="en-US" baseline="30000" dirty="0"/>
              <a:t>w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Multiplication:</a:t>
            </a:r>
          </a:p>
          <a:p>
            <a:pPr lvl="1"/>
            <a:r>
              <a:rPr lang="en-US" dirty="0"/>
              <a:t>Unsigned/signed: Normal multiplication followed by truncate, same operation on bit level</a:t>
            </a:r>
          </a:p>
          <a:p>
            <a:pPr lvl="1"/>
            <a:r>
              <a:rPr lang="en-US" dirty="0"/>
              <a:t>Unsigned: multiplication mod 2</a:t>
            </a:r>
            <a:r>
              <a:rPr lang="en-US" baseline="30000" dirty="0"/>
              <a:t>w</a:t>
            </a:r>
          </a:p>
          <a:p>
            <a:pPr lvl="1"/>
            <a:r>
              <a:rPr lang="en-US" dirty="0"/>
              <a:t>Signed: modified multiplication mod 2</a:t>
            </a:r>
            <a:r>
              <a:rPr lang="en-US" baseline="30000" dirty="0"/>
              <a:t>w </a:t>
            </a:r>
            <a:r>
              <a:rPr lang="en-US" dirty="0"/>
              <a:t>(result in proper range)</a:t>
            </a:r>
            <a:endParaRPr lang="en-US" baseline="30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Why Should I Use Unsigned?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/>
              <a:t>Don’t</a:t>
            </a:r>
            <a:r>
              <a:rPr lang="en-US" dirty="0"/>
              <a:t> use without understanding implications</a:t>
            </a:r>
          </a:p>
          <a:p>
            <a:pPr lvl="1" eaLnBrk="1" hangingPunct="1">
              <a:defRPr/>
            </a:pPr>
            <a:r>
              <a:rPr lang="en-US" dirty="0"/>
              <a:t>Easy to make mistakes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Can be very subtle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#define DELTA </a:t>
            </a:r>
            <a:r>
              <a:rPr lang="en-US" sz="1800" b="1" dirty="0" err="1">
                <a:latin typeface="Courier New" pitchFamily="49" charset="0"/>
              </a:rPr>
              <a:t>sizeof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lvl="2"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-DELTA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-= DELTA)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  . . .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Counting Down with Unsigned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Proper way to use unsigned as loop index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&lt;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cnt</a:t>
            </a:r>
            <a:r>
              <a:rPr lang="en-US" sz="1800" b="1" dirty="0">
                <a:latin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  <a:endParaRPr lang="en-US" dirty="0"/>
          </a:p>
          <a:p>
            <a:pPr>
              <a:defRPr/>
            </a:pPr>
            <a:r>
              <a:rPr lang="en-US" dirty="0"/>
              <a:t>See Robert </a:t>
            </a:r>
            <a:r>
              <a:rPr lang="en-US" dirty="0" err="1"/>
              <a:t>Seacord</a:t>
            </a:r>
            <a:r>
              <a:rPr lang="en-US" dirty="0"/>
              <a:t>, </a:t>
            </a:r>
            <a:r>
              <a:rPr lang="en-US" i="1" dirty="0"/>
              <a:t>Secure Coding in C and C++</a:t>
            </a:r>
          </a:p>
          <a:p>
            <a:pPr lvl="1">
              <a:defRPr/>
            </a:pPr>
            <a:r>
              <a:rPr lang="en-US" dirty="0"/>
              <a:t>C Standard guarantees that unsigned addition will behave like modular arithmetic</a:t>
            </a:r>
          </a:p>
          <a:p>
            <a:pPr lvl="2">
              <a:defRPr/>
            </a:pPr>
            <a:r>
              <a:rPr lang="en-US" dirty="0"/>
              <a:t>0 – 1 </a:t>
            </a:r>
            <a:r>
              <a:rPr lang="en-US" dirty="0">
                <a:sym typeface="Wingdings"/>
              </a:rPr>
              <a:t> </a:t>
            </a:r>
            <a:r>
              <a:rPr lang="en-US" i="1" dirty="0" err="1">
                <a:sym typeface="Wingdings"/>
              </a:rPr>
              <a:t>UMax</a:t>
            </a:r>
            <a:endParaRPr lang="en-US" i="1" dirty="0">
              <a:sym typeface="Wingdings"/>
            </a:endParaRPr>
          </a:p>
          <a:p>
            <a:pPr>
              <a:defRPr/>
            </a:pPr>
            <a:r>
              <a:rPr lang="en-US" dirty="0"/>
              <a:t>Even better</a:t>
            </a:r>
          </a:p>
          <a:p>
            <a:pPr lvl="2">
              <a:buNone/>
              <a:defRPr/>
            </a:pP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&lt; </a:t>
            </a:r>
            <a:r>
              <a:rPr lang="en-US" sz="1800" b="1" dirty="0" err="1">
                <a:latin typeface="Courier New" pitchFamily="49" charset="0"/>
              </a:rPr>
              <a:t>cnt</a:t>
            </a:r>
            <a:r>
              <a:rPr lang="en-US" sz="1800" b="1" dirty="0">
                <a:latin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</a:p>
          <a:p>
            <a:pPr lvl="1">
              <a:defRPr/>
            </a:pPr>
            <a:r>
              <a:rPr lang="en-US" sz="1800" dirty="0"/>
              <a:t>Data type </a:t>
            </a:r>
            <a:r>
              <a:rPr lang="en-US" sz="1800" b="1" dirty="0" err="1">
                <a:latin typeface="Courier New"/>
                <a:cs typeface="Courier New"/>
              </a:rPr>
              <a:t>size_t</a:t>
            </a:r>
            <a:r>
              <a:rPr lang="en-US" sz="1800" dirty="0"/>
              <a:t> defined as unsigned value with length = word size</a:t>
            </a:r>
          </a:p>
          <a:p>
            <a:pPr lvl="1">
              <a:defRPr/>
            </a:pPr>
            <a:r>
              <a:rPr lang="en-US" sz="1800" dirty="0"/>
              <a:t>Code will work even if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err="1">
                <a:latin typeface="Courier New"/>
                <a:cs typeface="Courier New"/>
              </a:rPr>
              <a:t>cnt</a:t>
            </a:r>
            <a:r>
              <a:rPr lang="en-US" sz="1800" dirty="0"/>
              <a:t> = </a:t>
            </a:r>
            <a:r>
              <a:rPr lang="en-US" sz="1800" i="1" dirty="0" err="1"/>
              <a:t>UMax</a:t>
            </a:r>
            <a:endParaRPr lang="en-US" sz="1800" i="1" dirty="0"/>
          </a:p>
          <a:p>
            <a:pPr lvl="1">
              <a:defRPr/>
            </a:pPr>
            <a:r>
              <a:rPr lang="en-US" sz="1800" dirty="0"/>
              <a:t>What if </a:t>
            </a:r>
            <a:r>
              <a:rPr lang="en-US" sz="1800" b="1" dirty="0" err="1">
                <a:latin typeface="Courier New"/>
                <a:cs typeface="Courier New"/>
              </a:rPr>
              <a:t>cnt</a:t>
            </a:r>
            <a:r>
              <a:rPr lang="en-US" sz="1800" dirty="0"/>
              <a:t> is signed and &lt; 0?</a:t>
            </a:r>
          </a:p>
          <a:p>
            <a:pPr lvl="2">
              <a:buNone/>
              <a:defRPr/>
            </a:pPr>
            <a:endParaRPr 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951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Why Should I Use Unsigned? (cont.)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/>
              <a:t>Do</a:t>
            </a:r>
            <a:r>
              <a:rPr lang="en-US" dirty="0"/>
              <a:t> Use When Performing Modular Arithmetic</a:t>
            </a:r>
          </a:p>
          <a:p>
            <a:pPr lvl="1" eaLnBrk="1" hangingPunct="1">
              <a:defRPr/>
            </a:pPr>
            <a:r>
              <a:rPr lang="en-US" dirty="0" err="1"/>
              <a:t>Multiprecision</a:t>
            </a:r>
            <a:r>
              <a:rPr lang="en-US" dirty="0"/>
              <a:t> arithmetic</a:t>
            </a:r>
          </a:p>
          <a:p>
            <a:pPr eaLnBrk="1" hangingPunct="1">
              <a:defRPr/>
            </a:pPr>
            <a:r>
              <a:rPr lang="en-US" i="1" dirty="0"/>
              <a:t>Do</a:t>
            </a:r>
            <a:r>
              <a:rPr lang="en-US" dirty="0"/>
              <a:t> Use When Using Bits to Represent Sets</a:t>
            </a:r>
          </a:p>
          <a:p>
            <a:pPr lvl="1" eaLnBrk="1" hangingPunct="1">
              <a:defRPr/>
            </a:pPr>
            <a:r>
              <a:rPr lang="en-US" dirty="0"/>
              <a:t>Logical right shift, no sign extension</a:t>
            </a:r>
          </a:p>
          <a:p>
            <a:pPr>
              <a:defRPr/>
            </a:pPr>
            <a:r>
              <a:rPr lang="en-US" i="1" dirty="0"/>
              <a:t>Do</a:t>
            </a:r>
            <a:r>
              <a:rPr lang="en-US" dirty="0"/>
              <a:t> Use In System Programming</a:t>
            </a:r>
          </a:p>
          <a:p>
            <a:pPr lvl="1">
              <a:defRPr/>
            </a:pPr>
            <a:r>
              <a:rPr lang="en-US" dirty="0"/>
              <a:t>Bit masks, device commands,…</a:t>
            </a:r>
          </a:p>
          <a:p>
            <a:pPr lvl="1"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56635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  <a:hlinkClick r:id="rId3"/>
              </a:rPr>
              <a:t>https://canvas.cmu.edu/courses/17808</a:t>
            </a:r>
            <a:endParaRPr lang="en-US" sz="2800" u="sng" dirty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>
                <a:solidFill>
                  <a:schemeClr val="bg2"/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/>
              <a:t>Representations in memory, pointers, strings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Byte-Oriented Memory Organization</a:t>
            </a:r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228601" y="2809875"/>
            <a:ext cx="8686800" cy="3743325"/>
          </a:xfrm>
        </p:spPr>
        <p:txBody>
          <a:bodyPr/>
          <a:lstStyle/>
          <a:p>
            <a:pPr eaLnBrk="1" hangingPunct="1"/>
            <a:r>
              <a:rPr lang="en-US" dirty="0"/>
              <a:t>Programs refer to data by address</a:t>
            </a:r>
          </a:p>
          <a:p>
            <a:pPr marL="552450" lvl="1" eaLnBrk="1" hangingPunct="1"/>
            <a:r>
              <a:rPr lang="en-US" dirty="0"/>
              <a:t>Conceptually, envision it as a very large array of bytes</a:t>
            </a:r>
          </a:p>
          <a:p>
            <a:pPr marL="952500" lvl="2"/>
            <a:r>
              <a:rPr lang="en-US" dirty="0"/>
              <a:t>In reality, it’s not, but can think of it that way</a:t>
            </a:r>
          </a:p>
          <a:p>
            <a:pPr marL="552450" lvl="1" eaLnBrk="1" hangingPunct="1"/>
            <a:r>
              <a:rPr lang="en-US" dirty="0"/>
              <a:t>An address is like an index into that array</a:t>
            </a:r>
          </a:p>
          <a:p>
            <a:pPr marL="952500" lvl="2"/>
            <a:r>
              <a:rPr lang="en-US" dirty="0"/>
              <a:t>and, a pointer variable stores an address</a:t>
            </a:r>
          </a:p>
          <a:p>
            <a:pPr marL="952500" lvl="2"/>
            <a:endParaRPr lang="en-US" dirty="0"/>
          </a:p>
          <a:p>
            <a:pPr marL="152400"/>
            <a:r>
              <a:rPr lang="en-US" dirty="0"/>
              <a:t>Note: system provides private address spaces to each “process”</a:t>
            </a:r>
          </a:p>
          <a:p>
            <a:pPr marL="438150" lvl="1"/>
            <a:r>
              <a:rPr lang="en-US" dirty="0"/>
              <a:t>Think of a process as a program being executed</a:t>
            </a:r>
          </a:p>
          <a:p>
            <a:pPr marL="438150" lvl="1"/>
            <a:r>
              <a:rPr lang="en-US" dirty="0"/>
              <a:t>So, a program can clobber its own data, but not that of others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0" y="1198562"/>
            <a:ext cx="6416675" cy="1239838"/>
            <a:chOff x="0" y="0"/>
            <a:chExt cx="4042" cy="780"/>
          </a:xfrm>
        </p:grpSpPr>
        <p:sp>
          <p:nvSpPr>
            <p:cNvPr id="44039" name="Rectangle 6"/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44052" name="Rectangle 19"/>
            <p:cNvSpPr>
              <a:spLocks/>
            </p:cNvSpPr>
            <p:nvPr/>
          </p:nvSpPr>
          <p:spPr bwMode="auto">
            <a:xfrm rot="-2580000">
              <a:off x="-2" y="171"/>
              <a:ext cx="589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44053" name="Rectangle 20"/>
            <p:cNvSpPr>
              <a:spLocks/>
            </p:cNvSpPr>
            <p:nvPr/>
          </p:nvSpPr>
          <p:spPr bwMode="auto">
            <a:xfrm rot="-2580000">
              <a:off x="3455" y="171"/>
              <a:ext cx="590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Machine Words</a:t>
            </a:r>
          </a:p>
        </p:txBody>
      </p:sp>
      <p:sp>
        <p:nvSpPr>
          <p:cNvPr id="4506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Any given computer has a “Word Size”</a:t>
            </a:r>
          </a:p>
          <a:p>
            <a:pPr marL="552450" lvl="1" eaLnBrk="1" hangingPunct="1"/>
            <a:r>
              <a:rPr lang="en-US" dirty="0"/>
              <a:t>Nominal size of integer-valued data</a:t>
            </a:r>
          </a:p>
          <a:p>
            <a:pPr marL="838200" lvl="2" eaLnBrk="1" hangingPunct="1"/>
            <a:r>
              <a:rPr lang="en-US" dirty="0"/>
              <a:t>and of addresses</a:t>
            </a:r>
          </a:p>
          <a:p>
            <a:pPr marL="552450" lvl="1" eaLnBrk="1" hangingPunct="1"/>
            <a:endParaRPr lang="en-US" dirty="0"/>
          </a:p>
          <a:p>
            <a:pPr marL="552450" lvl="1" eaLnBrk="1" hangingPunct="1"/>
            <a:r>
              <a:rPr lang="en-US" dirty="0"/>
              <a:t>Until recently, most machines used 32 bits (4 bytes) as word size</a:t>
            </a:r>
          </a:p>
          <a:p>
            <a:pPr marL="838200" lvl="2" eaLnBrk="1" hangingPunct="1"/>
            <a:r>
              <a:rPr lang="en-US" dirty="0"/>
              <a:t>Limits addresses to 4GB (2</a:t>
            </a:r>
            <a:r>
              <a:rPr lang="en-US" baseline="30000" dirty="0"/>
              <a:t>32</a:t>
            </a:r>
            <a:r>
              <a:rPr lang="en-US" dirty="0"/>
              <a:t> bytes)</a:t>
            </a:r>
          </a:p>
          <a:p>
            <a:pPr marL="438150" lvl="1"/>
            <a:endParaRPr lang="en-US" dirty="0"/>
          </a:p>
          <a:p>
            <a:pPr marL="438150" lvl="1"/>
            <a:r>
              <a:rPr lang="en-US" dirty="0"/>
              <a:t>Increasingly, machines have 64-bit word size</a:t>
            </a:r>
          </a:p>
          <a:p>
            <a:pPr marL="838200" lvl="2" eaLnBrk="1" hangingPunct="1"/>
            <a:r>
              <a:rPr lang="en-US" dirty="0"/>
              <a:t>Potentially, could have 18 EB (</a:t>
            </a:r>
            <a:r>
              <a:rPr lang="en-US" dirty="0" err="1"/>
              <a:t>exabytes</a:t>
            </a:r>
            <a:r>
              <a:rPr lang="en-US" dirty="0"/>
              <a:t>) of addressable memory</a:t>
            </a:r>
          </a:p>
          <a:p>
            <a:pPr marL="838200" lvl="2" eaLnBrk="1" hangingPunct="1"/>
            <a:r>
              <a:rPr lang="en-US" dirty="0"/>
              <a:t>That’s 18.4 </a:t>
            </a:r>
            <a:r>
              <a:rPr lang="en-US"/>
              <a:t>X 10</a:t>
            </a:r>
            <a:r>
              <a:rPr lang="en-US" baseline="30000"/>
              <a:t>18</a:t>
            </a:r>
            <a:endParaRPr lang="en-US" baseline="30000" dirty="0"/>
          </a:p>
          <a:p>
            <a:pPr marL="552450" lvl="1" eaLnBrk="1" hangingPunct="1"/>
            <a:endParaRPr lang="en-US" dirty="0"/>
          </a:p>
          <a:p>
            <a:pPr marL="552450" lvl="1" eaLnBrk="1" hangingPunct="1"/>
            <a:r>
              <a:rPr lang="en-US" dirty="0"/>
              <a:t>Machines still support multiple data formats</a:t>
            </a:r>
          </a:p>
          <a:p>
            <a:pPr marL="838200" lvl="2" eaLnBrk="1" hangingPunct="1"/>
            <a:r>
              <a:rPr lang="en-US" dirty="0"/>
              <a:t>Fractions or multiples of word size</a:t>
            </a:r>
          </a:p>
          <a:p>
            <a:pPr marL="838200" lvl="2" eaLnBrk="1" hangingPunct="1"/>
            <a:r>
              <a:rPr lang="en-US" dirty="0"/>
              <a:t>Always integral number of bytes</a:t>
            </a:r>
          </a:p>
        </p:txBody>
      </p:sp>
    </p:spTree>
    <p:extLst>
      <p:ext uri="{BB962C8B-B14F-4D97-AF65-F5344CB8AC3E}">
        <p14:creationId xmlns:p14="http://schemas.microsoft.com/office/powerpoint/2010/main" val="3103645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Word-Oriented Memory Organization</a:t>
            </a:r>
          </a:p>
        </p:txBody>
      </p:sp>
      <p:sp>
        <p:nvSpPr>
          <p:cNvPr id="46085" name="Rectangle 4"/>
          <p:cNvSpPr>
            <a:spLocks noGrp="1" noChangeArrowheads="1"/>
          </p:cNvSpPr>
          <p:nvPr>
            <p:ph idx="1"/>
          </p:nvPr>
        </p:nvSpPr>
        <p:spPr>
          <a:xfrm>
            <a:off x="396876" y="1362075"/>
            <a:ext cx="4554538" cy="4972050"/>
          </a:xfrm>
        </p:spPr>
        <p:txBody>
          <a:bodyPr/>
          <a:lstStyle/>
          <a:p>
            <a:pPr eaLnBrk="1" hangingPunct="1"/>
            <a:r>
              <a:rPr lang="en-US" dirty="0"/>
              <a:t>Addresses Specify Byte Locations</a:t>
            </a:r>
          </a:p>
          <a:p>
            <a:pPr marL="552450" lvl="1" eaLnBrk="1" hangingPunct="1"/>
            <a:r>
              <a:rPr lang="en-US" dirty="0"/>
              <a:t>Address of first byte in word</a:t>
            </a:r>
          </a:p>
          <a:p>
            <a:pPr marL="552450" lvl="1" eaLnBrk="1" hangingPunct="1"/>
            <a:r>
              <a:rPr lang="en-US" dirty="0"/>
              <a:t>Addresses of successive words differ by 4 (32-bit) or 8 (64-bit)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19700" y="1143000"/>
            <a:ext cx="3467100" cy="5591175"/>
            <a:chOff x="0" y="0"/>
            <a:chExt cx="2184" cy="3522"/>
          </a:xfrm>
        </p:grpSpPr>
        <p:sp>
          <p:nvSpPr>
            <p:cNvPr id="46087" name="Rectangle 6"/>
            <p:cNvSpPr>
              <a:spLocks/>
            </p:cNvSpPr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8" name="Rectangle 7"/>
            <p:cNvSpPr>
              <a:spLocks/>
            </p:cNvSpPr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9" name="Rectangle 8"/>
            <p:cNvSpPr>
              <a:spLocks/>
            </p:cNvSpPr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0" name="Rectangle 9"/>
            <p:cNvSpPr>
              <a:spLocks/>
            </p:cNvSpPr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1" name="Rectangle 10"/>
            <p:cNvSpPr>
              <a:spLocks/>
            </p:cNvSpPr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2" name="Rectangle 11"/>
            <p:cNvSpPr>
              <a:spLocks/>
            </p:cNvSpPr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3" name="Rectangle 12"/>
            <p:cNvSpPr>
              <a:spLocks/>
            </p:cNvSpPr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4" name="Rectangle 13"/>
            <p:cNvSpPr>
              <a:spLocks/>
            </p:cNvSpPr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5" name="Rectangle 14"/>
            <p:cNvSpPr>
              <a:spLocks/>
            </p:cNvSpPr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6" name="Rectangle 15"/>
            <p:cNvSpPr>
              <a:spLocks/>
            </p:cNvSpPr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7" name="Rectangle 16"/>
            <p:cNvSpPr>
              <a:spLocks/>
            </p:cNvSpPr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8" name="Rectangle 17"/>
            <p:cNvSpPr>
              <a:spLocks/>
            </p:cNvSpPr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9" name="Rectangle 18"/>
            <p:cNvSpPr>
              <a:spLocks/>
            </p:cNvSpPr>
            <p:nvPr/>
          </p:nvSpPr>
          <p:spPr bwMode="auto">
            <a:xfrm>
              <a:off x="1733" y="41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0000</a:t>
              </a:r>
            </a:p>
          </p:txBody>
        </p:sp>
        <p:sp>
          <p:nvSpPr>
            <p:cNvPr id="46100" name="Rectangle 19"/>
            <p:cNvSpPr>
              <a:spLocks/>
            </p:cNvSpPr>
            <p:nvPr/>
          </p:nvSpPr>
          <p:spPr bwMode="auto">
            <a:xfrm>
              <a:off x="1733" y="61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0001</a:t>
              </a:r>
            </a:p>
          </p:txBody>
        </p:sp>
        <p:sp>
          <p:nvSpPr>
            <p:cNvPr id="46101" name="Rectangle 20"/>
            <p:cNvSpPr>
              <a:spLocks/>
            </p:cNvSpPr>
            <p:nvPr/>
          </p:nvSpPr>
          <p:spPr bwMode="auto">
            <a:xfrm>
              <a:off x="1733" y="80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0002</a:t>
              </a:r>
            </a:p>
          </p:txBody>
        </p:sp>
        <p:sp>
          <p:nvSpPr>
            <p:cNvPr id="46102" name="Rectangle 21"/>
            <p:cNvSpPr>
              <a:spLocks/>
            </p:cNvSpPr>
            <p:nvPr/>
          </p:nvSpPr>
          <p:spPr bwMode="auto">
            <a:xfrm>
              <a:off x="1733" y="99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0003</a:t>
              </a:r>
            </a:p>
          </p:txBody>
        </p:sp>
        <p:sp>
          <p:nvSpPr>
            <p:cNvPr id="46103" name="Rectangle 22"/>
            <p:cNvSpPr>
              <a:spLocks/>
            </p:cNvSpPr>
            <p:nvPr/>
          </p:nvSpPr>
          <p:spPr bwMode="auto">
            <a:xfrm>
              <a:off x="1733" y="118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0004</a:t>
              </a:r>
            </a:p>
          </p:txBody>
        </p:sp>
        <p:sp>
          <p:nvSpPr>
            <p:cNvPr id="46104" name="Rectangle 23"/>
            <p:cNvSpPr>
              <a:spLocks/>
            </p:cNvSpPr>
            <p:nvPr/>
          </p:nvSpPr>
          <p:spPr bwMode="auto">
            <a:xfrm>
              <a:off x="1733" y="137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0005</a:t>
              </a:r>
            </a:p>
          </p:txBody>
        </p:sp>
        <p:sp>
          <p:nvSpPr>
            <p:cNvPr id="46105" name="Rectangle 24"/>
            <p:cNvSpPr>
              <a:spLocks/>
            </p:cNvSpPr>
            <p:nvPr/>
          </p:nvSpPr>
          <p:spPr bwMode="auto">
            <a:xfrm>
              <a:off x="1733" y="157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0006</a:t>
              </a:r>
            </a:p>
          </p:txBody>
        </p:sp>
        <p:sp>
          <p:nvSpPr>
            <p:cNvPr id="46106" name="Rectangle 25"/>
            <p:cNvSpPr>
              <a:spLocks/>
            </p:cNvSpPr>
            <p:nvPr/>
          </p:nvSpPr>
          <p:spPr bwMode="auto">
            <a:xfrm>
              <a:off x="1733" y="176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0007</a:t>
              </a:r>
            </a:p>
          </p:txBody>
        </p:sp>
        <p:sp>
          <p:nvSpPr>
            <p:cNvPr id="46107" name="Rectangle 26"/>
            <p:cNvSpPr>
              <a:spLocks/>
            </p:cNvSpPr>
            <p:nvPr/>
          </p:nvSpPr>
          <p:spPr bwMode="auto">
            <a:xfrm>
              <a:off x="1733" y="195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0008</a:t>
              </a:r>
            </a:p>
          </p:txBody>
        </p:sp>
        <p:sp>
          <p:nvSpPr>
            <p:cNvPr id="46108" name="Rectangle 27"/>
            <p:cNvSpPr>
              <a:spLocks/>
            </p:cNvSpPr>
            <p:nvPr/>
          </p:nvSpPr>
          <p:spPr bwMode="auto">
            <a:xfrm>
              <a:off x="1733" y="214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0009</a:t>
              </a:r>
            </a:p>
          </p:txBody>
        </p:sp>
        <p:sp>
          <p:nvSpPr>
            <p:cNvPr id="46109" name="Rectangle 28"/>
            <p:cNvSpPr>
              <a:spLocks/>
            </p:cNvSpPr>
            <p:nvPr/>
          </p:nvSpPr>
          <p:spPr bwMode="auto">
            <a:xfrm>
              <a:off x="1733" y="233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0010</a:t>
              </a:r>
            </a:p>
          </p:txBody>
        </p:sp>
        <p:sp>
          <p:nvSpPr>
            <p:cNvPr id="46110" name="Rectangle 29"/>
            <p:cNvSpPr>
              <a:spLocks/>
            </p:cNvSpPr>
            <p:nvPr/>
          </p:nvSpPr>
          <p:spPr bwMode="auto">
            <a:xfrm>
              <a:off x="1733" y="253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0011</a:t>
              </a:r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46155" name="Rectangle 31"/>
              <p:cNvSpPr>
                <a:spLocks/>
              </p:cNvSpPr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6" name="Rectangle 32"/>
              <p:cNvSpPr>
                <a:spLocks/>
              </p:cNvSpPr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46151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2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3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4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46113" name="Rectangle 38"/>
            <p:cNvSpPr>
              <a:spLocks/>
            </p:cNvSpPr>
            <p:nvPr/>
          </p:nvSpPr>
          <p:spPr bwMode="auto">
            <a:xfrm>
              <a:off x="0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14" name="Rectangle 39"/>
            <p:cNvSpPr>
              <a:spLocks/>
            </p:cNvSpPr>
            <p:nvPr/>
          </p:nvSpPr>
          <p:spPr bwMode="auto">
            <a:xfrm>
              <a:off x="1198" y="82"/>
              <a:ext cx="49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46115" name="Rectangle 40"/>
            <p:cNvSpPr>
              <a:spLocks/>
            </p:cNvSpPr>
            <p:nvPr/>
          </p:nvSpPr>
          <p:spPr bwMode="auto">
            <a:xfrm>
              <a:off x="1718" y="82"/>
              <a:ext cx="46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46116" name="Rectangle 41"/>
            <p:cNvSpPr>
              <a:spLocks/>
            </p:cNvSpPr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7" name="Rectangle 42"/>
            <p:cNvSpPr>
              <a:spLocks/>
            </p:cNvSpPr>
            <p:nvPr/>
          </p:nvSpPr>
          <p:spPr bwMode="auto">
            <a:xfrm>
              <a:off x="1733" y="272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0012</a:t>
              </a:r>
            </a:p>
          </p:txBody>
        </p:sp>
        <p:sp>
          <p:nvSpPr>
            <p:cNvPr id="46118" name="Rectangle 43"/>
            <p:cNvSpPr>
              <a:spLocks/>
            </p:cNvSpPr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9" name="Rectangle 44"/>
            <p:cNvSpPr>
              <a:spLocks/>
            </p:cNvSpPr>
            <p:nvPr/>
          </p:nvSpPr>
          <p:spPr bwMode="auto">
            <a:xfrm>
              <a:off x="1733" y="291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0013</a:t>
              </a:r>
            </a:p>
          </p:txBody>
        </p:sp>
        <p:sp>
          <p:nvSpPr>
            <p:cNvPr id="46120" name="Rectangle 45"/>
            <p:cNvSpPr>
              <a:spLocks/>
            </p:cNvSpPr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1" name="Rectangle 46"/>
            <p:cNvSpPr>
              <a:spLocks/>
            </p:cNvSpPr>
            <p:nvPr/>
          </p:nvSpPr>
          <p:spPr bwMode="auto">
            <a:xfrm>
              <a:off x="1733" y="310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0014</a:t>
              </a:r>
            </a:p>
          </p:txBody>
        </p:sp>
        <p:sp>
          <p:nvSpPr>
            <p:cNvPr id="46122" name="Rectangle 47"/>
            <p:cNvSpPr>
              <a:spLocks/>
            </p:cNvSpPr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3" name="Rectangle 48"/>
            <p:cNvSpPr>
              <a:spLocks/>
            </p:cNvSpPr>
            <p:nvPr/>
          </p:nvSpPr>
          <p:spPr bwMode="auto">
            <a:xfrm>
              <a:off x="1733" y="329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0015</a:t>
              </a:r>
            </a:p>
          </p:txBody>
        </p:sp>
        <p:sp>
          <p:nvSpPr>
            <p:cNvPr id="46124" name="Rectangle 49"/>
            <p:cNvSpPr>
              <a:spLocks/>
            </p:cNvSpPr>
            <p:nvPr/>
          </p:nvSpPr>
          <p:spPr bwMode="auto">
            <a:xfrm>
              <a:off x="576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25" name="Rectangle 50"/>
            <p:cNvSpPr>
              <a:spLocks/>
            </p:cNvSpPr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6" name="Rectangle 51"/>
            <p:cNvSpPr>
              <a:spLocks/>
            </p:cNvSpPr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7" name="Rectangle 52"/>
            <p:cNvSpPr>
              <a:spLocks/>
            </p:cNvSpPr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8" name="Rectangle 53"/>
            <p:cNvSpPr>
              <a:spLocks/>
            </p:cNvSpPr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9" name="Rectangle 54"/>
            <p:cNvSpPr>
              <a:spLocks/>
            </p:cNvSpPr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30" name="Rectangle 55"/>
            <p:cNvSpPr>
              <a:spLocks/>
            </p:cNvSpPr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103" y="826"/>
              <a:ext cx="340" cy="2496"/>
              <a:chOff x="0" y="0"/>
              <a:chExt cx="340" cy="2496"/>
            </a:xfrm>
          </p:grpSpPr>
          <p:grpSp>
            <p:nvGrpSpPr>
              <p:cNvPr id="6" name="Group 57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49" name="Rectangle 58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50" name="Rectangle 59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60"/>
              <p:cNvGrpSpPr>
                <a:grpSpLocks/>
              </p:cNvGrpSpPr>
              <p:nvPr/>
            </p:nvGrpSpPr>
            <p:grpSpPr bwMode="auto">
              <a:xfrm>
                <a:off x="0" y="768"/>
                <a:ext cx="340" cy="192"/>
                <a:chOff x="0" y="0"/>
                <a:chExt cx="340" cy="192"/>
              </a:xfrm>
            </p:grpSpPr>
            <p:sp>
              <p:nvSpPr>
                <p:cNvPr id="46147" name="Rectangle 6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8" name="Rectangle 6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0004</a:t>
                  </a:r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0" y="1536"/>
                <a:ext cx="340" cy="192"/>
                <a:chOff x="0" y="0"/>
                <a:chExt cx="340" cy="192"/>
              </a:xfrm>
            </p:grpSpPr>
            <p:sp>
              <p:nvSpPr>
                <p:cNvPr id="46145" name="Rectangle 6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6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  <p:grpSp>
            <p:nvGrpSpPr>
              <p:cNvPr id="9" name="Group 66"/>
              <p:cNvGrpSpPr>
                <a:grpSpLocks/>
              </p:cNvGrpSpPr>
              <p:nvPr/>
            </p:nvGrpSpPr>
            <p:grpSpPr bwMode="auto">
              <a:xfrm>
                <a:off x="0" y="2304"/>
                <a:ext cx="340" cy="192"/>
                <a:chOff x="0" y="0"/>
                <a:chExt cx="340" cy="192"/>
              </a:xfrm>
            </p:grpSpPr>
            <p:sp>
              <p:nvSpPr>
                <p:cNvPr id="46143" name="Rectangle 67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4" name="Rectangle 68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0012</a:t>
                  </a:r>
                </a:p>
              </p:txBody>
            </p:sp>
          </p:grpSp>
        </p:grpSp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679" y="1210"/>
              <a:ext cx="340" cy="1680"/>
              <a:chOff x="0" y="0"/>
              <a:chExt cx="340" cy="1680"/>
            </a:xfrm>
          </p:grpSpPr>
          <p:grpSp>
            <p:nvGrpSpPr>
              <p:cNvPr id="1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37" name="Rectangle 7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8" name="Rectangle 7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73"/>
              <p:cNvGrpSpPr>
                <a:grpSpLocks/>
              </p:cNvGrpSpPr>
              <p:nvPr/>
            </p:nvGrpSpPr>
            <p:grpSpPr bwMode="auto">
              <a:xfrm>
                <a:off x="0" y="1488"/>
                <a:ext cx="340" cy="192"/>
                <a:chOff x="0" y="0"/>
                <a:chExt cx="340" cy="192"/>
              </a:xfrm>
            </p:grpSpPr>
            <p:sp>
              <p:nvSpPr>
                <p:cNvPr id="46135" name="Rectangle 7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</p:grp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Encoding Integers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8387" y="3581400"/>
            <a:ext cx="8305800" cy="5334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dirty="0"/>
              <a:t>Two’s Complement Examples (w = 5)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301144"/>
              </p:ext>
            </p:extLst>
          </p:nvPr>
        </p:nvGraphicFramePr>
        <p:xfrm>
          <a:off x="4800600" y="182690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40100" imgH="596900" progId="Equation.3">
                  <p:embed/>
                </p:oleObj>
              </mc:Choice>
              <mc:Fallback>
                <p:oleObj name="Equation" r:id="rId3" imgW="3340100" imgH="596900" progId="Equation.3">
                  <p:embed/>
                  <p:pic>
                    <p:nvPicPr>
                      <p:cNvPr id="10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826900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825719"/>
              </p:ext>
            </p:extLst>
          </p:nvPr>
        </p:nvGraphicFramePr>
        <p:xfrm>
          <a:off x="990600" y="182690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33600" imgH="596900" progId="Equation.3">
                  <p:embed/>
                </p:oleObj>
              </mc:Choice>
              <mc:Fallback>
                <p:oleObj name="Equation" r:id="rId5" imgW="2133600" imgH="596900" progId="Equation.3">
                  <p:embed/>
                  <p:pic>
                    <p:nvPicPr>
                      <p:cNvPr id="102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82690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445900"/>
            <a:ext cx="13805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Unsigned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800600" y="1445900"/>
            <a:ext cx="26246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Two’s Complement</a:t>
            </a:r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 flipV="1">
            <a:off x="6629400" y="2360300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7696200" y="2893700"/>
            <a:ext cx="137160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Sign Bit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90744" y="464373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02192"/>
              </p:ext>
            </p:extLst>
          </p:nvPr>
        </p:nvGraphicFramePr>
        <p:xfrm>
          <a:off x="2105144" y="4262735"/>
          <a:ext cx="29718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38344" y="5765800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88693"/>
              </p:ext>
            </p:extLst>
          </p:nvPr>
        </p:nvGraphicFramePr>
        <p:xfrm>
          <a:off x="2105144" y="5410200"/>
          <a:ext cx="29718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648444" y="4643735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8+2 = 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48444" y="5765799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-16+4+2 = -10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Example 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603203"/>
              </p:ext>
            </p:extLst>
          </p:nvPr>
        </p:nvGraphicFramePr>
        <p:xfrm>
          <a:off x="1549400" y="1524000"/>
          <a:ext cx="6032500" cy="37084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77229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 Ordering</a:t>
            </a:r>
          </a:p>
        </p:txBody>
      </p:sp>
      <p:sp>
        <p:nvSpPr>
          <p:cNvPr id="4813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So, how are the bytes within a multi-byte word ordered in memory?</a:t>
            </a:r>
          </a:p>
          <a:p>
            <a:pPr eaLnBrk="1" hangingPunct="1"/>
            <a:r>
              <a:rPr lang="en-US" dirty="0"/>
              <a:t>Conventions</a:t>
            </a:r>
          </a:p>
          <a:p>
            <a:pPr marL="552450" lvl="1" eaLnBrk="1" hangingPunct="1"/>
            <a:r>
              <a:rPr lang="en-US" dirty="0"/>
              <a:t>Big Endian: Sun (Oracle SPARC), PPC Mac, </a:t>
            </a:r>
            <a:r>
              <a:rPr lang="en-US" i="1" dirty="0">
                <a:solidFill>
                  <a:srgbClr val="C00000"/>
                </a:solidFill>
              </a:rPr>
              <a:t>Internet</a:t>
            </a:r>
          </a:p>
          <a:p>
            <a:pPr marL="838200" lvl="2" eaLnBrk="1" hangingPunct="1"/>
            <a:r>
              <a:rPr lang="en-US" dirty="0"/>
              <a:t>Least significant byte has highest address</a:t>
            </a:r>
          </a:p>
          <a:p>
            <a:pPr marL="552450" lvl="1" eaLnBrk="1" hangingPunct="1"/>
            <a:r>
              <a:rPr lang="en-US" dirty="0"/>
              <a:t>Little Endian: </a:t>
            </a:r>
            <a:r>
              <a:rPr lang="en-US" i="1" dirty="0">
                <a:solidFill>
                  <a:srgbClr val="C00000"/>
                </a:solidFill>
              </a:rPr>
              <a:t>x86</a:t>
            </a:r>
            <a:r>
              <a:rPr lang="en-US" dirty="0"/>
              <a:t>, ARM processors running Android, iOS, and Linux</a:t>
            </a:r>
          </a:p>
          <a:p>
            <a:pPr marL="838200" lvl="2" eaLnBrk="1" hangingPunct="1"/>
            <a:r>
              <a:rPr lang="en-US" dirty="0"/>
              <a:t>Least significant byte has lowest address</a:t>
            </a:r>
          </a:p>
        </p:txBody>
      </p:sp>
    </p:spTree>
    <p:extLst>
      <p:ext uri="{BB962C8B-B14F-4D97-AF65-F5344CB8AC3E}">
        <p14:creationId xmlns:p14="http://schemas.microsoft.com/office/powerpoint/2010/main" val="26446515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 Ordering Example</a:t>
            </a:r>
          </a:p>
        </p:txBody>
      </p:sp>
      <p:sp>
        <p:nvSpPr>
          <p:cNvPr id="49157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524001"/>
            <a:ext cx="7896225" cy="4810124"/>
          </a:xfrm>
        </p:spPr>
        <p:txBody>
          <a:bodyPr/>
          <a:lstStyle/>
          <a:p>
            <a:pPr eaLnBrk="1" hangingPunct="1"/>
            <a:r>
              <a:rPr lang="en-US" dirty="0"/>
              <a:t>Example</a:t>
            </a:r>
          </a:p>
          <a:p>
            <a:pPr marL="552450" lvl="1" eaLnBrk="1" hangingPunct="1"/>
            <a:r>
              <a:rPr lang="en-US" dirty="0"/>
              <a:t>Variable </a:t>
            </a:r>
            <a:r>
              <a:rPr lang="en-US" dirty="0" err="1"/>
              <a:t>x</a:t>
            </a:r>
            <a:r>
              <a:rPr lang="en-US" dirty="0"/>
              <a:t> has 4-byte value of 0x01234567</a:t>
            </a:r>
          </a:p>
          <a:p>
            <a:pPr marL="552450" lvl="1" eaLnBrk="1" hangingPunct="1"/>
            <a:r>
              <a:rPr lang="en-US" dirty="0"/>
              <a:t>Address given by &amp;</a:t>
            </a:r>
            <a:r>
              <a:rPr lang="en-US" dirty="0" err="1"/>
              <a:t>x</a:t>
            </a:r>
            <a:r>
              <a:rPr lang="en-US" dirty="0"/>
              <a:t> is 0x100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57400" y="3479800"/>
            <a:ext cx="5486400" cy="635000"/>
            <a:chOff x="0" y="0"/>
            <a:chExt cx="3456" cy="40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42" name="Rectangle 7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3" name="Rectangle 8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40" name="Rectangle 10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1" name="Rectangle 11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38" name="Rectangle 13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9" name="Rectangle 14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36" name="Rectangle 1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7" name="Rectangle 1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220" name="Rectangle 18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1" name="Rectangle 19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34" name="Rectangle 21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5" name="Rectangle 22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32" name="Rectangle 24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3" name="Rectangle 25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30" name="Rectangle 2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1" name="Rectangle 28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28" name="Rectangle 3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29" name="Rectangle 3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sp>
          <p:nvSpPr>
            <p:cNvPr id="49226" name="Rectangle 32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7" name="Rectangle 33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2057400" y="4318000"/>
            <a:ext cx="5486400" cy="635000"/>
            <a:chOff x="0" y="0"/>
            <a:chExt cx="3456" cy="400"/>
          </a:xfrm>
        </p:grpSpPr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14" name="Rectangle 3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5" name="Rectangle 3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12" name="Rectangle 39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3" name="Rectangle 40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14" name="Group 41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10" name="Rectangle 42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1" name="Rectangle 43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08" name="Rectangle 45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9" name="Rectangle 46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192" name="Rectangle 47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3" name="Rectangle 48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16" name="Group 49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06" name="Rectangle 5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7" name="Rectangle 5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17" name="Group 52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04" name="Rectangle 5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5" name="Rectangle 54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8" name="Group 55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02" name="Rectangle 5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3" name="Rectangle 57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19" name="Group 58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00" name="Rectangle 5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1" name="Rectangle 60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sp>
          <p:nvSpPr>
            <p:cNvPr id="49198" name="Rectangle 61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9" name="Rectangle 62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49160" name="Rectangle 63"/>
          <p:cNvSpPr>
            <a:spLocks/>
          </p:cNvSpPr>
          <p:nvPr/>
        </p:nvSpPr>
        <p:spPr bwMode="auto">
          <a:xfrm>
            <a:off x="838200" y="34036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 Endian</a:t>
            </a:r>
          </a:p>
        </p:txBody>
      </p:sp>
      <p:sp>
        <p:nvSpPr>
          <p:cNvPr id="49161" name="Rectangle 64"/>
          <p:cNvSpPr>
            <a:spLocks/>
          </p:cNvSpPr>
          <p:nvPr/>
        </p:nvSpPr>
        <p:spPr bwMode="auto">
          <a:xfrm>
            <a:off x="838200" y="42418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 Endian</a:t>
            </a:r>
          </a:p>
        </p:txBody>
      </p:sp>
      <p:grpSp>
        <p:nvGrpSpPr>
          <p:cNvPr id="20" name="Group 65"/>
          <p:cNvGrpSpPr>
            <a:grpSpLocks/>
          </p:cNvGrpSpPr>
          <p:nvPr/>
        </p:nvGrpSpPr>
        <p:grpSpPr bwMode="auto">
          <a:xfrm>
            <a:off x="3429000" y="3759200"/>
            <a:ext cx="2743200" cy="355600"/>
            <a:chOff x="0" y="0"/>
            <a:chExt cx="1728" cy="224"/>
          </a:xfrm>
        </p:grpSpPr>
        <p:grpSp>
          <p:nvGrpSpPr>
            <p:cNvPr id="21" name="Group 66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86" name="Rectangle 6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7" name="Rectangle 68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22" name="Group 69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84" name="Rectangle 7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5" name="Rectangle 7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3" name="Group 72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82" name="Rectangle 7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3" name="Rectangle 7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4" name="Group 75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80" name="Rectangle 7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1" name="Rectangle 7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</p:grpSp>
      <p:grpSp>
        <p:nvGrpSpPr>
          <p:cNvPr id="25" name="Group 78"/>
          <p:cNvGrpSpPr>
            <a:grpSpLocks/>
          </p:cNvGrpSpPr>
          <p:nvPr/>
        </p:nvGrpSpPr>
        <p:grpSpPr bwMode="auto">
          <a:xfrm>
            <a:off x="3429000" y="4597400"/>
            <a:ext cx="2743200" cy="355600"/>
            <a:chOff x="0" y="0"/>
            <a:chExt cx="1728" cy="224"/>
          </a:xfrm>
        </p:grpSpPr>
        <p:grpSp>
          <p:nvGrpSpPr>
            <p:cNvPr id="26" name="Group 79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74" name="Rectangle 8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5" name="Rectangle 8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27" name="Group 82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72" name="Rectangle 8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3" name="Rectangle 8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8" name="Group 85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70" name="Rectangle 8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1" name="Rectangle 8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9" name="Group 88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68" name="Rectangle 8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69" name="Rectangle 90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4432300" y="2324100"/>
            <a:ext cx="4381500" cy="31496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749300" y="476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749300" y="222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Representing Integers</a:t>
            </a:r>
          </a:p>
        </p:txBody>
      </p:sp>
      <p:sp>
        <p:nvSpPr>
          <p:cNvPr id="18439" name="Rectangle 7"/>
          <p:cNvSpPr>
            <a:spLocks/>
          </p:cNvSpPr>
          <p:nvPr/>
        </p:nvSpPr>
        <p:spPr bwMode="auto">
          <a:xfrm>
            <a:off x="5080000" y="292100"/>
            <a:ext cx="3975100" cy="1295400"/>
          </a:xfrm>
          <a:prstGeom prst="rect">
            <a:avLst/>
          </a:prstGeom>
          <a:solidFill>
            <a:srgbClr val="FFFF99"/>
          </a:solidFill>
          <a:ln w="12700" cap="flat">
            <a:solidFill>
              <a:srgbClr val="000066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Decimal:	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15213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Binary: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0011 1011 0110 1101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Hex: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  3    B    6    D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36600" y="2208213"/>
            <a:ext cx="1476375" cy="1703387"/>
            <a:chOff x="0" y="0"/>
            <a:chExt cx="930" cy="107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98" name="Rectangle 1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9" name="Rectangle 1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96" name="Rectangle 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7" name="Rectangle 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94" name="Rectangle 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5" name="Rectangle 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92" name="Rectangle 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3" name="Rectangle 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87" name="Rectangle 22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2641600" y="2208213"/>
            <a:ext cx="617538" cy="1703387"/>
            <a:chOff x="0" y="0"/>
            <a:chExt cx="389" cy="1073"/>
          </a:xfrm>
        </p:grpSpPr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84" name="Rectangle 2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5" name="Rectangle 2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82" name="Rectangle 2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3" name="Rectangle 3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80" name="Rectangle 3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1" name="Rectangle 3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78" name="Rectangle 3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79" name="Rectangle 3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73" name="Rectangle 37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1574800" y="2819400"/>
            <a:ext cx="1066800" cy="914400"/>
            <a:chOff x="0" y="0"/>
            <a:chExt cx="672" cy="576"/>
          </a:xfrm>
        </p:grpSpPr>
        <p:sp>
          <p:nvSpPr>
            <p:cNvPr id="53368" name="Line 39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69" name="Line 40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0" name="Line 41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1" name="Line 42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0" name="Rectangle 43"/>
          <p:cNvSpPr>
            <a:spLocks/>
          </p:cNvSpPr>
          <p:nvPr/>
        </p:nvSpPr>
        <p:spPr bwMode="auto">
          <a:xfrm>
            <a:off x="357188" y="17526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</p:txBody>
      </p: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749300" y="4773613"/>
            <a:ext cx="1476375" cy="1703387"/>
            <a:chOff x="0" y="0"/>
            <a:chExt cx="930" cy="1073"/>
          </a:xfrm>
        </p:grpSpPr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66" name="Rectangle 4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7" name="Rectangle 4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64" name="Rectangle 5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5" name="Rectangle 5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62" name="Rectangle 5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3" name="Rectangle 5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60" name="Rectangle 5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1" name="Rectangle 5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55" name="Rectangle 58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21" name="Group 59"/>
          <p:cNvGrpSpPr>
            <a:grpSpLocks/>
          </p:cNvGrpSpPr>
          <p:nvPr/>
        </p:nvGrpSpPr>
        <p:grpSpPr bwMode="auto">
          <a:xfrm>
            <a:off x="2654300" y="4773613"/>
            <a:ext cx="617538" cy="1703387"/>
            <a:chOff x="0" y="0"/>
            <a:chExt cx="389" cy="1073"/>
          </a:xfrm>
        </p:grpSpPr>
        <p:grpSp>
          <p:nvGrpSpPr>
            <p:cNvPr id="22" name="Group 60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23" name="Group 61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52" name="Rectangle 6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3" name="Rectangle 6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24" name="Group 64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50" name="Rectangle 6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1" name="Rectangle 6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25" name="Group 67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48" name="Rectangle 6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9" name="Rectangle 6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6" name="Group 70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46" name="Rectangle 7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7" name="Rectangle 7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41" name="Rectangle 73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27" name="Group 74"/>
          <p:cNvGrpSpPr>
            <a:grpSpLocks/>
          </p:cNvGrpSpPr>
          <p:nvPr/>
        </p:nvGrpSpPr>
        <p:grpSpPr bwMode="auto">
          <a:xfrm>
            <a:off x="1587500" y="5384800"/>
            <a:ext cx="1066800" cy="914400"/>
            <a:chOff x="0" y="0"/>
            <a:chExt cx="672" cy="576"/>
          </a:xfrm>
        </p:grpSpPr>
        <p:sp>
          <p:nvSpPr>
            <p:cNvPr id="53336" name="Line 75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7" name="Line 76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8" name="Line 77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9" name="Line 78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4" name="Rectangle 79"/>
          <p:cNvSpPr>
            <a:spLocks/>
          </p:cNvSpPr>
          <p:nvPr/>
        </p:nvSpPr>
        <p:spPr bwMode="auto">
          <a:xfrm>
            <a:off x="3810000" y="6030913"/>
            <a:ext cx="3872001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Two’s complement representation</a:t>
            </a:r>
          </a:p>
        </p:txBody>
      </p:sp>
      <p:sp>
        <p:nvSpPr>
          <p:cNvPr id="53265" name="Line 80"/>
          <p:cNvSpPr>
            <a:spLocks noChangeShapeType="1"/>
          </p:cNvSpPr>
          <p:nvPr/>
        </p:nvSpPr>
        <p:spPr bwMode="auto">
          <a:xfrm rot="10800000">
            <a:off x="3352800" y="5638800"/>
            <a:ext cx="914400" cy="38100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66" name="Rectangle 81"/>
          <p:cNvSpPr>
            <a:spLocks/>
          </p:cNvSpPr>
          <p:nvPr/>
        </p:nvSpPr>
        <p:spPr bwMode="auto">
          <a:xfrm>
            <a:off x="355600" y="43180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 B = -15213;</a:t>
            </a:r>
          </a:p>
        </p:txBody>
      </p:sp>
      <p:sp>
        <p:nvSpPr>
          <p:cNvPr id="53267" name="Rectangle 82"/>
          <p:cNvSpPr>
            <a:spLocks/>
          </p:cNvSpPr>
          <p:nvPr/>
        </p:nvSpPr>
        <p:spPr bwMode="auto">
          <a:xfrm>
            <a:off x="4152900" y="1866900"/>
            <a:ext cx="3733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long int C = 15213;</a:t>
            </a:r>
          </a:p>
        </p:txBody>
      </p: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337300" y="4051300"/>
            <a:ext cx="609600" cy="1270000"/>
            <a:chOff x="0" y="0"/>
            <a:chExt cx="384" cy="800"/>
          </a:xfrm>
        </p:grpSpPr>
        <p:grpSp>
          <p:nvGrpSpPr>
            <p:cNvPr id="29" name="Group 84"/>
            <p:cNvGrpSpPr>
              <a:grpSpLocks/>
            </p:cNvGrpSpPr>
            <p:nvPr/>
          </p:nvGrpSpPr>
          <p:grpSpPr bwMode="auto">
            <a:xfrm>
              <a:off x="0" y="0"/>
              <a:ext cx="384" cy="224"/>
              <a:chOff x="0" y="0"/>
              <a:chExt cx="384" cy="224"/>
            </a:xfrm>
          </p:grpSpPr>
          <p:sp>
            <p:nvSpPr>
              <p:cNvPr id="53334" name="Rectangle 85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5" name="Rectangle 86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0" name="Group 87"/>
            <p:cNvGrpSpPr>
              <a:grpSpLocks/>
            </p:cNvGrpSpPr>
            <p:nvPr/>
          </p:nvGrpSpPr>
          <p:grpSpPr bwMode="auto">
            <a:xfrm>
              <a:off x="0" y="192"/>
              <a:ext cx="384" cy="224"/>
              <a:chOff x="0" y="0"/>
              <a:chExt cx="384" cy="224"/>
            </a:xfrm>
          </p:grpSpPr>
          <p:sp>
            <p:nvSpPr>
              <p:cNvPr id="53332" name="Rectangle 88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3" name="Rectangle 89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1" name="Group 90"/>
            <p:cNvGrpSpPr>
              <a:grpSpLocks/>
            </p:cNvGrpSpPr>
            <p:nvPr/>
          </p:nvGrpSpPr>
          <p:grpSpPr bwMode="auto">
            <a:xfrm>
              <a:off x="0" y="384"/>
              <a:ext cx="384" cy="224"/>
              <a:chOff x="0" y="0"/>
              <a:chExt cx="384" cy="224"/>
            </a:xfrm>
          </p:grpSpPr>
          <p:sp>
            <p:nvSpPr>
              <p:cNvPr id="53330" name="Rectangle 91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1" name="Rectangle 92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53312" name="Group 93"/>
            <p:cNvGrpSpPr>
              <a:grpSpLocks/>
            </p:cNvGrpSpPr>
            <p:nvPr/>
          </p:nvGrpSpPr>
          <p:grpSpPr bwMode="auto">
            <a:xfrm>
              <a:off x="0" y="576"/>
              <a:ext cx="384" cy="224"/>
              <a:chOff x="0" y="0"/>
              <a:chExt cx="384" cy="224"/>
            </a:xfrm>
          </p:grpSpPr>
          <p:sp>
            <p:nvSpPr>
              <p:cNvPr id="53328" name="Rectangle 94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29" name="Rectangle 95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</p:grpSp>
      <p:grpSp>
        <p:nvGrpSpPr>
          <p:cNvPr id="53313" name="Group 96"/>
          <p:cNvGrpSpPr>
            <a:grpSpLocks/>
          </p:cNvGrpSpPr>
          <p:nvPr/>
        </p:nvGrpSpPr>
        <p:grpSpPr bwMode="auto">
          <a:xfrm>
            <a:off x="6107113" y="2398713"/>
            <a:ext cx="866775" cy="1703387"/>
            <a:chOff x="0" y="0"/>
            <a:chExt cx="545" cy="1073"/>
          </a:xfrm>
        </p:grpSpPr>
        <p:grpSp>
          <p:nvGrpSpPr>
            <p:cNvPr id="53314" name="Group 97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15" name="Group 98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22" name="Rectangle 9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3" name="Rectangle 10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24" name="Group 101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20" name="Rectangle 10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1" name="Rectangle 10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25" name="Group 104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18" name="Rectangle 10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9" name="Rectangle 10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26" name="Group 107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16" name="Rectangle 10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7" name="Rectangle 10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11" name="Rectangle 110"/>
            <p:cNvSpPr>
              <a:spLocks/>
            </p:cNvSpPr>
            <p:nvPr/>
          </p:nvSpPr>
          <p:spPr bwMode="auto">
            <a:xfrm>
              <a:off x="0" y="0"/>
              <a:ext cx="545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x86-64</a:t>
              </a:r>
            </a:p>
          </p:txBody>
        </p:sp>
      </p:grpSp>
      <p:grpSp>
        <p:nvGrpSpPr>
          <p:cNvPr id="53327" name="Group 111"/>
          <p:cNvGrpSpPr>
            <a:grpSpLocks/>
          </p:cNvGrpSpPr>
          <p:nvPr/>
        </p:nvGrpSpPr>
        <p:grpSpPr bwMode="auto">
          <a:xfrm>
            <a:off x="8013700" y="2398713"/>
            <a:ext cx="617538" cy="1703387"/>
            <a:chOff x="0" y="0"/>
            <a:chExt cx="389" cy="1073"/>
          </a:xfrm>
        </p:grpSpPr>
        <p:grpSp>
          <p:nvGrpSpPr>
            <p:cNvPr id="53340" name="Group 112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53342" name="Group 113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08" name="Rectangle 1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9" name="Rectangle 1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43" name="Group 116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06" name="Rectangle 1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7" name="Rectangle 1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44" name="Group 119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04" name="Rectangle 1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5" name="Rectangle 1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45" name="Group 122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02" name="Rectangle 12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3" name="Rectangle 12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97" name="Rectangle 125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53354" name="Group 126"/>
          <p:cNvGrpSpPr>
            <a:grpSpLocks/>
          </p:cNvGrpSpPr>
          <p:nvPr/>
        </p:nvGrpSpPr>
        <p:grpSpPr bwMode="auto">
          <a:xfrm>
            <a:off x="6946900" y="3009900"/>
            <a:ext cx="1066800" cy="914400"/>
            <a:chOff x="0" y="0"/>
            <a:chExt cx="672" cy="576"/>
          </a:xfrm>
        </p:grpSpPr>
        <p:sp>
          <p:nvSpPr>
            <p:cNvPr id="53292" name="Line 127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3" name="Line 128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4" name="Line 129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5" name="Line 13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53356" name="Group 131"/>
          <p:cNvGrpSpPr>
            <a:grpSpLocks/>
          </p:cNvGrpSpPr>
          <p:nvPr/>
        </p:nvGrpSpPr>
        <p:grpSpPr bwMode="auto">
          <a:xfrm>
            <a:off x="4432300" y="2398713"/>
            <a:ext cx="838200" cy="1703387"/>
            <a:chOff x="0" y="0"/>
            <a:chExt cx="528" cy="1073"/>
          </a:xfrm>
        </p:grpSpPr>
        <p:grpSp>
          <p:nvGrpSpPr>
            <p:cNvPr id="53357" name="Group 132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58" name="Group 133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290" name="Rectangle 13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91" name="Rectangle 13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59" name="Group 136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288" name="Rectangle 13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9" name="Rectangle 13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72" name="Group 139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286" name="Rectangle 14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7" name="Rectangle 14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74" name="Group 142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284" name="Rectangle 14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5" name="Rectangle 14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79" name="Rectangle 145"/>
            <p:cNvSpPr>
              <a:spLocks/>
            </p:cNvSpPr>
            <p:nvPr/>
          </p:nvSpPr>
          <p:spPr bwMode="auto">
            <a:xfrm>
              <a:off x="0" y="0"/>
              <a:ext cx="401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</a:t>
              </a:r>
            </a:p>
          </p:txBody>
        </p:sp>
      </p:grpSp>
      <p:grpSp>
        <p:nvGrpSpPr>
          <p:cNvPr id="53375" name="Group 146"/>
          <p:cNvGrpSpPr>
            <a:grpSpLocks/>
          </p:cNvGrpSpPr>
          <p:nvPr/>
        </p:nvGrpSpPr>
        <p:grpSpPr bwMode="auto">
          <a:xfrm>
            <a:off x="5270500" y="3009900"/>
            <a:ext cx="1066800" cy="915988"/>
            <a:chOff x="0" y="0"/>
            <a:chExt cx="672" cy="577"/>
          </a:xfrm>
        </p:grpSpPr>
        <p:sp>
          <p:nvSpPr>
            <p:cNvPr id="53274" name="Line 147"/>
            <p:cNvSpPr>
              <a:spLocks noChangeShapeType="1"/>
            </p:cNvSpPr>
            <p:nvPr/>
          </p:nvSpPr>
          <p:spPr bwMode="auto">
            <a:xfrm>
              <a:off x="0" y="576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5" name="Line 148"/>
            <p:cNvSpPr>
              <a:spLocks noChangeShapeType="1"/>
            </p:cNvSpPr>
            <p:nvPr/>
          </p:nvSpPr>
          <p:spPr bwMode="auto">
            <a:xfrm>
              <a:off x="0" y="192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6" name="Line 149"/>
            <p:cNvSpPr>
              <a:spLocks noChangeShapeType="1"/>
            </p:cNvSpPr>
            <p:nvPr/>
          </p:nvSpPr>
          <p:spPr bwMode="auto">
            <a:xfrm rot="10800000" flipH="1">
              <a:off x="0" y="384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7" name="Line 15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cxnSp>
        <p:nvCxnSpPr>
          <p:cNvPr id="18436" name="Straight Arrow Connector 18435"/>
          <p:cNvCxnSpPr/>
          <p:nvPr/>
        </p:nvCxnSpPr>
        <p:spPr bwMode="auto">
          <a:xfrm>
            <a:off x="435077" y="2239296"/>
            <a:ext cx="0" cy="1752600"/>
          </a:xfrm>
          <a:prstGeom prst="straightConnector1">
            <a:avLst/>
          </a:prstGeom>
          <a:noFill/>
          <a:ln w="254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437" name="TextBox 18436"/>
          <p:cNvSpPr txBox="1"/>
          <p:nvPr/>
        </p:nvSpPr>
        <p:spPr>
          <a:xfrm>
            <a:off x="26313" y="2199491"/>
            <a:ext cx="430887" cy="184941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Increasing addresses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Examining Data Representations</a:t>
            </a:r>
          </a:p>
        </p:txBody>
      </p:sp>
      <p:sp>
        <p:nvSpPr>
          <p:cNvPr id="5120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Code to Print Byte Representation of Data</a:t>
            </a:r>
          </a:p>
          <a:p>
            <a:pPr marL="552450" lvl="1" eaLnBrk="1" hangingPunct="1"/>
            <a:r>
              <a:rPr lang="en-US" dirty="0"/>
              <a:t>Casting pointer to unsigned char * allows treatment as a byte array</a:t>
            </a:r>
          </a:p>
        </p:txBody>
      </p:sp>
      <p:sp>
        <p:nvSpPr>
          <p:cNvPr id="51206" name="Rectangle 5"/>
          <p:cNvSpPr>
            <a:spLocks/>
          </p:cNvSpPr>
          <p:nvPr/>
        </p:nvSpPr>
        <p:spPr bwMode="auto">
          <a:xfrm>
            <a:off x="5092700" y="5307013"/>
            <a:ext cx="2857500" cy="965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tabLst>
                <a:tab pos="785813" algn="l"/>
              </a:tabLst>
            </a:pP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Helvetica" charset="0"/>
                <a:cs typeface="Helvetica" charset="0"/>
                <a:sym typeface="Helvetica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Helvetica" charset="0"/>
                <a:cs typeface="Helvetica" charset="0"/>
                <a:sym typeface="Helvetica" charset="0"/>
              </a:rPr>
              <a:t> directives:</a:t>
            </a: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  <a:ea typeface="Monaco" charset="0"/>
                <a:cs typeface="Monaco" charset="0"/>
                <a:sym typeface="Monaco" charset="0"/>
              </a:rPr>
              <a:t>%p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  <a:ea typeface="Helvetica" charset="0"/>
                <a:cs typeface="Helvetica" charset="0"/>
                <a:sym typeface="Helvetica" charset="0"/>
              </a:rPr>
              <a:t>Print pointer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Helvetica" charset="0"/>
              <a:cs typeface="Helvetica" charset="0"/>
              <a:sym typeface="Helvetica" charset="0"/>
            </a:endParaRP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  <a:ea typeface="Monaco" charset="0"/>
                <a:cs typeface="Monaco" charset="0"/>
                <a:sym typeface="Monaco" charset="0"/>
              </a:rPr>
              <a:t>%x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  <a:ea typeface="Helvetica" charset="0"/>
                <a:cs typeface="Helvetica" charset="0"/>
                <a:sym typeface="Helvetica" charset="0"/>
              </a:rPr>
              <a:t>Print Hexadecimal</a:t>
            </a:r>
          </a:p>
        </p:txBody>
      </p:sp>
      <p:sp>
        <p:nvSpPr>
          <p:cNvPr id="16390" name="Rectangle 6"/>
          <p:cNvSpPr>
            <a:spLocks/>
          </p:cNvSpPr>
          <p:nvPr/>
        </p:nvSpPr>
        <p:spPr bwMode="auto">
          <a:xfrm>
            <a:off x="1193800" y="2362200"/>
            <a:ext cx="6743700" cy="26416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unsigned char *pointer;</a:t>
            </a:r>
          </a:p>
          <a:p>
            <a:pPr eaLnBrk="1" hangingPunct="1">
              <a:defRPr/>
            </a:pPr>
            <a:endParaRPr lang="en-US" sz="160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(pointer start,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){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for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printf(”%p\t0x%.2x\n",start+i,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start[i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printf("\n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");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show_bytes</a:t>
            </a:r>
            <a:r>
              <a:rPr lang="en-US"/>
              <a:t> Execution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952500" y="1447800"/>
            <a:ext cx="7226300" cy="13716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15213;\n");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show_bytes((pointer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&amp;a, </a:t>
            </a: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sizeof(int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));</a:t>
            </a:r>
          </a:p>
        </p:txBody>
      </p:sp>
      <p:sp>
        <p:nvSpPr>
          <p:cNvPr id="52230" name="Rectangle 5"/>
          <p:cNvSpPr>
            <a:spLocks/>
          </p:cNvSpPr>
          <p:nvPr/>
        </p:nvSpPr>
        <p:spPr bwMode="auto">
          <a:xfrm>
            <a:off x="2507119" y="3203575"/>
            <a:ext cx="323917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 eaLnBrk="1" hangingPunct="1"/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Result (Linux x86-64):</a:t>
            </a:r>
          </a:p>
        </p:txBody>
      </p:sp>
      <p:sp>
        <p:nvSpPr>
          <p:cNvPr id="17414" name="Rectangle 6"/>
          <p:cNvSpPr>
            <a:spLocks/>
          </p:cNvSpPr>
          <p:nvPr/>
        </p:nvSpPr>
        <p:spPr bwMode="auto">
          <a:xfrm>
            <a:off x="2476500" y="3733800"/>
            <a:ext cx="3340100" cy="2260600"/>
          </a:xfrm>
          <a:prstGeom prst="rect">
            <a:avLst/>
          </a:prstGeom>
          <a:solidFill>
            <a:srgbClr val="E0E0E0"/>
          </a:solidFill>
          <a:ln w="6350" cap="flat">
            <a:solidFill>
              <a:srgbClr val="DBF2D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0x7fffb7f71dbc	6d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0x7fffb7f71dbd	3b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0x7fffb7f71dbe	00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0x7fffb7f71dbf	00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 Pointers</a:t>
            </a:r>
          </a:p>
        </p:txBody>
      </p:sp>
      <p:sp>
        <p:nvSpPr>
          <p:cNvPr id="54277" name="Rectangle 4"/>
          <p:cNvSpPr>
            <a:spLocks/>
          </p:cNvSpPr>
          <p:nvPr/>
        </p:nvSpPr>
        <p:spPr bwMode="auto">
          <a:xfrm>
            <a:off x="152400" y="5643306"/>
            <a:ext cx="8839200" cy="673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/>
            <a:r>
              <a:rPr lang="en-US" sz="2000" b="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Different compilers &amp; machines assign different locations to objects</a:t>
            </a:r>
          </a:p>
          <a:p>
            <a:pPr eaLnBrk="1" hangingPunct="1"/>
            <a:endParaRPr lang="en-US" sz="900" b="0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/>
            <a:r>
              <a:rPr lang="en-US" sz="2000" b="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Even get different results each time run program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412750" y="1365647"/>
            <a:ext cx="2308700" cy="615553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B = -15213;</a:t>
            </a:r>
          </a:p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*P = &amp;B;</a:t>
            </a:r>
          </a:p>
        </p:txBody>
      </p:sp>
      <p:sp>
        <p:nvSpPr>
          <p:cNvPr id="54279" name="Rectangle 6"/>
          <p:cNvSpPr>
            <a:spLocks/>
          </p:cNvSpPr>
          <p:nvPr/>
        </p:nvSpPr>
        <p:spPr bwMode="auto">
          <a:xfrm>
            <a:off x="5784850" y="2133600"/>
            <a:ext cx="8651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x86-64</a:t>
            </a:r>
          </a:p>
        </p:txBody>
      </p:sp>
      <p:sp>
        <p:nvSpPr>
          <p:cNvPr id="54280" name="Rectangle 7"/>
          <p:cNvSpPr>
            <a:spLocks/>
          </p:cNvSpPr>
          <p:nvPr/>
        </p:nvSpPr>
        <p:spPr bwMode="auto">
          <a:xfrm>
            <a:off x="3581400" y="2133600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sp>
        <p:nvSpPr>
          <p:cNvPr id="54281" name="Rectangle 8"/>
          <p:cNvSpPr>
            <a:spLocks/>
          </p:cNvSpPr>
          <p:nvPr/>
        </p:nvSpPr>
        <p:spPr bwMode="auto">
          <a:xfrm>
            <a:off x="4733925" y="2133600"/>
            <a:ext cx="6365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69537"/>
              </p:ext>
            </p:extLst>
          </p:nvPr>
        </p:nvGraphicFramePr>
        <p:xfrm>
          <a:off x="35909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EF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48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68105"/>
              </p:ext>
            </p:extLst>
          </p:nvPr>
        </p:nvGraphicFramePr>
        <p:xfrm>
          <a:off x="47466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F5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50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020866"/>
              </p:ext>
            </p:extLst>
          </p:nvPr>
        </p:nvGraphicFramePr>
        <p:xfrm>
          <a:off x="5902325" y="2527300"/>
          <a:ext cx="635000" cy="3048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1B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FE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82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FD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7F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/>
          </p:cNvSpPr>
          <p:nvPr/>
        </p:nvSpPr>
        <p:spPr bwMode="auto">
          <a:xfrm>
            <a:off x="4991100" y="1206500"/>
            <a:ext cx="3911600" cy="4572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25400" tIns="25400" rIns="65086" bIns="25400">
            <a:prstTxWarp prst="textNoShape">
              <a:avLst/>
            </a:prstTxWarp>
          </a:bodyPr>
          <a:lstStyle/>
          <a:p>
            <a:pPr marL="398463" indent="-385763" algn="ctr" eaLnBrk="1" hangingPunct="1">
              <a:lnSpc>
                <a:spcPct val="95000"/>
              </a:lnSpc>
              <a:spcBef>
                <a:spcPts val="115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char S[6] = "18213";</a:t>
            </a: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 Strings</a:t>
            </a:r>
          </a:p>
        </p:txBody>
      </p:sp>
      <p:sp>
        <p:nvSpPr>
          <p:cNvPr id="5530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428750"/>
            <a:ext cx="7896225" cy="4972050"/>
          </a:xfrm>
        </p:spPr>
        <p:txBody>
          <a:bodyPr/>
          <a:lstStyle/>
          <a:p>
            <a:pPr eaLnBrk="1" hangingPunct="1"/>
            <a:r>
              <a:rPr lang="en-US" dirty="0"/>
              <a:t>Strings in C</a:t>
            </a:r>
          </a:p>
          <a:p>
            <a:pPr marL="552450" lvl="1" eaLnBrk="1" hangingPunct="1"/>
            <a:r>
              <a:rPr lang="en-US" dirty="0"/>
              <a:t>Represented by array of characters</a:t>
            </a:r>
          </a:p>
          <a:p>
            <a:pPr marL="552450" lvl="1" eaLnBrk="1" hangingPunct="1"/>
            <a:r>
              <a:rPr lang="en-US" dirty="0"/>
              <a:t>Each character encoded in ASCII format</a:t>
            </a:r>
          </a:p>
          <a:p>
            <a:pPr marL="838200" lvl="2" eaLnBrk="1" hangingPunct="1"/>
            <a:r>
              <a:rPr lang="en-US" dirty="0"/>
              <a:t>Standard 7-bit encoding of character set</a:t>
            </a:r>
          </a:p>
          <a:p>
            <a:pPr marL="838200" lvl="2" eaLnBrk="1" hangingPunct="1"/>
            <a:r>
              <a:rPr lang="en-US" dirty="0"/>
              <a:t>Character “0” has code 0x30</a:t>
            </a:r>
          </a:p>
          <a:p>
            <a:pPr marL="1181100" lvl="3" eaLnBrk="1" hangingPunct="1"/>
            <a:r>
              <a:rPr lang="en-US" dirty="0"/>
              <a:t>Digit </a:t>
            </a:r>
            <a:r>
              <a:rPr lang="en-US" i="1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r>
              <a:rPr lang="en-US" dirty="0"/>
              <a:t>  has code 0x30+</a:t>
            </a:r>
            <a:r>
              <a:rPr lang="en-US" i="1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endParaRPr lang="en-US" i="1" dirty="0"/>
          </a:p>
          <a:p>
            <a:pPr marL="552450" lvl="1" eaLnBrk="1" hangingPunct="1"/>
            <a:r>
              <a:rPr lang="en-US" dirty="0"/>
              <a:t>String should be null-terminated</a:t>
            </a:r>
          </a:p>
          <a:p>
            <a:pPr marL="838200" lvl="2" eaLnBrk="1" hangingPunct="1"/>
            <a:r>
              <a:rPr lang="en-US" dirty="0"/>
              <a:t>Final character = 0</a:t>
            </a:r>
          </a:p>
          <a:p>
            <a:pPr eaLnBrk="1" hangingPunct="1"/>
            <a:r>
              <a:rPr lang="en-US" dirty="0"/>
              <a:t>Compatibility</a:t>
            </a:r>
          </a:p>
          <a:p>
            <a:pPr marL="552450" lvl="1" eaLnBrk="1" hangingPunct="1"/>
            <a:r>
              <a:rPr lang="en-US" dirty="0"/>
              <a:t>Byte ordering not an issue</a:t>
            </a:r>
          </a:p>
        </p:txBody>
      </p:sp>
      <p:sp>
        <p:nvSpPr>
          <p:cNvPr id="55302" name="Rectangle 5"/>
          <p:cNvSpPr>
            <a:spLocks/>
          </p:cNvSpPr>
          <p:nvPr/>
        </p:nvSpPr>
        <p:spPr bwMode="auto">
          <a:xfrm>
            <a:off x="6254813" y="2246313"/>
            <a:ext cx="631217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sp>
        <p:nvSpPr>
          <p:cNvPr id="55303" name="Rectangle 6"/>
          <p:cNvSpPr>
            <a:spLocks/>
          </p:cNvSpPr>
          <p:nvPr/>
        </p:nvSpPr>
        <p:spPr bwMode="auto">
          <a:xfrm>
            <a:off x="7894637" y="2246313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935787" y="2832100"/>
            <a:ext cx="914400" cy="1906588"/>
            <a:chOff x="0" y="0"/>
            <a:chExt cx="576" cy="1201"/>
          </a:xfrm>
        </p:grpSpPr>
        <p:sp>
          <p:nvSpPr>
            <p:cNvPr id="55337" name="Line 8"/>
            <p:cNvSpPr>
              <a:spLocks noChangeShapeType="1"/>
            </p:cNvSpPr>
            <p:nvPr/>
          </p:nvSpPr>
          <p:spPr bwMode="auto">
            <a:xfrm>
              <a:off x="0" y="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8" name="Line 9"/>
            <p:cNvSpPr>
              <a:spLocks noChangeShapeType="1"/>
            </p:cNvSpPr>
            <p:nvPr/>
          </p:nvSpPr>
          <p:spPr bwMode="auto">
            <a:xfrm>
              <a:off x="0" y="24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9" name="Line 10"/>
            <p:cNvSpPr>
              <a:spLocks noChangeShapeType="1"/>
            </p:cNvSpPr>
            <p:nvPr/>
          </p:nvSpPr>
          <p:spPr bwMode="auto">
            <a:xfrm>
              <a:off x="0" y="48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0" name="Line 11"/>
            <p:cNvSpPr>
              <a:spLocks noChangeShapeType="1"/>
            </p:cNvSpPr>
            <p:nvPr/>
          </p:nvSpPr>
          <p:spPr bwMode="auto">
            <a:xfrm>
              <a:off x="0" y="72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1" name="Line 12"/>
            <p:cNvSpPr>
              <a:spLocks noChangeShapeType="1"/>
            </p:cNvSpPr>
            <p:nvPr/>
          </p:nvSpPr>
          <p:spPr bwMode="auto">
            <a:xfrm>
              <a:off x="0" y="96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2" name="Line 13"/>
            <p:cNvSpPr>
              <a:spLocks noChangeShapeType="1"/>
            </p:cNvSpPr>
            <p:nvPr/>
          </p:nvSpPr>
          <p:spPr bwMode="auto">
            <a:xfrm>
              <a:off x="0" y="120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</p:grpSp>
      <p:graphicFrame>
        <p:nvGraphicFramePr>
          <p:cNvPr id="20494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281823"/>
              </p:ext>
            </p:extLst>
          </p:nvPr>
        </p:nvGraphicFramePr>
        <p:xfrm>
          <a:off x="62912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52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269278"/>
              </p:ext>
            </p:extLst>
          </p:nvPr>
        </p:nvGraphicFramePr>
        <p:xfrm>
          <a:off x="78660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9925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/>
          </p:cNvSpPr>
          <p:nvPr/>
        </p:nvSpPr>
        <p:spPr bwMode="auto">
          <a:xfrm>
            <a:off x="495300" y="3048000"/>
            <a:ext cx="8166100" cy="1193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noFill/>
            <a:miter lim="800000"/>
            <a:headEnd/>
            <a:tailEnd/>
          </a:ln>
        </p:spPr>
        <p:txBody>
          <a:bodyPr lIns="50800" tIns="50800" rIns="45720" bIns="50800">
            <a:prstTxWarp prst="textNoShape">
              <a:avLst/>
            </a:prstTxWarp>
          </a:bodyPr>
          <a:lstStyle/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Address	Instruction Code	Assembly Rendition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8048365:	5b                   	pop    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8048366:	81 c3 ab 12 00 00    	add    $0x12ab,%ebx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804836c:	83 bb 28 00 00 00 00 	cmpl   $0x0,0x28(%ebx)</a:t>
            </a:r>
          </a:p>
        </p:txBody>
      </p:sp>
      <p:sp>
        <p:nvSpPr>
          <p:cNvPr id="5018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Reading Byte-Reversed Listings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5981700" algn="r"/>
              </a:tabLst>
            </a:pPr>
            <a:r>
              <a:rPr lang="en-US" dirty="0"/>
              <a:t>Disassembly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 dirty="0"/>
              <a:t>Text representation of binary machine code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 dirty="0"/>
              <a:t>Generated by program that reads the machine code</a:t>
            </a:r>
          </a:p>
          <a:p>
            <a:pPr eaLnBrk="1" hangingPunct="1">
              <a:tabLst>
                <a:tab pos="5981700" algn="r"/>
              </a:tabLst>
            </a:pPr>
            <a:r>
              <a:rPr lang="en-US" dirty="0"/>
              <a:t>Example Fragment</a:t>
            </a:r>
          </a:p>
          <a:p>
            <a:pPr eaLnBrk="1" hangingPunct="1">
              <a:spcBef>
                <a:spcPts val="11100"/>
              </a:spcBef>
              <a:tabLst>
                <a:tab pos="5981700" algn="r"/>
              </a:tabLst>
            </a:pPr>
            <a:r>
              <a:rPr lang="en-US" dirty="0"/>
              <a:t>Deciphering Numbers</a:t>
            </a:r>
          </a:p>
          <a:p>
            <a:pPr marL="552450" lvl="1">
              <a:tabLst>
                <a:tab pos="5981700" algn="r"/>
              </a:tabLst>
            </a:pPr>
            <a:r>
              <a:rPr lang="en-US" dirty="0"/>
              <a:t>Value:	</a:t>
            </a:r>
            <a:r>
              <a:rPr lang="en-US" sz="1800" b="1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0x12ab</a:t>
            </a:r>
            <a:endParaRPr lang="en-US" sz="1800" b="1" dirty="0">
              <a:latin typeface="Courier New" panose="02070309020205020404" pitchFamily="49" charset="0"/>
              <a:ea typeface="Monaco" charset="0"/>
              <a:cs typeface="Courier New" panose="02070309020205020404" pitchFamily="49" charset="0"/>
            </a:endParaRPr>
          </a:p>
          <a:p>
            <a:pPr marL="552450" lvl="1">
              <a:tabLst>
                <a:tab pos="5981700" algn="r"/>
              </a:tabLst>
            </a:pPr>
            <a:r>
              <a:rPr lang="en-US" dirty="0"/>
              <a:t>Pad to 32 bits:	</a:t>
            </a:r>
            <a:r>
              <a:rPr lang="en-US" sz="1800" b="1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0x000012ab</a:t>
            </a:r>
            <a:endParaRPr lang="en-US" sz="1800" b="1" dirty="0">
              <a:latin typeface="Courier New" panose="02070309020205020404" pitchFamily="49" charset="0"/>
              <a:ea typeface="Monaco" charset="0"/>
              <a:cs typeface="Courier New" panose="02070309020205020404" pitchFamily="49" charset="0"/>
            </a:endParaRPr>
          </a:p>
          <a:p>
            <a:pPr marL="552450" lvl="1">
              <a:tabLst>
                <a:tab pos="5981700" algn="r"/>
              </a:tabLst>
            </a:pPr>
            <a:r>
              <a:rPr lang="en-US" dirty="0"/>
              <a:t>Split into bytes:	</a:t>
            </a:r>
            <a:r>
              <a:rPr lang="en-US" sz="1800" b="1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00 00 12 ab</a:t>
            </a:r>
            <a:endParaRPr lang="en-US" sz="1800" b="1" dirty="0">
              <a:latin typeface="Courier New" panose="02070309020205020404" pitchFamily="49" charset="0"/>
              <a:ea typeface="Monaco" charset="0"/>
              <a:cs typeface="Courier New" panose="02070309020205020404" pitchFamily="49" charset="0"/>
            </a:endParaRPr>
          </a:p>
          <a:p>
            <a:pPr marL="552450" lvl="1">
              <a:tabLst>
                <a:tab pos="5981700" algn="r"/>
              </a:tabLst>
            </a:pPr>
            <a:r>
              <a:rPr lang="en-US" dirty="0"/>
              <a:t>Reverse:	</a:t>
            </a:r>
            <a:r>
              <a:rPr lang="en-US" sz="1800" b="1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ab 12 00 00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5867400" y="3886200"/>
            <a:ext cx="609600" cy="9144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71800" y="3886200"/>
            <a:ext cx="1866900" cy="2286000"/>
            <a:chOff x="0" y="0"/>
            <a:chExt cx="1176" cy="1440"/>
          </a:xfrm>
        </p:grpSpPr>
        <p:sp>
          <p:nvSpPr>
            <p:cNvPr id="50185" name="Freeform 8"/>
            <p:cNvSpPr>
              <a:spLocks/>
            </p:cNvSpPr>
            <p:nvPr/>
          </p:nvSpPr>
          <p:spPr bwMode="auto">
            <a:xfrm rot="-5400000">
              <a:off x="476" y="-476"/>
              <a:ext cx="56" cy="1007"/>
            </a:xfrm>
            <a:custGeom>
              <a:avLst/>
              <a:gdLst>
                <a:gd name="T0" fmla="*/ 21600 w 21600"/>
                <a:gd name="T1" fmla="*/ 0 h 21600"/>
                <a:gd name="T2" fmla="*/ 10800 w 21600"/>
                <a:gd name="T3" fmla="*/ 1800 h 21600"/>
                <a:gd name="T4" fmla="*/ 10800 w 21600"/>
                <a:gd name="T5" fmla="*/ 9000 h 21600"/>
                <a:gd name="T6" fmla="*/ 0 w 21600"/>
                <a:gd name="T7" fmla="*/ 10800 h 21600"/>
                <a:gd name="T8" fmla="*/ 10800 w 21600"/>
                <a:gd name="T9" fmla="*/ 12600 h 21600"/>
                <a:gd name="T10" fmla="*/ 10800 w 21600"/>
                <a:gd name="T11" fmla="*/ 19800 h 21600"/>
                <a:gd name="T12" fmla="*/ 21600 w 21600"/>
                <a:gd name="T13" fmla="*/ 2160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1600"/>
                <a:gd name="T23" fmla="*/ 21600 w 2160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0186" name="Line 9"/>
            <p:cNvSpPr>
              <a:spLocks noChangeShapeType="1"/>
            </p:cNvSpPr>
            <p:nvPr/>
          </p:nvSpPr>
          <p:spPr bwMode="auto">
            <a:xfrm rot="10800000">
              <a:off x="512" y="60"/>
              <a:ext cx="664" cy="1380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Integer C Puzzles</a:t>
            </a: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3276600" y="1447800"/>
            <a:ext cx="5867400" cy="482952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&lt; 0	</a:t>
            </a:r>
            <a:r>
              <a:rPr lang="en-US" sz="2000" dirty="0">
                <a:latin typeface="Courier New"/>
                <a:cs typeface="Courier New"/>
                <a:sym typeface="Symbol"/>
              </a:rPr>
              <a:t></a:t>
            </a:r>
            <a:r>
              <a:rPr lang="en-US" sz="2000" dirty="0">
                <a:latin typeface="Courier New"/>
                <a:cs typeface="Courier New"/>
              </a:rPr>
              <a:t>	((x*2) &lt; 0)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&gt;= 0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&amp; 7 == 7	</a:t>
            </a:r>
            <a:r>
              <a:rPr lang="en-US" sz="2000" dirty="0">
                <a:latin typeface="Symbol" panose="05050102010706020507" pitchFamily="18" charset="2"/>
                <a:cs typeface="Courier New"/>
              </a:rPr>
              <a:t></a:t>
            </a:r>
            <a:r>
              <a:rPr lang="en-US" sz="2000" dirty="0">
                <a:latin typeface="Courier New"/>
                <a:cs typeface="Courier New"/>
              </a:rPr>
              <a:t>	(x&lt;&lt;30) &lt; 0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 -1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 y	</a:t>
            </a:r>
            <a:r>
              <a:rPr lang="en-US" sz="2000" dirty="0">
                <a:latin typeface="Symbol" panose="05050102010706020507" pitchFamily="18" charset="2"/>
                <a:cs typeface="Courier New"/>
              </a:rPr>
              <a:t></a:t>
            </a:r>
            <a:r>
              <a:rPr lang="en-US" sz="2000" dirty="0">
                <a:latin typeface="Courier New"/>
                <a:cs typeface="Courier New"/>
              </a:rPr>
              <a:t>	-x &lt; -y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* x &gt;= 0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 0 &amp;&amp; y &gt; 0	</a:t>
            </a:r>
            <a:r>
              <a:rPr lang="en-US" sz="2000" dirty="0">
                <a:latin typeface="Symbol" panose="05050102010706020507" pitchFamily="18" charset="2"/>
                <a:cs typeface="Courier New"/>
              </a:rPr>
              <a:t></a:t>
            </a:r>
            <a:r>
              <a:rPr lang="en-US" sz="2000" dirty="0">
                <a:latin typeface="Courier New"/>
                <a:cs typeface="Courier New"/>
              </a:rPr>
              <a:t>	x + y &gt; 0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&gt;= 0	</a:t>
            </a:r>
            <a:r>
              <a:rPr lang="en-US" sz="2000" dirty="0">
                <a:latin typeface="Symbol" panose="05050102010706020507" pitchFamily="18" charset="2"/>
                <a:cs typeface="Courier New"/>
              </a:rPr>
              <a:t></a:t>
            </a:r>
            <a:r>
              <a:rPr lang="en-US" sz="2000" dirty="0">
                <a:latin typeface="Courier New"/>
                <a:cs typeface="Courier New"/>
              </a:rPr>
              <a:t>	-x &lt;= 0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&lt;= 0	</a:t>
            </a:r>
            <a:r>
              <a:rPr lang="en-US" sz="2000" dirty="0">
                <a:latin typeface="Symbol" panose="05050102010706020507" pitchFamily="18" charset="2"/>
                <a:cs typeface="Courier New"/>
              </a:rPr>
              <a:t></a:t>
            </a:r>
            <a:r>
              <a:rPr lang="en-US" sz="2000" dirty="0">
                <a:latin typeface="Courier New"/>
                <a:cs typeface="Courier New"/>
              </a:rPr>
              <a:t>	-x &gt;= 0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(x|-x)&gt;&gt;31 == -1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&gt;&gt; 3 == </a:t>
            </a: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/8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&gt;&gt; 3 == x/8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&amp; (x-1) != 0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152400" y="4213367"/>
            <a:ext cx="2819400" cy="1782539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x = </a:t>
            </a:r>
            <a:r>
              <a:rPr lang="en-US" sz="2000" dirty="0" err="1">
                <a:latin typeface="Courier New"/>
                <a:cs typeface="Courier New"/>
              </a:rPr>
              <a:t>foo</a:t>
            </a:r>
            <a:r>
              <a:rPr lang="en-US" sz="2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y = bar();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/>
                <a:cs typeface="Courier New"/>
              </a:rPr>
              <a:t>unsigned </a:t>
            </a: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= x;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/>
                <a:cs typeface="Courier New"/>
              </a:rPr>
              <a:t>unsigned </a:t>
            </a:r>
            <a:r>
              <a:rPr lang="en-US" sz="2000" dirty="0" err="1">
                <a:latin typeface="Courier New"/>
                <a:cs typeface="Courier New"/>
              </a:rPr>
              <a:t>uy</a:t>
            </a:r>
            <a:r>
              <a:rPr lang="en-US" sz="2000" dirty="0">
                <a:latin typeface="Courier New"/>
                <a:cs typeface="Courier New"/>
              </a:rPr>
              <a:t> = y;</a:t>
            </a:r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609600" y="3671097"/>
            <a:ext cx="177093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Initialization</a:t>
            </a:r>
          </a:p>
        </p:txBody>
      </p:sp>
      <p:pic>
        <p:nvPicPr>
          <p:cNvPr id="75780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20" y="152154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84" name="Picture 8" descr="Thumbnail for version as of 20:40, 31 January 2008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194" y="1885144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Thumbnail for version as of 20:40, 31 January 2008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194" y="2244400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20" y="260365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20" y="296726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20" y="333086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20" y="369446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Thumbnail for version as of 20:40, 31 January 2008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194" y="4058072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20" y="441732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20" y="478093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Thumbnail for version as of 20:40, 31 January 2008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194" y="5144536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20" y="550379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20" y="58674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 bwMode="auto">
          <a:xfrm>
            <a:off x="4495800" y="3962400"/>
            <a:ext cx="3962400" cy="1143000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34975"/>
            <a:ext cx="830580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Unsigned &amp; Signed Numeric Values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1066800"/>
            <a:ext cx="44592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Equivalence</a:t>
            </a:r>
          </a:p>
          <a:p>
            <a:pPr lvl="1" eaLnBrk="1" hangingPunct="1">
              <a:defRPr/>
            </a:pPr>
            <a:r>
              <a:rPr lang="en-US" dirty="0"/>
              <a:t>Same encodings for nonnegative values</a:t>
            </a:r>
          </a:p>
          <a:p>
            <a:pPr eaLnBrk="1" hangingPunct="1">
              <a:defRPr/>
            </a:pPr>
            <a:r>
              <a:rPr lang="en-US" dirty="0"/>
              <a:t>Uniqueness</a:t>
            </a: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Every bit pattern represents unique integer value</a:t>
            </a:r>
          </a:p>
          <a:p>
            <a:pPr lvl="1" eaLnBrk="1" hangingPunct="1">
              <a:defRPr/>
            </a:pPr>
            <a:r>
              <a:rPr lang="en-US" dirty="0"/>
              <a:t>Each </a:t>
            </a:r>
            <a:r>
              <a:rPr lang="en-US" dirty="0" err="1"/>
              <a:t>representable</a:t>
            </a:r>
            <a:r>
              <a:rPr lang="en-US" dirty="0"/>
              <a:t> integer has unique bit encoding</a:t>
            </a:r>
          </a:p>
          <a:p>
            <a:pPr marL="342900" lvl="1" indent="-342900">
              <a:buSzPct val="60000"/>
              <a:buFont typeface="Wingdings 2" pitchFamily="18" charset="2"/>
              <a:buChar char="¢"/>
            </a:pPr>
            <a:r>
              <a:rPr lang="en-US" sz="2400" b="1" dirty="0"/>
              <a:t>Expression containing signed and unsigned </a:t>
            </a:r>
            <a:r>
              <a:rPr lang="en-US" sz="2400" b="1" dirty="0" err="1"/>
              <a:t>int</a:t>
            </a:r>
            <a:r>
              <a:rPr lang="en-US" sz="2400" b="1" dirty="0"/>
              <a:t>: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is cast to </a:t>
            </a:r>
            <a:r>
              <a:rPr lang="en-US" dirty="0">
                <a:latin typeface="Courier New"/>
                <a:cs typeface="Courier New"/>
              </a:rPr>
              <a:t>unsigned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2300" y="1219200"/>
            <a:ext cx="3111500" cy="5168900"/>
            <a:chOff x="480" y="768"/>
            <a:chExt cx="1960" cy="325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X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B2T(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B2U(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0000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0001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0010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0011</a:t>
              </a:r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0100</a:t>
              </a:r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0101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0110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0111</a:t>
              </a: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–8</a:t>
              </a:r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–7</a:t>
              </a:r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9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–6</a:t>
              </a: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10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–5</a:t>
              </a: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–4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–3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–2</a:t>
              </a: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–1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1000</a:t>
              </a:r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1001</a:t>
              </a:r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1010</a:t>
              </a: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1011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1101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1110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1111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721290103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information as bits</a:t>
            </a:r>
          </a:p>
          <a:p>
            <a:r>
              <a:rPr lang="en-US" dirty="0"/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b="1" dirty="0"/>
              <a:t>Representation: unsigned and signed</a:t>
            </a:r>
          </a:p>
          <a:p>
            <a:pPr lvl="1"/>
            <a:r>
              <a:rPr lang="en-US" b="1" dirty="0"/>
              <a:t>Conversion, casting</a:t>
            </a:r>
          </a:p>
          <a:p>
            <a:pPr lvl="1"/>
            <a:r>
              <a:rPr lang="en-US" b="1" dirty="0"/>
              <a:t>Expanding, truncating</a:t>
            </a:r>
          </a:p>
          <a:p>
            <a:pPr lvl="1"/>
            <a:r>
              <a:rPr lang="en-US" b="1" dirty="0"/>
              <a:t>Addition, negation, multiplication, shifting</a:t>
            </a:r>
          </a:p>
          <a:p>
            <a:r>
              <a:rPr lang="en-US" dirty="0"/>
              <a:t>Representations in memory, pointers, strings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894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 Extension and Truncation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Sign Extension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Truncation</a:t>
            </a: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4046571" cy="2331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213666"/>
            <a:ext cx="4046571" cy="230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76982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Truncation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236061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Task:</a:t>
            </a:r>
          </a:p>
          <a:p>
            <a:pPr lvl="1" eaLnBrk="1" hangingPunct="1">
              <a:defRPr/>
            </a:pPr>
            <a:r>
              <a:rPr lang="en-US" dirty="0"/>
              <a:t>Given </a:t>
            </a:r>
            <a:r>
              <a:rPr lang="en-US" dirty="0" err="1"/>
              <a:t>k+</a:t>
            </a:r>
            <a:r>
              <a:rPr lang="en-US" i="1" dirty="0" err="1"/>
              <a:t>w</a:t>
            </a:r>
            <a:r>
              <a:rPr lang="en-US" dirty="0" err="1"/>
              <a:t>-bit</a:t>
            </a:r>
            <a:r>
              <a:rPr lang="en-US" dirty="0"/>
              <a:t> signed or unsigned integer </a:t>
            </a:r>
            <a:r>
              <a:rPr lang="en-US" i="1" dirty="0"/>
              <a:t>X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Convert it to </a:t>
            </a:r>
            <a:r>
              <a:rPr lang="en-US" i="1" dirty="0"/>
              <a:t>w</a:t>
            </a:r>
            <a:r>
              <a:rPr lang="en-US" dirty="0"/>
              <a:t>-bit integer X’ with same value for “small enough” X</a:t>
            </a:r>
          </a:p>
          <a:p>
            <a:pPr eaLnBrk="1" hangingPunct="1">
              <a:defRPr/>
            </a:pPr>
            <a:r>
              <a:rPr lang="en-US" dirty="0"/>
              <a:t>Rule:</a:t>
            </a:r>
          </a:p>
          <a:p>
            <a:pPr lvl="1" eaLnBrk="1" hangingPunct="1">
              <a:defRPr/>
            </a:pPr>
            <a:r>
              <a:rPr lang="en-US" dirty="0"/>
              <a:t>Drop top </a:t>
            </a:r>
            <a:r>
              <a:rPr lang="en-US" i="1" dirty="0"/>
              <a:t>k</a:t>
            </a:r>
            <a:r>
              <a:rPr lang="en-US" dirty="0"/>
              <a:t> bits:</a:t>
            </a:r>
          </a:p>
          <a:p>
            <a:pPr lvl="1" eaLnBrk="1" hangingPunct="1">
              <a:defRPr/>
            </a:pPr>
            <a:r>
              <a:rPr lang="en-US" b="0" i="1" dirty="0"/>
              <a:t>X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</a:t>
            </a:r>
            <a:r>
              <a:rPr lang="en-US" dirty="0"/>
              <a:t> = 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–1 </a:t>
            </a:r>
            <a:r>
              <a:rPr lang="en-US" dirty="0"/>
              <a:t>,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–2 </a:t>
            </a:r>
            <a:r>
              <a:rPr lang="en-US" dirty="0"/>
              <a:t>,…, </a:t>
            </a:r>
            <a:r>
              <a:rPr lang="en-US" b="0" i="1" dirty="0"/>
              <a:t>x</a:t>
            </a:r>
            <a:r>
              <a:rPr lang="en-US" b="0" baseline="-25000" dirty="0"/>
              <a:t>0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8689" name="Line 18"/>
          <p:cNvSpPr>
            <a:spLocks noChangeShapeType="1"/>
          </p:cNvSpPr>
          <p:nvPr/>
        </p:nvSpPr>
        <p:spPr bwMode="auto">
          <a:xfrm>
            <a:off x="44958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Line 37"/>
          <p:cNvSpPr>
            <a:spLocks noChangeShapeType="1"/>
          </p:cNvSpPr>
          <p:nvPr/>
        </p:nvSpPr>
        <p:spPr bwMode="auto">
          <a:xfrm>
            <a:off x="47244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Line 38"/>
          <p:cNvSpPr>
            <a:spLocks noChangeShapeType="1"/>
          </p:cNvSpPr>
          <p:nvPr/>
        </p:nvSpPr>
        <p:spPr bwMode="auto">
          <a:xfrm>
            <a:off x="49530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Line 39"/>
          <p:cNvSpPr>
            <a:spLocks noChangeShapeType="1"/>
          </p:cNvSpPr>
          <p:nvPr/>
        </p:nvSpPr>
        <p:spPr bwMode="auto">
          <a:xfrm>
            <a:off x="65532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Line 40"/>
          <p:cNvSpPr>
            <a:spLocks noChangeShapeType="1"/>
          </p:cNvSpPr>
          <p:nvPr/>
        </p:nvSpPr>
        <p:spPr bwMode="auto">
          <a:xfrm>
            <a:off x="67818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Line 41"/>
          <p:cNvSpPr>
            <a:spLocks noChangeShapeType="1"/>
          </p:cNvSpPr>
          <p:nvPr/>
        </p:nvSpPr>
        <p:spPr bwMode="auto">
          <a:xfrm>
            <a:off x="70104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Rectangle 42"/>
          <p:cNvSpPr>
            <a:spLocks noChangeArrowheads="1"/>
          </p:cNvSpPr>
          <p:nvPr/>
        </p:nvSpPr>
        <p:spPr bwMode="auto">
          <a:xfrm>
            <a:off x="3429000" y="5500686"/>
            <a:ext cx="715963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/>
              <a:t>• • •</a:t>
            </a: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4343400" y="6019800"/>
            <a:ext cx="2743200" cy="228600"/>
            <a:chOff x="2928" y="2400"/>
            <a:chExt cx="1728" cy="144"/>
          </a:xfrm>
        </p:grpSpPr>
        <p:sp>
          <p:nvSpPr>
            <p:cNvPr id="28714" name="Rectangle 9"/>
            <p:cNvSpPr>
              <a:spLocks noChangeArrowheads="1"/>
            </p:cNvSpPr>
            <p:nvPr/>
          </p:nvSpPr>
          <p:spPr bwMode="auto">
            <a:xfrm>
              <a:off x="2928" y="2400"/>
              <a:ext cx="144" cy="1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5" name="Rectangle 10"/>
            <p:cNvSpPr>
              <a:spLocks noChangeArrowheads="1"/>
            </p:cNvSpPr>
            <p:nvPr/>
          </p:nvSpPr>
          <p:spPr bwMode="auto">
            <a:xfrm>
              <a:off x="3072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6" name="Rectangle 11"/>
            <p:cNvSpPr>
              <a:spLocks noChangeArrowheads="1"/>
            </p:cNvSpPr>
            <p:nvPr/>
          </p:nvSpPr>
          <p:spPr bwMode="auto">
            <a:xfrm>
              <a:off x="3216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7" name="Rectangle 12"/>
            <p:cNvSpPr>
              <a:spLocks noChangeArrowheads="1"/>
            </p:cNvSpPr>
            <p:nvPr/>
          </p:nvSpPr>
          <p:spPr bwMode="auto">
            <a:xfrm>
              <a:off x="4224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8" name="Rectangle 13"/>
            <p:cNvSpPr>
              <a:spLocks noChangeArrowheads="1"/>
            </p:cNvSpPr>
            <p:nvPr/>
          </p:nvSpPr>
          <p:spPr bwMode="auto">
            <a:xfrm>
              <a:off x="4368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9" name="Rectangle 14"/>
            <p:cNvSpPr>
              <a:spLocks noChangeArrowheads="1"/>
            </p:cNvSpPr>
            <p:nvPr/>
          </p:nvSpPr>
          <p:spPr bwMode="auto">
            <a:xfrm>
              <a:off x="4512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20" name="Rectangle 15"/>
            <p:cNvSpPr>
              <a:spLocks noChangeArrowheads="1"/>
            </p:cNvSpPr>
            <p:nvPr/>
          </p:nvSpPr>
          <p:spPr bwMode="auto">
            <a:xfrm>
              <a:off x="3360" y="2400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3733800" y="5943600"/>
            <a:ext cx="61908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latin typeface="Times" pitchFamily="18" charset="0"/>
              </a:rPr>
              <a:t>X</a:t>
            </a:r>
            <a:r>
              <a:rPr lang="en-US" b="0" dirty="0">
                <a:latin typeface="Symbol" pitchFamily="18" charset="2"/>
              </a:rPr>
              <a:t> </a:t>
            </a:r>
            <a:r>
              <a:rPr lang="en-US" b="0" dirty="0">
                <a:latin typeface="Times" pitchFamily="18" charset="0"/>
              </a:rPr>
              <a:t> </a:t>
            </a:r>
            <a:endParaRPr lang="en-US" b="0" dirty="0">
              <a:latin typeface="Symbol" pitchFamily="18" charset="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343400" y="6296026"/>
            <a:ext cx="2743200" cy="461962"/>
            <a:chOff x="4343400" y="5867400"/>
            <a:chExt cx="2743200" cy="461962"/>
          </a:xfrm>
        </p:grpSpPr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4343400" y="6043612"/>
              <a:ext cx="2743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5562600" y="5867400"/>
              <a:ext cx="404813" cy="46196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</p:grpSp>
      <p:sp>
        <p:nvSpPr>
          <p:cNvPr id="28688" name="Rectangle 17"/>
          <p:cNvSpPr>
            <a:spLocks noChangeArrowheads="1"/>
          </p:cNvSpPr>
          <p:nvPr/>
        </p:nvSpPr>
        <p:spPr bwMode="auto">
          <a:xfrm>
            <a:off x="1905000" y="4247495"/>
            <a:ext cx="38985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latin typeface="Times" pitchFamily="18" charset="0"/>
              </a:rPr>
              <a:t>X</a:t>
            </a:r>
            <a:endParaRPr lang="en-US" b="0" dirty="0">
              <a:latin typeface="Symbol" pitchFamily="18" charset="2"/>
            </a:endParaRP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590800" y="4399895"/>
            <a:ext cx="4495800" cy="228600"/>
            <a:chOff x="1824" y="3456"/>
            <a:chExt cx="2832" cy="144"/>
          </a:xfrm>
        </p:grpSpPr>
        <p:sp>
          <p:nvSpPr>
            <p:cNvPr id="28701" name="Rectangle 21"/>
            <p:cNvSpPr>
              <a:spLocks noChangeArrowheads="1"/>
            </p:cNvSpPr>
            <p:nvPr/>
          </p:nvSpPr>
          <p:spPr bwMode="auto">
            <a:xfrm>
              <a:off x="2112" y="3456"/>
              <a:ext cx="528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  <p:sp>
          <p:nvSpPr>
            <p:cNvPr id="28702" name="Rectangle 22"/>
            <p:cNvSpPr>
              <a:spLocks noChangeArrowheads="1"/>
            </p:cNvSpPr>
            <p:nvPr/>
          </p:nvSpPr>
          <p:spPr bwMode="auto">
            <a:xfrm>
              <a:off x="2784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03" name="Rectangle 23"/>
            <p:cNvSpPr>
              <a:spLocks noChangeArrowheads="1"/>
            </p:cNvSpPr>
            <p:nvPr/>
          </p:nvSpPr>
          <p:spPr bwMode="auto">
            <a:xfrm>
              <a:off x="2640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04" name="Rectangle 24"/>
            <p:cNvSpPr>
              <a:spLocks noChangeArrowheads="1"/>
            </p:cNvSpPr>
            <p:nvPr/>
          </p:nvSpPr>
          <p:spPr bwMode="auto">
            <a:xfrm>
              <a:off x="1968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05" name="Rectangle 25"/>
            <p:cNvSpPr>
              <a:spLocks noChangeArrowheads="1"/>
            </p:cNvSpPr>
            <p:nvPr/>
          </p:nvSpPr>
          <p:spPr bwMode="auto">
            <a:xfrm>
              <a:off x="1824" y="3456"/>
              <a:ext cx="144" cy="1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2928" y="3456"/>
              <a:ext cx="1728" cy="144"/>
              <a:chOff x="2928" y="3456"/>
              <a:chExt cx="1728" cy="144"/>
            </a:xfrm>
          </p:grpSpPr>
          <p:sp>
            <p:nvSpPr>
              <p:cNvPr id="28707" name="Rectangle 27"/>
              <p:cNvSpPr>
                <a:spLocks noChangeArrowheads="1"/>
              </p:cNvSpPr>
              <p:nvPr/>
            </p:nvSpPr>
            <p:spPr bwMode="auto">
              <a:xfrm>
                <a:off x="2928" y="3456"/>
                <a:ext cx="144" cy="144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08" name="Rectangle 28"/>
              <p:cNvSpPr>
                <a:spLocks noChangeArrowheads="1"/>
              </p:cNvSpPr>
              <p:nvPr/>
            </p:nvSpPr>
            <p:spPr bwMode="auto">
              <a:xfrm>
                <a:off x="3072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09" name="Rectangle 29"/>
              <p:cNvSpPr>
                <a:spLocks noChangeArrowheads="1"/>
              </p:cNvSpPr>
              <p:nvPr/>
            </p:nvSpPr>
            <p:spPr bwMode="auto">
              <a:xfrm>
                <a:off x="3216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0" name="Rectangle 30"/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1" name="Rectangle 31"/>
              <p:cNvSpPr>
                <a:spLocks noChangeArrowheads="1"/>
              </p:cNvSpPr>
              <p:nvPr/>
            </p:nvSpPr>
            <p:spPr bwMode="auto">
              <a:xfrm>
                <a:off x="4368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2" name="Rectangle 32"/>
              <p:cNvSpPr>
                <a:spLocks noChangeArrowheads="1"/>
              </p:cNvSpPr>
              <p:nvPr/>
            </p:nvSpPr>
            <p:spPr bwMode="auto">
              <a:xfrm>
                <a:off x="4512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3" name="Rectangle 33"/>
              <p:cNvSpPr>
                <a:spLocks noChangeArrowheads="1"/>
              </p:cNvSpPr>
              <p:nvPr/>
            </p:nvSpPr>
            <p:spPr bwMode="auto">
              <a:xfrm>
                <a:off x="3360" y="3456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2590800" y="3871258"/>
            <a:ext cx="4495800" cy="474662"/>
            <a:chOff x="2590800" y="4173538"/>
            <a:chExt cx="4495800" cy="474662"/>
          </a:xfrm>
        </p:grpSpPr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4343400" y="4338638"/>
              <a:ext cx="2743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5562600" y="4173538"/>
              <a:ext cx="404813" cy="46196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2590800" y="4338638"/>
              <a:ext cx="1752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3200400" y="4186238"/>
              <a:ext cx="323850" cy="46196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931616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Truncation: Simple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19685" y="19050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53541" y="15240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119685" y="298896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053541" y="260796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945545" y="4554835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053541" y="417383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119685" y="56388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6 = 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053541" y="52578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 bwMode="auto">
          <a:xfrm>
            <a:off x="4724400" y="1143000"/>
            <a:ext cx="0" cy="5181600"/>
          </a:xfrm>
          <a:prstGeom prst="line">
            <a:avLst/>
          </a:prstGeom>
          <a:noFill/>
          <a:ln w="254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901141" y="914400"/>
            <a:ext cx="1694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Sign change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8922" y="190500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329141" y="15240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28922" y="2988965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329141" y="260796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75034" y="45548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329141" y="417383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95285" y="56388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329141" y="52578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176741" y="914400"/>
            <a:ext cx="2108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No sign change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3399235"/>
            <a:ext cx="425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mod 16 = 10U mod 16 = 10U = -6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00600" y="6096000"/>
            <a:ext cx="413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 mod 16 = 22U mod 16 = 6U = 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39359" y="3399235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mod 16 =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2400" y="6096000"/>
            <a:ext cx="425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 mod 16 = 26U mod 16 = 10U = -6</a:t>
            </a:r>
          </a:p>
        </p:txBody>
      </p:sp>
    </p:spTree>
    <p:extLst>
      <p:ext uri="{BB962C8B-B14F-4D97-AF65-F5344CB8AC3E}">
        <p14:creationId xmlns:p14="http://schemas.microsoft.com/office/powerpoint/2010/main" val="143943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0" grpId="0"/>
      <p:bldP spid="23" grpId="0"/>
      <p:bldP spid="30" grpId="0"/>
      <p:bldP spid="33" grpId="0"/>
      <p:bldP spid="35" grpId="0"/>
      <p:bldP spid="37" grpId="0"/>
      <p:bldP spid="7" grpId="0"/>
      <p:bldP spid="40" grpId="0"/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television, table, screen&#10;&#10;Description automatically generated">
            <a:extLst>
              <a:ext uri="{FF2B5EF4-FFF2-40B4-BE49-F238E27FC236}">
                <a16:creationId xmlns:a16="http://schemas.microsoft.com/office/drawing/2014/main" id="{9074D6C6-8255-4602-87B1-F8391C9B0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51435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4227CB1-8176-428F-897F-A993213634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" y="34290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Global Thermonuclear War</a:t>
            </a:r>
          </a:p>
        </p:txBody>
      </p:sp>
    </p:spTree>
    <p:extLst>
      <p:ext uri="{BB962C8B-B14F-4D97-AF65-F5344CB8AC3E}">
        <p14:creationId xmlns:p14="http://schemas.microsoft.com/office/powerpoint/2010/main" val="6542937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19417</TotalTime>
  <Words>3489</Words>
  <Application>Microsoft Office PowerPoint</Application>
  <PresentationFormat>On-screen Show (4:3)</PresentationFormat>
  <Paragraphs>1151</Paragraphs>
  <Slides>50</Slides>
  <Notes>34</Notes>
  <HiddenSlides>6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72" baseType="lpstr">
      <vt:lpstr>Arial</vt:lpstr>
      <vt:lpstr>Arial Narrow</vt:lpstr>
      <vt:lpstr>Calibri</vt:lpstr>
      <vt:lpstr>Calibri Bold</vt:lpstr>
      <vt:lpstr>Calibri Italic</vt:lpstr>
      <vt:lpstr>Courier New</vt:lpstr>
      <vt:lpstr>Courier New Bold</vt:lpstr>
      <vt:lpstr>Gill Sans</vt:lpstr>
      <vt:lpstr>Gill Sans MT</vt:lpstr>
      <vt:lpstr>Gill Sans MT Condensed</vt:lpstr>
      <vt:lpstr>Helvetica</vt:lpstr>
      <vt:lpstr>Symbol</vt:lpstr>
      <vt:lpstr>Times</vt:lpstr>
      <vt:lpstr>Times New Roman</vt:lpstr>
      <vt:lpstr>Wingdings</vt:lpstr>
      <vt:lpstr>Wingdings 2</vt:lpstr>
      <vt:lpstr>template2007</vt:lpstr>
      <vt:lpstr>Title and Content</vt:lpstr>
      <vt:lpstr>Title Only</vt:lpstr>
      <vt:lpstr>Equation</vt:lpstr>
      <vt:lpstr>Chart</vt:lpstr>
      <vt:lpstr>Document</vt:lpstr>
      <vt:lpstr>PowerPoint Presentation</vt:lpstr>
      <vt:lpstr>Bits, Bytes, and Integers – Part 2  15-213/18-213/15-513/18-613: Introduction to Computer Systems 3rd Lecture,  February 9, 2021</vt:lpstr>
      <vt:lpstr>Summary From Last Lecture</vt:lpstr>
      <vt:lpstr>Encoding Integers</vt:lpstr>
      <vt:lpstr>Unsigned &amp; Signed Numeric Values</vt:lpstr>
      <vt:lpstr>Sign Extension and Truncation</vt:lpstr>
      <vt:lpstr>Truncation</vt:lpstr>
      <vt:lpstr>Truncation: Simple Example</vt:lpstr>
      <vt:lpstr>Global Thermonuclear War</vt:lpstr>
      <vt:lpstr>PowerPoint Presentation</vt:lpstr>
      <vt:lpstr>PowerPoint Presentation</vt:lpstr>
      <vt:lpstr>Today: Bits, Bytes, and Integers</vt:lpstr>
      <vt:lpstr>Unsigned Addition</vt:lpstr>
      <vt:lpstr>Visualizing (Mathematical) Integer Addition</vt:lpstr>
      <vt:lpstr>Visualizing Unsigned Addition</vt:lpstr>
      <vt:lpstr>Two’s Complement Addition</vt:lpstr>
      <vt:lpstr>TAdd Overflow</vt:lpstr>
      <vt:lpstr>Visualizing 2’s Complement Addition</vt:lpstr>
      <vt:lpstr>Characterizing TAdd</vt:lpstr>
      <vt:lpstr>Multiplication</vt:lpstr>
      <vt:lpstr>Unsigned Multiplication in C</vt:lpstr>
      <vt:lpstr>Signed Multiplication in C</vt:lpstr>
      <vt:lpstr>Power-of-2 Multiply with Shift</vt:lpstr>
      <vt:lpstr>Unsigned Power-of-2 Divide with Shift</vt:lpstr>
      <vt:lpstr>Signed Power-of-2 Divide with Shift</vt:lpstr>
      <vt:lpstr>Correct Power-of-2 Divide</vt:lpstr>
      <vt:lpstr>Correct Power-of-2 Divide (Cont.)</vt:lpstr>
      <vt:lpstr>Negation: Complement &amp; Increment</vt:lpstr>
      <vt:lpstr>Complement &amp; Increment Examples</vt:lpstr>
      <vt:lpstr>Today: Bits, Bytes, and Integers</vt:lpstr>
      <vt:lpstr>Arithmetic: Basic Rules</vt:lpstr>
      <vt:lpstr>Why Should I Use Unsigned?</vt:lpstr>
      <vt:lpstr>Counting Down with Unsigned</vt:lpstr>
      <vt:lpstr>Why Should I Use Unsigned? (cont.)</vt:lpstr>
      <vt:lpstr>Quiz Time!</vt:lpstr>
      <vt:lpstr>Today: Bits, Bytes, and Integers</vt:lpstr>
      <vt:lpstr>Byte-Oriented Memory Organization</vt:lpstr>
      <vt:lpstr>Machine Words</vt:lpstr>
      <vt:lpstr>Word-Oriented Memory Organization</vt:lpstr>
      <vt:lpstr>Example Data Representations</vt:lpstr>
      <vt:lpstr>Byte Ordering</vt:lpstr>
      <vt:lpstr>Byte Ordering Example</vt:lpstr>
      <vt:lpstr>Representing Integers</vt:lpstr>
      <vt:lpstr>Examining Data Representations</vt:lpstr>
      <vt:lpstr>show_bytes Execution Example</vt:lpstr>
      <vt:lpstr>Representing Pointers</vt:lpstr>
      <vt:lpstr>Representing Strings</vt:lpstr>
      <vt:lpstr>Reading Byte-Reversed Listings</vt:lpstr>
      <vt:lpstr>Integer C Puzzles</vt:lpstr>
      <vt:lpstr>Summary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Gregory Kesden</cp:lastModifiedBy>
  <cp:revision>195</cp:revision>
  <cp:lastPrinted>2017-09-05T13:34:19Z</cp:lastPrinted>
  <dcterms:created xsi:type="dcterms:W3CDTF">2012-09-04T17:29:26Z</dcterms:created>
  <dcterms:modified xsi:type="dcterms:W3CDTF">2021-02-09T17:23:46Z</dcterms:modified>
</cp:coreProperties>
</file>