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8"/>
  </p:notesMasterIdLst>
  <p:handoutMasterIdLst>
    <p:handoutMasterId r:id="rId59"/>
  </p:handoutMasterIdLst>
  <p:sldIdLst>
    <p:sldId id="309" r:id="rId3"/>
    <p:sldId id="542" r:id="rId4"/>
    <p:sldId id="645" r:id="rId5"/>
    <p:sldId id="580" r:id="rId6"/>
    <p:sldId id="581" r:id="rId7"/>
    <p:sldId id="697" r:id="rId8"/>
    <p:sldId id="731" r:id="rId9"/>
    <p:sldId id="732" r:id="rId10"/>
    <p:sldId id="733" r:id="rId11"/>
    <p:sldId id="734" r:id="rId12"/>
    <p:sldId id="586" r:id="rId13"/>
    <p:sldId id="646" r:id="rId14"/>
    <p:sldId id="680" r:id="rId15"/>
    <p:sldId id="692" r:id="rId16"/>
    <p:sldId id="661" r:id="rId17"/>
    <p:sldId id="693" r:id="rId18"/>
    <p:sldId id="651" r:id="rId19"/>
    <p:sldId id="639" r:id="rId20"/>
    <p:sldId id="694" r:id="rId21"/>
    <p:sldId id="649" r:id="rId22"/>
    <p:sldId id="597" r:id="rId23"/>
    <p:sldId id="598" r:id="rId24"/>
    <p:sldId id="682" r:id="rId25"/>
    <p:sldId id="599" r:id="rId26"/>
    <p:sldId id="601" r:id="rId27"/>
    <p:sldId id="602" r:id="rId28"/>
    <p:sldId id="663" r:id="rId29"/>
    <p:sldId id="664" r:id="rId30"/>
    <p:sldId id="665" r:id="rId31"/>
    <p:sldId id="666" r:id="rId32"/>
    <p:sldId id="667" r:id="rId33"/>
    <p:sldId id="668" r:id="rId34"/>
    <p:sldId id="695" r:id="rId35"/>
    <p:sldId id="669" r:id="rId36"/>
    <p:sldId id="678" r:id="rId37"/>
    <p:sldId id="670" r:id="rId38"/>
    <p:sldId id="672" r:id="rId39"/>
    <p:sldId id="310" r:id="rId40"/>
    <p:sldId id="673" r:id="rId41"/>
    <p:sldId id="674" r:id="rId42"/>
    <p:sldId id="679" r:id="rId43"/>
    <p:sldId id="647" r:id="rId44"/>
    <p:sldId id="588" r:id="rId45"/>
    <p:sldId id="589" r:id="rId46"/>
    <p:sldId id="685" r:id="rId47"/>
    <p:sldId id="686" r:id="rId48"/>
    <p:sldId id="696" r:id="rId49"/>
    <p:sldId id="637" r:id="rId50"/>
    <p:sldId id="591" r:id="rId51"/>
    <p:sldId id="592" r:id="rId52"/>
    <p:sldId id="593" r:id="rId53"/>
    <p:sldId id="687" r:id="rId54"/>
    <p:sldId id="594" r:id="rId55"/>
    <p:sldId id="595" r:id="rId56"/>
    <p:sldId id="659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309"/>
            <p14:sldId id="542"/>
            <p14:sldId id="645"/>
            <p14:sldId id="580"/>
            <p14:sldId id="581"/>
            <p14:sldId id="697"/>
            <p14:sldId id="731"/>
            <p14:sldId id="732"/>
            <p14:sldId id="733"/>
            <p14:sldId id="734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C4CD3-CEAF-47A7-8DED-6BEC0D7E7F7E}" v="1" dt="2020-09-15T03:50:09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2" autoAdjust="0"/>
  </p:normalViewPr>
  <p:slideViewPr>
    <p:cSldViewPr snapToGrid="0" snapToObjects="1">
      <p:cViewPr varScale="1">
        <p:scale>
          <a:sx n="88" d="100"/>
          <a:sy n="88" d="100"/>
        </p:scale>
        <p:origin x="885" y="60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-12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(rsi,rsi,2) = 3y;  3y &lt;&lt; 4 == 3y * 16 = 48y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87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5474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6293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98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9920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692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880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797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760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7841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659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83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(Itanium, AKA “</a:t>
            </a:r>
            <a:r>
              <a:rPr lang="en-US" dirty="0" err="1"/>
              <a:t>Itanic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Virtually all modern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1913790" y="1136862"/>
            <a:ext cx="4023310" cy="1902130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1000" dirty="0">
                <a:latin typeface="Courier"/>
              </a:rPr>
              <a:t>#include &lt;</a:t>
            </a:r>
            <a:r>
              <a:rPr lang="en-US" sz="1000" dirty="0" err="1">
                <a:latin typeface="Courier"/>
              </a:rPr>
              <a:t>stdio.h</a:t>
            </a:r>
            <a:r>
              <a:rPr lang="en-US" sz="1000" dirty="0">
                <a:latin typeface="Courier"/>
              </a:rPr>
              <a:t>&gt;</a:t>
            </a:r>
          </a:p>
          <a:p>
            <a:r>
              <a:rPr lang="en-US" sz="1000" dirty="0">
                <a:latin typeface="Courier"/>
              </a:rPr>
              <a:t>int main(){</a:t>
            </a:r>
          </a:p>
          <a:p>
            <a:r>
              <a:rPr lang="en-US" sz="1000" dirty="0">
                <a:latin typeface="Courier"/>
              </a:rPr>
              <a:t>  int </a:t>
            </a:r>
            <a:r>
              <a:rPr lang="en-US" sz="1000" dirty="0" err="1">
                <a:latin typeface="Courier"/>
              </a:rPr>
              <a:t>i</a:t>
            </a:r>
            <a:r>
              <a:rPr lang="en-US" sz="1000" dirty="0">
                <a:latin typeface="Courier"/>
              </a:rPr>
              <a:t>, n = 10, t1 = 0, t2 = 1,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</a:t>
            </a:r>
          </a:p>
          <a:p>
            <a:r>
              <a:rPr lang="nn-NO" sz="1000" dirty="0">
                <a:latin typeface="Courier"/>
              </a:rPr>
              <a:t>  for (i = 1; i &lt;= n; ++i){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printf</a:t>
            </a:r>
            <a:r>
              <a:rPr lang="en-US" sz="1000" dirty="0">
                <a:latin typeface="Courier"/>
              </a:rPr>
              <a:t>("%d, ", t1);</a:t>
            </a:r>
          </a:p>
          <a:p>
            <a:r>
              <a:rPr lang="en-US" sz="1000" dirty="0">
                <a:latin typeface="Courier"/>
              </a:rPr>
              <a:t>   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 = t1 + t2;</a:t>
            </a:r>
          </a:p>
          <a:p>
            <a:r>
              <a:rPr lang="en-US" sz="1000" dirty="0">
                <a:latin typeface="Courier"/>
              </a:rPr>
              <a:t>    t1 = t2;</a:t>
            </a:r>
          </a:p>
          <a:p>
            <a:r>
              <a:rPr lang="en-US" sz="1000" dirty="0">
                <a:latin typeface="Courier"/>
              </a:rPr>
              <a:t>    t2 = </a:t>
            </a:r>
            <a:r>
              <a:rPr lang="en-US" sz="1000" dirty="0" err="1">
                <a:latin typeface="Courier"/>
              </a:rPr>
              <a:t>nxt</a:t>
            </a:r>
            <a:r>
              <a:rPr lang="en-US" sz="1000" dirty="0">
                <a:latin typeface="Courier"/>
              </a:rPr>
              <a:t>; }</a:t>
            </a:r>
          </a:p>
          <a:p>
            <a:r>
              <a:rPr lang="en-US" sz="1000" dirty="0">
                <a:latin typeface="Courier"/>
              </a:rPr>
              <a:t>  return 0;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688992"/>
            <a:ext cx="30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Gates, clocks, circuit layout, 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5013" y="2392292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Seems like nice clean layers…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688C43D-DB3C-4DAC-9393-9B6AEC6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7" y="6026259"/>
            <a:ext cx="533308" cy="53330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CF3792D-D119-4FDB-85BA-CE35B9522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5" y="6080526"/>
            <a:ext cx="1096413" cy="456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8288D-C1AC-4570-A26C-CDD02E3F1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0" y="5776972"/>
            <a:ext cx="837512" cy="836447"/>
          </a:xfrm>
          <a:prstGeom prst="rect">
            <a:avLst/>
          </a:prstGeom>
        </p:spPr>
      </p:pic>
      <p:pic>
        <p:nvPicPr>
          <p:cNvPr id="8" name="Picture 7" descr="A picture containing outdoor, side, sitting, mountain&#10;&#10;Description automatically generated">
            <a:extLst>
              <a:ext uri="{FF2B5EF4-FFF2-40B4-BE49-F238E27FC236}">
                <a16:creationId xmlns:a16="http://schemas.microsoft.com/office/drawing/2014/main" id="{3E63EAF2-BF8D-4878-A06F-105472D6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87" y="3378330"/>
            <a:ext cx="3503264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799" y="1708150"/>
            <a:ext cx="7998833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15-213/18-213/15-513/18-613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February 16,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Synonym: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>
                <a:hlinkClick r:id="rId3"/>
              </a:rPr>
              <a:t>https://canvas.cmu.edu/courses/17808</a:t>
            </a:r>
            <a:r>
              <a:rPr lang="en-US" sz="280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347" y="1362075"/>
            <a:ext cx="8567625" cy="4972050"/>
          </a:xfrm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Depending how you count, there are 2,034 total x86 instructions</a:t>
            </a: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(If you count all </a:t>
            </a:r>
            <a:r>
              <a:rPr lang="en-US" dirty="0" err="1"/>
              <a:t>addr</a:t>
            </a:r>
            <a:r>
              <a:rPr lang="en-US" dirty="0"/>
              <a:t> modes, op widths, flags, it’s actually 3,683)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255963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r>
              <a:rPr lang="en-US" dirty="0"/>
              <a:t>x86 is a 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r>
              <a:rPr lang="en-US" dirty="0"/>
              <a:t>Compare: Reduced Instruction Set Computer (RISC)</a:t>
            </a:r>
          </a:p>
          <a:p>
            <a:pPr lvl="1"/>
            <a:r>
              <a:rPr lang="en-US" dirty="0"/>
              <a:t>RISC: *very few* instructions, with *very few* modes for each</a:t>
            </a:r>
          </a:p>
          <a:p>
            <a:pPr lvl="1"/>
            <a:r>
              <a:rPr lang="en-US" dirty="0"/>
              <a:t>RISC can be quite fast (but Intel still wins on speed!)</a:t>
            </a:r>
          </a:p>
          <a:p>
            <a:pPr lvl="1"/>
            <a:r>
              <a:rPr lang="en-US" dirty="0"/>
              <a:t>Current RISC renaissance (e.g., ARM, RISCV), especially for low-power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Curious: only used once…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Cannon Lake	2018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Ice Lake	2019	  10 nm</a:t>
            </a:r>
          </a:p>
          <a:p>
            <a:pPr marL="795338" lvl="1" indent="-457200" defTabSz="895350">
              <a:spcBef>
                <a:spcPts val="0"/>
              </a:spcBef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Tiger Lake	2020?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13582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83955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9266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06715"/>
            <a:ext cx="7896225" cy="5701903"/>
          </a:xfrm>
        </p:spPr>
        <p:txBody>
          <a:bodyPr>
            <a:normAutofit lnSpcReduction="10000"/>
          </a:bodyPr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1995-2011: Lead semiconductor “fab” in world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2018: #2 largest by $$ (#1 is Samsung)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2019: reclaimed #1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fell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 </a:t>
            </a:r>
            <a:r>
              <a:rPr lang="en-US" dirty="0" err="1"/>
              <a:t>GlobalFoundaries</a:t>
            </a:r>
            <a:endParaRPr lang="en-US" dirty="0"/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ca. 2019 CPUs (e.g., Ryzen) are competitive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21242</TotalTime>
  <Words>4726</Words>
  <Application>Microsoft Office PowerPoint</Application>
  <PresentationFormat>On-screen Show (4:3)</PresentationFormat>
  <Paragraphs>970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Gill Sans MT</vt:lpstr>
      <vt:lpstr>Gill Sans MT Condensed</vt:lpstr>
      <vt:lpstr>Times New Roman</vt:lpstr>
      <vt:lpstr>Wingdings</vt:lpstr>
      <vt:lpstr>Wingdings 2</vt:lpstr>
      <vt:lpstr>template2007</vt:lpstr>
      <vt:lpstr>Title Slide</vt:lpstr>
      <vt:lpstr>PowerPoint Presentation</vt:lpstr>
      <vt:lpstr>Machine-Level Programming I: Basics  15-213/18-213/15-513/18-613: Introduction to Computer Systems  5th Lecture, February 16, 2021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Gregory Kesden</cp:lastModifiedBy>
  <cp:revision>735</cp:revision>
  <cp:lastPrinted>2011-09-12T20:37:42Z</cp:lastPrinted>
  <dcterms:created xsi:type="dcterms:W3CDTF">2012-09-11T15:51:41Z</dcterms:created>
  <dcterms:modified xsi:type="dcterms:W3CDTF">2021-02-16T19:18:38Z</dcterms:modified>
  <cp:category/>
</cp:coreProperties>
</file>