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689" r:id="rId2"/>
    <p:sldId id="542" r:id="rId3"/>
    <p:sldId id="730" r:id="rId4"/>
    <p:sldId id="1253" r:id="rId5"/>
    <p:sldId id="1254" r:id="rId6"/>
    <p:sldId id="1255" r:id="rId7"/>
    <p:sldId id="1256" r:id="rId8"/>
    <p:sldId id="1243" r:id="rId9"/>
    <p:sldId id="1244" r:id="rId10"/>
    <p:sldId id="1165" r:id="rId11"/>
    <p:sldId id="1166" r:id="rId12"/>
    <p:sldId id="1167" r:id="rId13"/>
    <p:sldId id="1168" r:id="rId14"/>
    <p:sldId id="1169" r:id="rId15"/>
    <p:sldId id="1170" r:id="rId16"/>
    <p:sldId id="1171" r:id="rId17"/>
    <p:sldId id="1247" r:id="rId18"/>
    <p:sldId id="1157" r:id="rId19"/>
    <p:sldId id="1245" r:id="rId20"/>
    <p:sldId id="1158" r:id="rId21"/>
    <p:sldId id="1242" r:id="rId22"/>
    <p:sldId id="1235" r:id="rId23"/>
    <p:sldId id="1236" r:id="rId24"/>
    <p:sldId id="1237" r:id="rId25"/>
    <p:sldId id="1238" r:id="rId26"/>
    <p:sldId id="1248" r:id="rId27"/>
    <p:sldId id="1188" r:id="rId28"/>
    <p:sldId id="1218" r:id="rId29"/>
    <p:sldId id="1231" r:id="rId30"/>
    <p:sldId id="1219" r:id="rId31"/>
    <p:sldId id="1190" r:id="rId32"/>
    <p:sldId id="1191" r:id="rId33"/>
    <p:sldId id="1252" r:id="rId34"/>
    <p:sldId id="1249" r:id="rId35"/>
    <p:sldId id="1193" r:id="rId36"/>
    <p:sldId id="1225" r:id="rId37"/>
    <p:sldId id="1195" r:id="rId38"/>
    <p:sldId id="1220" r:id="rId39"/>
    <p:sldId id="1221" r:id="rId40"/>
    <p:sldId id="1222" r:id="rId41"/>
    <p:sldId id="1198" r:id="rId42"/>
    <p:sldId id="1224" r:id="rId43"/>
    <p:sldId id="310" r:id="rId44"/>
    <p:sldId id="1250" r:id="rId45"/>
    <p:sldId id="1246" r:id="rId46"/>
    <p:sldId id="1201" r:id="rId47"/>
    <p:sldId id="1173" r:id="rId48"/>
    <p:sldId id="1175" r:id="rId49"/>
    <p:sldId id="1177" r:id="rId50"/>
    <p:sldId id="1178" r:id="rId51"/>
    <p:sldId id="1211" r:id="rId52"/>
    <p:sldId id="1179" r:id="rId53"/>
    <p:sldId id="1241" r:id="rId54"/>
    <p:sldId id="1182" r:id="rId55"/>
    <p:sldId id="1183" r:id="rId56"/>
    <p:sldId id="1184" r:id="rId57"/>
    <p:sldId id="1185" r:id="rId58"/>
    <p:sldId id="1164" r:id="rId59"/>
    <p:sldId id="1214" r:id="rId60"/>
    <p:sldId id="1216" r:id="rId61"/>
    <p:sldId id="1217" r:id="rId62"/>
    <p:sldId id="1200" r:id="rId63"/>
    <p:sldId id="1234" r:id="rId64"/>
    <p:sldId id="1232" r:id="rId65"/>
    <p:sldId id="1233" r:id="rId66"/>
  </p:sldIdLst>
  <p:sldSz cx="9144000" cy="6858000" type="screen4x3"/>
  <p:notesSz cx="7302500" cy="9586913"/>
  <p:custDataLst>
    <p:tags r:id="rId6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E6B2"/>
    <a:srgbClr val="DEDFF5"/>
    <a:srgbClr val="E0E0E0"/>
    <a:srgbClr val="FFFFFF"/>
    <a:srgbClr val="FCFCFC"/>
    <a:srgbClr val="DF9F98"/>
    <a:srgbClr val="D6CDEE"/>
    <a:srgbClr val="F7F5CD"/>
    <a:srgbClr val="FFAB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8" autoAdjust="0"/>
    <p:restoredTop sz="97567" autoAdjust="0"/>
  </p:normalViewPr>
  <p:slideViewPr>
    <p:cSldViewPr snapToGrid="0" snapToObjects="1">
      <p:cViewPr>
        <p:scale>
          <a:sx n="93" d="100"/>
          <a:sy n="93" d="100"/>
        </p:scale>
        <p:origin x="615" y="48"/>
      </p:cViewPr>
      <p:guideLst>
        <p:guide orient="horz" pos="1728"/>
        <p:guide pos="2880"/>
      </p:guideLst>
    </p:cSldViewPr>
  </p:slideViewPr>
  <p:outlineViewPr>
    <p:cViewPr>
      <p:scale>
        <a:sx n="33" d="100"/>
        <a:sy n="33" d="100"/>
      </p:scale>
      <p:origin x="0" y="-9885"/>
    </p:cViewPr>
  </p:outlineViewPr>
  <p:notesTextViewPr>
    <p:cViewPr>
      <p:scale>
        <a:sx n="100" d="100"/>
        <a:sy n="100" d="100"/>
      </p:scale>
      <p:origin x="0" y="0"/>
    </p:cViewPr>
  </p:notesTextViewPr>
  <p:sorterViewPr>
    <p:cViewPr varScale="1">
      <p:scale>
        <a:sx n="100" d="100"/>
        <a:sy n="100" d="100"/>
      </p:scale>
      <p:origin x="0" y="-763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0AC7-4EFB-802A-1495EE91B6F6}"/>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0AC7-4EFB-802A-1495EE91B6F6}"/>
            </c:ext>
          </c:extLst>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0AC7-4EFB-802A-1495EE91B6F6}"/>
            </c:ext>
          </c:extLst>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0AC7-4EFB-802A-1495EE91B6F6}"/>
            </c:ext>
          </c:extLst>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0AC7-4EFB-802A-1495EE91B6F6}"/>
            </c:ext>
          </c:extLst>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0AC7-4EFB-802A-1495EE91B6F6}"/>
            </c:ext>
          </c:extLst>
        </c:ser>
        <c:dLbls>
          <c:showLegendKey val="0"/>
          <c:showVal val="0"/>
          <c:showCatName val="0"/>
          <c:showSerName val="0"/>
          <c:showPercent val="0"/>
          <c:showBubbleSize val="0"/>
        </c:dLbls>
        <c:marker val="1"/>
        <c:smooth val="0"/>
        <c:axId val="90477312"/>
        <c:axId val="90479616"/>
      </c:lineChart>
      <c:catAx>
        <c:axId val="90477312"/>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en-US"/>
          </a:p>
        </c:txPr>
        <c:crossAx val="90479616"/>
        <c:crossesAt val="0"/>
        <c:auto val="1"/>
        <c:lblAlgn val="ctr"/>
        <c:lblOffset val="100"/>
        <c:noMultiLvlLbl val="0"/>
      </c:catAx>
      <c:valAx>
        <c:axId val="90479616"/>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90477312"/>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710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17</a:t>
            </a:fld>
            <a:endParaRPr lang="en-US" dirty="0"/>
          </a:p>
        </p:txBody>
      </p:sp>
    </p:spTree>
    <p:extLst>
      <p:ext uri="{BB962C8B-B14F-4D97-AF65-F5344CB8AC3E}">
        <p14:creationId xmlns:p14="http://schemas.microsoft.com/office/powerpoint/2010/main" val="2570984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241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dirty="0"/>
              <a:t>~8kB </a:t>
            </a:r>
            <a:r>
              <a:rPr lang="en-US" dirty="0" err="1"/>
              <a:t>rowbuffer</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26</a:t>
            </a:fld>
            <a:endParaRPr lang="en-US" dirty="0"/>
          </a:p>
        </p:txBody>
      </p:sp>
    </p:spTree>
    <p:extLst>
      <p:ext uri="{BB962C8B-B14F-4D97-AF65-F5344CB8AC3E}">
        <p14:creationId xmlns:p14="http://schemas.microsoft.com/office/powerpoint/2010/main" val="179110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dirty="0"/>
          </a:p>
        </p:txBody>
      </p:sp>
    </p:spTree>
    <p:extLst>
      <p:ext uri="{BB962C8B-B14F-4D97-AF65-F5344CB8AC3E}">
        <p14:creationId xmlns:p14="http://schemas.microsoft.com/office/powerpoint/2010/main" val="3173069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34</a:t>
            </a:fld>
            <a:endParaRPr lang="en-US" dirty="0"/>
          </a:p>
        </p:txBody>
      </p:sp>
    </p:spTree>
    <p:extLst>
      <p:ext uri="{BB962C8B-B14F-4D97-AF65-F5344CB8AC3E}">
        <p14:creationId xmlns:p14="http://schemas.microsoft.com/office/powerpoint/2010/main" val="415934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3925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459241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dirty="0"/>
          </a:p>
        </p:txBody>
      </p:sp>
    </p:spTree>
    <p:extLst>
      <p:ext uri="{BB962C8B-B14F-4D97-AF65-F5344CB8AC3E}">
        <p14:creationId xmlns:p14="http://schemas.microsoft.com/office/powerpoint/2010/main" val="1100697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567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59989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790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183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717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250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sd.userbenchmark.com/SpeedTest/711305/Samsung-SSD-970-EVO-Plus-250GB"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92" y="1295400"/>
            <a:ext cx="9093416" cy="4724400"/>
          </a:xfrm>
        </p:spPr>
      </p:pic>
      <p:sp>
        <p:nvSpPr>
          <p:cNvPr id="3" name="TextBox 2">
            <a:extLst>
              <a:ext uri="{FF2B5EF4-FFF2-40B4-BE49-F238E27FC236}">
                <a16:creationId xmlns:a16="http://schemas.microsoft.com/office/drawing/2014/main" id="{617D6B3D-300A-0E43-A50F-4F8942F2CB1F}"/>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5" name="TextBox 4">
            <a:extLst>
              <a:ext uri="{FF2B5EF4-FFF2-40B4-BE49-F238E27FC236}">
                <a16:creationId xmlns:a16="http://schemas.microsoft.com/office/drawing/2014/main" id="{1DFA6E20-6C5A-F146-B392-C6A0CD2B08C5}"/>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183621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pPr marL="0" indent="0"/>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C00000"/>
                </a:solidFill>
              </a:rPr>
              <a:t>bus </a:t>
            </a:r>
            <a:r>
              <a:rPr lang="en-US" dirty="0"/>
              <a:t>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I/O </a:t>
            </a:r>
          </a:p>
          <a:p>
            <a:pPr algn="ctr">
              <a:lnSpc>
                <a:spcPct val="100000"/>
              </a:lnSpc>
            </a:pPr>
            <a:r>
              <a:rPr lang="en-US" sz="1600">
                <a:latin typeface="Calibri" panose="020F0502020204030204" pitchFamily="34" charset="0"/>
              </a:rPr>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ALU</a:t>
            </a:r>
          </a:p>
        </p:txBody>
      </p:sp>
      <p:sp>
        <p:nvSpPr>
          <p:cNvPr id="66578" name="Text Box 18"/>
          <p:cNvSpPr txBox="1">
            <a:spLocks noChangeAspect="1" noChangeArrowheads="1"/>
          </p:cNvSpPr>
          <p:nvPr/>
        </p:nvSpPr>
        <p:spPr bwMode="auto">
          <a:xfrm>
            <a:off x="1841500" y="3671680"/>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81" name="Text Box 21"/>
          <p:cNvSpPr txBox="1">
            <a:spLocks noChangeAspect="1" noChangeArrowheads="1"/>
          </p:cNvSpPr>
          <p:nvPr/>
        </p:nvSpPr>
        <p:spPr bwMode="auto">
          <a:xfrm>
            <a:off x="744538" y="32501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66582" name="Text Box 22"/>
          <p:cNvSpPr txBox="1">
            <a:spLocks noChangeAspect="1" noChangeArrowheads="1"/>
          </p:cNvSpPr>
          <p:nvPr/>
        </p:nvSpPr>
        <p:spPr bwMode="auto">
          <a:xfrm>
            <a:off x="4348163" y="4746417"/>
            <a:ext cx="11423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System 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6584" name="Text Box 24"/>
          <p:cNvSpPr txBox="1">
            <a:spLocks noChangeAspect="1" noChangeArrowheads="1"/>
          </p:cNvSpPr>
          <p:nvPr/>
        </p:nvSpPr>
        <p:spPr bwMode="auto">
          <a:xfrm>
            <a:off x="6019800" y="4746417"/>
            <a:ext cx="12659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Memory 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Tree>
    <p:extLst>
      <p:ext uri="{BB962C8B-B14F-4D97-AF65-F5344CB8AC3E}">
        <p14:creationId xmlns:p14="http://schemas.microsoft.com/office/powerpoint/2010/main" val="268279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4073558"/>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7589" name="AutoShape 5"/>
          <p:cNvSpPr>
            <a:spLocks noChangeArrowheads="1"/>
          </p:cNvSpPr>
          <p:nvPr/>
        </p:nvSpPr>
        <p:spPr bwMode="auto">
          <a:xfrm>
            <a:off x="5243513" y="4225958"/>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7590" name="Rectangle 6"/>
          <p:cNvSpPr>
            <a:spLocks noChangeArrowheads="1"/>
          </p:cNvSpPr>
          <p:nvPr/>
        </p:nvSpPr>
        <p:spPr bwMode="auto">
          <a:xfrm>
            <a:off x="4329113" y="4257708"/>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 </a:t>
            </a:r>
          </a:p>
          <a:p>
            <a:pPr>
              <a:lnSpc>
                <a:spcPct val="100000"/>
              </a:lnSpc>
            </a:pPr>
            <a:endParaRPr lang="en-US" sz="1600">
              <a:latin typeface="Calibri" panose="020F0502020204030204" pitchFamily="34" charset="0"/>
            </a:endParaRPr>
          </a:p>
        </p:txBody>
      </p:sp>
      <p:sp>
        <p:nvSpPr>
          <p:cNvPr id="67591" name="AutoShape 7"/>
          <p:cNvSpPr>
            <a:spLocks noChangeArrowheads="1"/>
          </p:cNvSpPr>
          <p:nvPr/>
        </p:nvSpPr>
        <p:spPr bwMode="auto">
          <a:xfrm>
            <a:off x="2871788" y="4225958"/>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2" name="Rectangle 8"/>
          <p:cNvSpPr>
            <a:spLocks noChangeArrowheads="1"/>
          </p:cNvSpPr>
          <p:nvPr/>
        </p:nvSpPr>
        <p:spPr bwMode="auto">
          <a:xfrm>
            <a:off x="1887538" y="2930558"/>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3" name="Rectangle 9"/>
          <p:cNvSpPr>
            <a:spLocks noChangeArrowheads="1"/>
          </p:cNvSpPr>
          <p:nvPr/>
        </p:nvSpPr>
        <p:spPr bwMode="auto">
          <a:xfrm>
            <a:off x="1887538" y="3082958"/>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4" name="Rectangle 10"/>
          <p:cNvSpPr>
            <a:spLocks noChangeArrowheads="1"/>
          </p:cNvSpPr>
          <p:nvPr/>
        </p:nvSpPr>
        <p:spPr bwMode="auto">
          <a:xfrm>
            <a:off x="1887538" y="3235358"/>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5" name="Rectangle 11"/>
          <p:cNvSpPr>
            <a:spLocks noChangeArrowheads="1"/>
          </p:cNvSpPr>
          <p:nvPr/>
        </p:nvSpPr>
        <p:spPr bwMode="auto">
          <a:xfrm>
            <a:off x="1887538" y="3387758"/>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6" name="Rectangle 12"/>
          <p:cNvSpPr>
            <a:spLocks noChangeArrowheads="1"/>
          </p:cNvSpPr>
          <p:nvPr/>
        </p:nvSpPr>
        <p:spPr bwMode="auto">
          <a:xfrm>
            <a:off x="1887538" y="3540158"/>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7" name="AutoShape 13"/>
          <p:cNvSpPr>
            <a:spLocks noChangeArrowheads="1"/>
          </p:cNvSpPr>
          <p:nvPr/>
        </p:nvSpPr>
        <p:spPr bwMode="auto">
          <a:xfrm>
            <a:off x="2660650" y="2930558"/>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8" name="AutoShape 14"/>
          <p:cNvSpPr>
            <a:spLocks noChangeArrowheads="1"/>
          </p:cNvSpPr>
          <p:nvPr/>
        </p:nvSpPr>
        <p:spPr bwMode="auto">
          <a:xfrm flipH="1">
            <a:off x="2571750" y="3311558"/>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9" name="Rectangle 15"/>
          <p:cNvSpPr>
            <a:spLocks noChangeArrowheads="1"/>
          </p:cNvSpPr>
          <p:nvPr/>
        </p:nvSpPr>
        <p:spPr bwMode="auto">
          <a:xfrm>
            <a:off x="3105150" y="2778158"/>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ALU</a:t>
            </a:r>
          </a:p>
        </p:txBody>
      </p:sp>
      <p:sp>
        <p:nvSpPr>
          <p:cNvPr id="67600" name="Text Box 16"/>
          <p:cNvSpPr txBox="1">
            <a:spLocks noChangeArrowheads="1"/>
          </p:cNvSpPr>
          <p:nvPr/>
        </p:nvSpPr>
        <p:spPr bwMode="auto">
          <a:xfrm>
            <a:off x="1657719" y="2608881"/>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67601" name="AutoShape 17"/>
          <p:cNvSpPr>
            <a:spLocks noChangeArrowheads="1"/>
          </p:cNvSpPr>
          <p:nvPr/>
        </p:nvSpPr>
        <p:spPr bwMode="auto">
          <a:xfrm>
            <a:off x="1962150" y="3768758"/>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603" name="Rectangle 19"/>
          <p:cNvSpPr>
            <a:spLocks noChangeArrowheads="1"/>
          </p:cNvSpPr>
          <p:nvPr/>
        </p:nvSpPr>
        <p:spPr bwMode="auto">
          <a:xfrm>
            <a:off x="971550" y="4257708"/>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grpSp>
        <p:nvGrpSpPr>
          <p:cNvPr id="2" name="Group 1">
            <a:extLst>
              <a:ext uri="{FF2B5EF4-FFF2-40B4-BE49-F238E27FC236}">
                <a16:creationId xmlns:a16="http://schemas.microsoft.com/office/drawing/2014/main" id="{77866B6E-E184-4966-B7BE-68064F0F7E42}"/>
              </a:ext>
            </a:extLst>
          </p:cNvPr>
          <p:cNvGrpSpPr/>
          <p:nvPr/>
        </p:nvGrpSpPr>
        <p:grpSpPr>
          <a:xfrm>
            <a:off x="2800350" y="4072556"/>
            <a:ext cx="3962400" cy="382002"/>
            <a:chOff x="2800350" y="3808998"/>
            <a:chExt cx="3962400" cy="382002"/>
          </a:xfrm>
        </p:grpSpPr>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7604" name="Text Box 20"/>
            <p:cNvSpPr txBox="1">
              <a:spLocks noChangeArrowheads="1"/>
            </p:cNvSpPr>
            <p:nvPr/>
          </p:nvSpPr>
          <p:spPr bwMode="auto">
            <a:xfrm>
              <a:off x="5771288" y="3808998"/>
              <a:ext cx="309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dirty="0">
                  <a:latin typeface="Calibri" panose="020F0502020204030204" pitchFamily="34" charset="0"/>
                </a:rPr>
                <a:t>A</a:t>
              </a:r>
            </a:p>
          </p:txBody>
        </p:sp>
      </p:grpSp>
      <p:sp>
        <p:nvSpPr>
          <p:cNvPr id="67605" name="Text Box 21"/>
          <p:cNvSpPr txBox="1">
            <a:spLocks noChangeArrowheads="1"/>
          </p:cNvSpPr>
          <p:nvPr/>
        </p:nvSpPr>
        <p:spPr bwMode="auto">
          <a:xfrm>
            <a:off x="7673975" y="3951321"/>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7606" name="Text Box 22"/>
          <p:cNvSpPr txBox="1">
            <a:spLocks noChangeArrowheads="1"/>
          </p:cNvSpPr>
          <p:nvPr/>
        </p:nvSpPr>
        <p:spPr bwMode="auto">
          <a:xfrm>
            <a:off x="7658100" y="4453556"/>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7607" name="Rectangle 23"/>
          <p:cNvSpPr>
            <a:spLocks noChangeArrowheads="1"/>
          </p:cNvSpPr>
          <p:nvPr/>
        </p:nvSpPr>
        <p:spPr bwMode="auto">
          <a:xfrm>
            <a:off x="6762750" y="4546633"/>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x</a:t>
            </a:r>
          </a:p>
        </p:txBody>
      </p:sp>
      <p:sp>
        <p:nvSpPr>
          <p:cNvPr id="67608" name="Text Box 24"/>
          <p:cNvSpPr txBox="1">
            <a:spLocks noChangeArrowheads="1"/>
          </p:cNvSpPr>
          <p:nvPr/>
        </p:nvSpPr>
        <p:spPr bwMode="auto">
          <a:xfrm>
            <a:off x="6492338" y="3736006"/>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7609" name="Text Box 25"/>
          <p:cNvSpPr txBox="1">
            <a:spLocks noChangeArrowheads="1"/>
          </p:cNvSpPr>
          <p:nvPr/>
        </p:nvSpPr>
        <p:spPr bwMode="auto">
          <a:xfrm>
            <a:off x="4259045" y="3964606"/>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67610" name="Text Box 26"/>
          <p:cNvSpPr txBox="1">
            <a:spLocks noChangeArrowheads="1"/>
          </p:cNvSpPr>
          <p:nvPr/>
        </p:nvSpPr>
        <p:spPr bwMode="auto">
          <a:xfrm>
            <a:off x="1201474" y="3262931"/>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7612" name="Text Box 28"/>
          <p:cNvSpPr txBox="1">
            <a:spLocks noChangeArrowheads="1"/>
          </p:cNvSpPr>
          <p:nvPr/>
        </p:nvSpPr>
        <p:spPr bwMode="auto">
          <a:xfrm>
            <a:off x="4629150" y="2701958"/>
            <a:ext cx="3057247"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a:p>
            <a:pPr algn="l">
              <a:lnSpc>
                <a:spcPct val="100000"/>
              </a:lnSpc>
            </a:pPr>
            <a:endParaRPr lang="en-US" sz="1600" dirty="0">
              <a:latin typeface="Calibri" panose="020F0502020204030204" pitchFamily="34" charset="0"/>
            </a:endParaRPr>
          </a:p>
        </p:txBody>
      </p:sp>
      <p:sp>
        <p:nvSpPr>
          <p:cNvPr id="3" name="Rectangle 20">
            <a:extLst>
              <a:ext uri="{FF2B5EF4-FFF2-40B4-BE49-F238E27FC236}">
                <a16:creationId xmlns:a16="http://schemas.microsoft.com/office/drawing/2014/main" id="{9F15FC6C-121D-4F74-8E5D-EFE76D9C407E}"/>
              </a:ext>
            </a:extLst>
          </p:cNvPr>
          <p:cNvSpPr>
            <a:spLocks noChangeAspect="1" noChangeArrowheads="1"/>
          </p:cNvSpPr>
          <p:nvPr/>
        </p:nvSpPr>
        <p:spPr bwMode="auto">
          <a:xfrm>
            <a:off x="858044" y="2608881"/>
            <a:ext cx="2907132" cy="2420315"/>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4" name="Text Box 21">
            <a:extLst>
              <a:ext uri="{FF2B5EF4-FFF2-40B4-BE49-F238E27FC236}">
                <a16:creationId xmlns:a16="http://schemas.microsoft.com/office/drawing/2014/main" id="{11BD244B-CE45-470D-8C94-10BB9E9846F5}"/>
              </a:ext>
            </a:extLst>
          </p:cNvPr>
          <p:cNvSpPr txBox="1">
            <a:spLocks noChangeAspect="1" noChangeArrowheads="1"/>
          </p:cNvSpPr>
          <p:nvPr/>
        </p:nvSpPr>
        <p:spPr bwMode="auto">
          <a:xfrm>
            <a:off x="826295" y="2280854"/>
            <a:ext cx="970232" cy="338554"/>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a:latin typeface="Calibri" panose="020F0502020204030204" pitchFamily="34" charset="0"/>
              </a:rPr>
              <a:t>CPU chip</a:t>
            </a:r>
          </a:p>
        </p:txBody>
      </p:sp>
    </p:spTree>
    <p:extLst>
      <p:ext uri="{BB962C8B-B14F-4D97-AF65-F5344CB8AC3E}">
        <p14:creationId xmlns:p14="http://schemas.microsoft.com/office/powerpoint/2010/main" val="20931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4152869"/>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13" name="Rectangle 5"/>
          <p:cNvSpPr>
            <a:spLocks noChangeArrowheads="1"/>
          </p:cNvSpPr>
          <p:nvPr/>
        </p:nvSpPr>
        <p:spPr bwMode="auto">
          <a:xfrm>
            <a:off x="4333875" y="4184619"/>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14" name="AutoShape 6"/>
          <p:cNvSpPr>
            <a:spLocks noChangeArrowheads="1"/>
          </p:cNvSpPr>
          <p:nvPr/>
        </p:nvSpPr>
        <p:spPr bwMode="auto">
          <a:xfrm>
            <a:off x="2876550" y="4152869"/>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5" name="Rectangle 7"/>
          <p:cNvSpPr>
            <a:spLocks noChangeArrowheads="1"/>
          </p:cNvSpPr>
          <p:nvPr/>
        </p:nvSpPr>
        <p:spPr bwMode="auto">
          <a:xfrm>
            <a:off x="1892300" y="28574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6" name="Rectangle 8"/>
          <p:cNvSpPr>
            <a:spLocks noChangeArrowheads="1"/>
          </p:cNvSpPr>
          <p:nvPr/>
        </p:nvSpPr>
        <p:spPr bwMode="auto">
          <a:xfrm>
            <a:off x="1892300" y="30098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7" name="Rectangle 9"/>
          <p:cNvSpPr>
            <a:spLocks noChangeArrowheads="1"/>
          </p:cNvSpPr>
          <p:nvPr/>
        </p:nvSpPr>
        <p:spPr bwMode="auto">
          <a:xfrm>
            <a:off x="1892300" y="31622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8" name="Rectangle 10"/>
          <p:cNvSpPr>
            <a:spLocks noChangeArrowheads="1"/>
          </p:cNvSpPr>
          <p:nvPr/>
        </p:nvSpPr>
        <p:spPr bwMode="auto">
          <a:xfrm>
            <a:off x="1892300" y="33146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9" name="Rectangle 11"/>
          <p:cNvSpPr>
            <a:spLocks noChangeArrowheads="1"/>
          </p:cNvSpPr>
          <p:nvPr/>
        </p:nvSpPr>
        <p:spPr bwMode="auto">
          <a:xfrm>
            <a:off x="1892300" y="34670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0" name="AutoShape 12"/>
          <p:cNvSpPr>
            <a:spLocks noChangeArrowheads="1"/>
          </p:cNvSpPr>
          <p:nvPr/>
        </p:nvSpPr>
        <p:spPr bwMode="auto">
          <a:xfrm>
            <a:off x="2665413" y="2857469"/>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1" name="AutoShape 13"/>
          <p:cNvSpPr>
            <a:spLocks noChangeArrowheads="1"/>
          </p:cNvSpPr>
          <p:nvPr/>
        </p:nvSpPr>
        <p:spPr bwMode="auto">
          <a:xfrm flipH="1">
            <a:off x="2576513" y="3238469"/>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2" name="Rectangle 14"/>
          <p:cNvSpPr>
            <a:spLocks noChangeArrowheads="1"/>
          </p:cNvSpPr>
          <p:nvPr/>
        </p:nvSpPr>
        <p:spPr bwMode="auto">
          <a:xfrm>
            <a:off x="3109913" y="2705069"/>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68623" name="Text Box 15"/>
          <p:cNvSpPr txBox="1">
            <a:spLocks noChangeArrowheads="1"/>
          </p:cNvSpPr>
          <p:nvPr/>
        </p:nvSpPr>
        <p:spPr bwMode="auto">
          <a:xfrm>
            <a:off x="1689100" y="2535792"/>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8624" name="AutoShape 16"/>
          <p:cNvSpPr>
            <a:spLocks noChangeArrowheads="1"/>
          </p:cNvSpPr>
          <p:nvPr/>
        </p:nvSpPr>
        <p:spPr bwMode="auto">
          <a:xfrm>
            <a:off x="1966913" y="3695669"/>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6" name="Rectangle 18"/>
          <p:cNvSpPr>
            <a:spLocks noChangeArrowheads="1"/>
          </p:cNvSpPr>
          <p:nvPr/>
        </p:nvSpPr>
        <p:spPr bwMode="auto">
          <a:xfrm>
            <a:off x="976313" y="4184619"/>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grpSp>
        <p:nvGrpSpPr>
          <p:cNvPr id="2" name="Group 1">
            <a:extLst>
              <a:ext uri="{FF2B5EF4-FFF2-40B4-BE49-F238E27FC236}">
                <a16:creationId xmlns:a16="http://schemas.microsoft.com/office/drawing/2014/main" id="{7FC4412D-B816-4761-AE8C-44356ED40D42}"/>
              </a:ext>
            </a:extLst>
          </p:cNvPr>
          <p:cNvGrpSpPr/>
          <p:nvPr/>
        </p:nvGrpSpPr>
        <p:grpSpPr>
          <a:xfrm>
            <a:off x="2805113" y="3923267"/>
            <a:ext cx="3962400" cy="458202"/>
            <a:chOff x="2805113" y="3729623"/>
            <a:chExt cx="3962400" cy="458202"/>
          </a:xfrm>
        </p:grpSpPr>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7" name="Text Box 19"/>
            <p:cNvSpPr txBox="1">
              <a:spLocks noChangeArrowheads="1"/>
            </p:cNvSpPr>
            <p:nvPr/>
          </p:nvSpPr>
          <p:spPr bwMode="auto">
            <a:xfrm>
              <a:off x="5792072" y="3729623"/>
              <a:ext cx="27924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latin typeface="Calibri" panose="020F0502020204030204" pitchFamily="34" charset="0"/>
                </a:rPr>
                <a:t>x</a:t>
              </a:r>
            </a:p>
          </p:txBody>
        </p:sp>
      </p:grpSp>
      <p:sp>
        <p:nvSpPr>
          <p:cNvPr id="68628" name="Rectangle 20"/>
          <p:cNvSpPr>
            <a:spLocks noChangeArrowheads="1"/>
          </p:cNvSpPr>
          <p:nvPr/>
        </p:nvSpPr>
        <p:spPr bwMode="auto">
          <a:xfrm>
            <a:off x="6772275" y="4000469"/>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29" name="Text Box 21"/>
          <p:cNvSpPr txBox="1">
            <a:spLocks noChangeArrowheads="1"/>
          </p:cNvSpPr>
          <p:nvPr/>
        </p:nvSpPr>
        <p:spPr bwMode="auto">
          <a:xfrm>
            <a:off x="7678738" y="3878232"/>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8630" name="Text Box 22"/>
          <p:cNvSpPr txBox="1">
            <a:spLocks noChangeArrowheads="1"/>
          </p:cNvSpPr>
          <p:nvPr/>
        </p:nvSpPr>
        <p:spPr bwMode="auto">
          <a:xfrm>
            <a:off x="7662863" y="4380467"/>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8631" name="Rectangle 23"/>
          <p:cNvSpPr>
            <a:spLocks noChangeArrowheads="1"/>
          </p:cNvSpPr>
          <p:nvPr/>
        </p:nvSpPr>
        <p:spPr bwMode="auto">
          <a:xfrm>
            <a:off x="6767513" y="4473544"/>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x</a:t>
            </a:r>
            <a:endParaRPr lang="en-US" sz="1000" i="1" dirty="0">
              <a:latin typeface="Calibri" panose="020F0502020204030204" pitchFamily="34" charset="0"/>
            </a:endParaRPr>
          </a:p>
        </p:txBody>
      </p:sp>
      <p:sp>
        <p:nvSpPr>
          <p:cNvPr id="68632" name="Text Box 24"/>
          <p:cNvSpPr txBox="1">
            <a:spLocks noChangeArrowheads="1"/>
          </p:cNvSpPr>
          <p:nvPr/>
        </p:nvSpPr>
        <p:spPr bwMode="auto">
          <a:xfrm>
            <a:off x="6553200" y="3373532"/>
            <a:ext cx="1319711" cy="584775"/>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8633" name="Text Box 25"/>
          <p:cNvSpPr txBox="1">
            <a:spLocks noChangeArrowheads="1"/>
          </p:cNvSpPr>
          <p:nvPr/>
        </p:nvSpPr>
        <p:spPr bwMode="auto">
          <a:xfrm>
            <a:off x="1206236" y="3205717"/>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8634" name="Text Box 26"/>
          <p:cNvSpPr txBox="1">
            <a:spLocks noChangeArrowheads="1"/>
          </p:cNvSpPr>
          <p:nvPr/>
        </p:nvSpPr>
        <p:spPr bwMode="auto">
          <a:xfrm>
            <a:off x="4263807" y="3907392"/>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I/O bridge</a:t>
            </a:r>
          </a:p>
        </p:txBody>
      </p:sp>
      <p:sp>
        <p:nvSpPr>
          <p:cNvPr id="68635" name="Text Box 27"/>
          <p:cNvSpPr txBox="1">
            <a:spLocks noChangeArrowheads="1"/>
          </p:cNvSpPr>
          <p:nvPr/>
        </p:nvSpPr>
        <p:spPr bwMode="auto">
          <a:xfrm>
            <a:off x="4648200" y="2660619"/>
            <a:ext cx="3057247"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a:p>
            <a:pPr algn="l">
              <a:lnSpc>
                <a:spcPct val="10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254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r>
              <a:rPr lang="en-US" dirty="0"/>
              <a:t>.</a:t>
            </a:r>
          </a:p>
        </p:txBody>
      </p:sp>
      <p:sp>
        <p:nvSpPr>
          <p:cNvPr id="69636" name="AutoShape 4"/>
          <p:cNvSpPr>
            <a:spLocks noChangeArrowheads="1"/>
          </p:cNvSpPr>
          <p:nvPr/>
        </p:nvSpPr>
        <p:spPr bwMode="auto">
          <a:xfrm>
            <a:off x="5248275" y="4156044"/>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37" name="Rectangle 5"/>
          <p:cNvSpPr>
            <a:spLocks noChangeArrowheads="1"/>
          </p:cNvSpPr>
          <p:nvPr/>
        </p:nvSpPr>
        <p:spPr bwMode="auto">
          <a:xfrm>
            <a:off x="4333875" y="4187794"/>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38" name="AutoShape 6"/>
          <p:cNvSpPr>
            <a:spLocks noChangeArrowheads="1"/>
          </p:cNvSpPr>
          <p:nvPr/>
        </p:nvSpPr>
        <p:spPr bwMode="auto">
          <a:xfrm>
            <a:off x="2876550" y="4156044"/>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39" name="Rectangle 7"/>
          <p:cNvSpPr>
            <a:spLocks noChangeArrowheads="1"/>
          </p:cNvSpPr>
          <p:nvPr/>
        </p:nvSpPr>
        <p:spPr bwMode="auto">
          <a:xfrm>
            <a:off x="1892300" y="28606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0" name="Rectangle 8"/>
          <p:cNvSpPr>
            <a:spLocks noChangeArrowheads="1"/>
          </p:cNvSpPr>
          <p:nvPr/>
        </p:nvSpPr>
        <p:spPr bwMode="auto">
          <a:xfrm>
            <a:off x="1892300" y="30130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1" name="Rectangle 9"/>
          <p:cNvSpPr>
            <a:spLocks noChangeArrowheads="1"/>
          </p:cNvSpPr>
          <p:nvPr/>
        </p:nvSpPr>
        <p:spPr bwMode="auto">
          <a:xfrm>
            <a:off x="1892300" y="31654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2" name="Rectangle 10"/>
          <p:cNvSpPr>
            <a:spLocks noChangeArrowheads="1"/>
          </p:cNvSpPr>
          <p:nvPr/>
        </p:nvSpPr>
        <p:spPr bwMode="auto">
          <a:xfrm>
            <a:off x="1892300" y="33178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000" i="1" dirty="0">
              <a:latin typeface="Calibri" panose="020F0502020204030204" pitchFamily="34" charset="0"/>
            </a:endParaRPr>
          </a:p>
        </p:txBody>
      </p:sp>
      <p:sp>
        <p:nvSpPr>
          <p:cNvPr id="69643" name="Rectangle 11"/>
          <p:cNvSpPr>
            <a:spLocks noChangeArrowheads="1"/>
          </p:cNvSpPr>
          <p:nvPr/>
        </p:nvSpPr>
        <p:spPr bwMode="auto">
          <a:xfrm>
            <a:off x="1892300" y="34702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4" name="AutoShape 12"/>
          <p:cNvSpPr>
            <a:spLocks noChangeArrowheads="1"/>
          </p:cNvSpPr>
          <p:nvPr/>
        </p:nvSpPr>
        <p:spPr bwMode="auto">
          <a:xfrm>
            <a:off x="2665413" y="2860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5" name="AutoShape 13"/>
          <p:cNvSpPr>
            <a:spLocks noChangeArrowheads="1"/>
          </p:cNvSpPr>
          <p:nvPr/>
        </p:nvSpPr>
        <p:spPr bwMode="auto">
          <a:xfrm flipH="1">
            <a:off x="2576513" y="3241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6" name="Rectangle 14"/>
          <p:cNvSpPr>
            <a:spLocks noChangeArrowheads="1"/>
          </p:cNvSpPr>
          <p:nvPr/>
        </p:nvSpPr>
        <p:spPr bwMode="auto">
          <a:xfrm>
            <a:off x="3109913" y="2708244"/>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69647" name="Text Box 15"/>
          <p:cNvSpPr txBox="1">
            <a:spLocks noChangeArrowheads="1"/>
          </p:cNvSpPr>
          <p:nvPr/>
        </p:nvSpPr>
        <p:spPr bwMode="auto">
          <a:xfrm>
            <a:off x="1689100" y="2538967"/>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9648" name="AutoShape 16"/>
          <p:cNvSpPr>
            <a:spLocks noChangeArrowheads="1"/>
          </p:cNvSpPr>
          <p:nvPr/>
        </p:nvSpPr>
        <p:spPr bwMode="auto">
          <a:xfrm>
            <a:off x="1966913" y="3698844"/>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9" name="Rectangle 17"/>
          <p:cNvSpPr>
            <a:spLocks noChangeArrowheads="1"/>
          </p:cNvSpPr>
          <p:nvPr/>
        </p:nvSpPr>
        <p:spPr bwMode="auto">
          <a:xfrm>
            <a:off x="976313" y="4187794"/>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9650" name="Line 18"/>
          <p:cNvSpPr>
            <a:spLocks noChangeShapeType="1"/>
          </p:cNvSpPr>
          <p:nvPr/>
        </p:nvSpPr>
        <p:spPr bwMode="auto">
          <a:xfrm flipV="1">
            <a:off x="2271713" y="3470244"/>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9651" name="Rectangle 19"/>
          <p:cNvSpPr>
            <a:spLocks noChangeArrowheads="1"/>
          </p:cNvSpPr>
          <p:nvPr/>
        </p:nvSpPr>
        <p:spPr bwMode="auto">
          <a:xfrm>
            <a:off x="6772275" y="4003644"/>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52" name="Rectangle 20"/>
          <p:cNvSpPr>
            <a:spLocks noChangeArrowheads="1"/>
          </p:cNvSpPr>
          <p:nvPr/>
        </p:nvSpPr>
        <p:spPr bwMode="auto">
          <a:xfrm>
            <a:off x="6767513" y="4476719"/>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x</a:t>
            </a:r>
            <a:endParaRPr lang="en-US" sz="1000" i="1" dirty="0">
              <a:latin typeface="Calibri" panose="020F0502020204030204" pitchFamily="34" charset="0"/>
            </a:endParaRPr>
          </a:p>
        </p:txBody>
      </p:sp>
      <p:sp>
        <p:nvSpPr>
          <p:cNvPr id="69653" name="Text Box 21"/>
          <p:cNvSpPr txBox="1">
            <a:spLocks noChangeArrowheads="1"/>
          </p:cNvSpPr>
          <p:nvPr/>
        </p:nvSpPr>
        <p:spPr bwMode="auto">
          <a:xfrm>
            <a:off x="6477000" y="3665090"/>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9654" name="Text Box 22"/>
          <p:cNvSpPr txBox="1">
            <a:spLocks noChangeArrowheads="1"/>
          </p:cNvSpPr>
          <p:nvPr/>
        </p:nvSpPr>
        <p:spPr bwMode="auto">
          <a:xfrm>
            <a:off x="7678738" y="3865532"/>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9655" name="Text Box 23"/>
          <p:cNvSpPr txBox="1">
            <a:spLocks noChangeArrowheads="1"/>
          </p:cNvSpPr>
          <p:nvPr/>
        </p:nvSpPr>
        <p:spPr bwMode="auto">
          <a:xfrm>
            <a:off x="7662863" y="4367767"/>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9656" name="Text Box 24"/>
          <p:cNvSpPr txBox="1">
            <a:spLocks noChangeArrowheads="1"/>
          </p:cNvSpPr>
          <p:nvPr/>
        </p:nvSpPr>
        <p:spPr bwMode="auto">
          <a:xfrm>
            <a:off x="1206236" y="3193017"/>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9657" name="Text Box 25"/>
          <p:cNvSpPr txBox="1">
            <a:spLocks noChangeArrowheads="1"/>
          </p:cNvSpPr>
          <p:nvPr/>
        </p:nvSpPr>
        <p:spPr bwMode="auto">
          <a:xfrm>
            <a:off x="4263807" y="3894692"/>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69658" name="Text Box 26"/>
          <p:cNvSpPr txBox="1">
            <a:spLocks noChangeArrowheads="1"/>
          </p:cNvSpPr>
          <p:nvPr/>
        </p:nvSpPr>
        <p:spPr bwMode="auto">
          <a:xfrm>
            <a:off x="4648200" y="2632044"/>
            <a:ext cx="3057247"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27" name="Rectangle 10">
            <a:extLst>
              <a:ext uri="{FF2B5EF4-FFF2-40B4-BE49-F238E27FC236}">
                <a16:creationId xmlns:a16="http://schemas.microsoft.com/office/drawing/2014/main" id="{6550136C-E1DD-4962-BF25-5A3F528CF24C}"/>
              </a:ext>
            </a:extLst>
          </p:cNvPr>
          <p:cNvSpPr>
            <a:spLocks noChangeArrowheads="1"/>
          </p:cNvSpPr>
          <p:nvPr/>
        </p:nvSpPr>
        <p:spPr bwMode="auto">
          <a:xfrm>
            <a:off x="1892300" y="3311846"/>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x</a:t>
            </a:r>
            <a:endParaRPr lang="en-US" sz="1000" i="1" dirty="0">
              <a:latin typeface="Calibri" panose="020F0502020204030204" pitchFamily="34" charset="0"/>
            </a:endParaRPr>
          </a:p>
        </p:txBody>
      </p:sp>
    </p:spTree>
    <p:extLst>
      <p:ext uri="{BB962C8B-B14F-4D97-AF65-F5344CB8AC3E}">
        <p14:creationId xmlns:p14="http://schemas.microsoft.com/office/powerpoint/2010/main" val="309963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650"/>
                                        </p:tgtEl>
                                        <p:attrNameLst>
                                          <p:attrName>style.visibility</p:attrName>
                                        </p:attrNameLst>
                                      </p:cBhvr>
                                      <p:to>
                                        <p:strVal val="visible"/>
                                      </p:to>
                                    </p:set>
                                    <p:animEffect transition="in" filter="wipe(down)">
                                      <p:cBhvr>
                                        <p:cTn id="7" dur="500"/>
                                        <p:tgtEl>
                                          <p:spTgt spid="6965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0"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CPU places address A on bus. Main memory reads it and waits for the corresponding data word to arrive.</a:t>
            </a:r>
          </a:p>
        </p:txBody>
      </p:sp>
      <p:sp>
        <p:nvSpPr>
          <p:cNvPr id="90116" name="AutoShape 4"/>
          <p:cNvSpPr>
            <a:spLocks noChangeArrowheads="1"/>
          </p:cNvSpPr>
          <p:nvPr/>
        </p:nvSpPr>
        <p:spPr bwMode="auto">
          <a:xfrm>
            <a:off x="5248275" y="4156044"/>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17" name="Rectangle 5"/>
          <p:cNvSpPr>
            <a:spLocks noChangeArrowheads="1"/>
          </p:cNvSpPr>
          <p:nvPr/>
        </p:nvSpPr>
        <p:spPr bwMode="auto">
          <a:xfrm>
            <a:off x="4333875" y="4187794"/>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18" name="AutoShape 6"/>
          <p:cNvSpPr>
            <a:spLocks noChangeArrowheads="1"/>
          </p:cNvSpPr>
          <p:nvPr/>
        </p:nvSpPr>
        <p:spPr bwMode="auto">
          <a:xfrm>
            <a:off x="2876550" y="4156044"/>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19" name="Rectangle 7"/>
          <p:cNvSpPr>
            <a:spLocks noChangeArrowheads="1"/>
          </p:cNvSpPr>
          <p:nvPr/>
        </p:nvSpPr>
        <p:spPr bwMode="auto">
          <a:xfrm>
            <a:off x="1892300" y="28606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0" name="Rectangle 8"/>
          <p:cNvSpPr>
            <a:spLocks noChangeArrowheads="1"/>
          </p:cNvSpPr>
          <p:nvPr/>
        </p:nvSpPr>
        <p:spPr bwMode="auto">
          <a:xfrm>
            <a:off x="1892300" y="30130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1" name="Rectangle 9"/>
          <p:cNvSpPr>
            <a:spLocks noChangeArrowheads="1"/>
          </p:cNvSpPr>
          <p:nvPr/>
        </p:nvSpPr>
        <p:spPr bwMode="auto">
          <a:xfrm>
            <a:off x="1892300" y="31654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2" name="Rectangle 10"/>
          <p:cNvSpPr>
            <a:spLocks noChangeArrowheads="1"/>
          </p:cNvSpPr>
          <p:nvPr/>
        </p:nvSpPr>
        <p:spPr bwMode="auto">
          <a:xfrm>
            <a:off x="1892300" y="33178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y</a:t>
            </a:r>
            <a:endParaRPr lang="en-US" sz="1000" i="1" dirty="0">
              <a:latin typeface="Calibri" panose="020F0502020204030204" pitchFamily="34" charset="0"/>
            </a:endParaRPr>
          </a:p>
        </p:txBody>
      </p:sp>
      <p:sp>
        <p:nvSpPr>
          <p:cNvPr id="90123" name="Rectangle 11"/>
          <p:cNvSpPr>
            <a:spLocks noChangeArrowheads="1"/>
          </p:cNvSpPr>
          <p:nvPr/>
        </p:nvSpPr>
        <p:spPr bwMode="auto">
          <a:xfrm>
            <a:off x="1892300" y="3470244"/>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4" name="AutoShape 12"/>
          <p:cNvSpPr>
            <a:spLocks noChangeArrowheads="1"/>
          </p:cNvSpPr>
          <p:nvPr/>
        </p:nvSpPr>
        <p:spPr bwMode="auto">
          <a:xfrm>
            <a:off x="2665413" y="2860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5" name="AutoShape 13"/>
          <p:cNvSpPr>
            <a:spLocks noChangeArrowheads="1"/>
          </p:cNvSpPr>
          <p:nvPr/>
        </p:nvSpPr>
        <p:spPr bwMode="auto">
          <a:xfrm flipH="1">
            <a:off x="2576513" y="3241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6" name="Rectangle 14"/>
          <p:cNvSpPr>
            <a:spLocks noChangeArrowheads="1"/>
          </p:cNvSpPr>
          <p:nvPr/>
        </p:nvSpPr>
        <p:spPr bwMode="auto">
          <a:xfrm>
            <a:off x="3109913" y="2708244"/>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0127" name="Text Box 15"/>
          <p:cNvSpPr txBox="1">
            <a:spLocks noChangeArrowheads="1"/>
          </p:cNvSpPr>
          <p:nvPr/>
        </p:nvSpPr>
        <p:spPr bwMode="auto">
          <a:xfrm>
            <a:off x="1658509" y="2538967"/>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0128" name="AutoShape 16"/>
          <p:cNvSpPr>
            <a:spLocks noChangeArrowheads="1"/>
          </p:cNvSpPr>
          <p:nvPr/>
        </p:nvSpPr>
        <p:spPr bwMode="auto">
          <a:xfrm>
            <a:off x="1966913" y="3698844"/>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30" name="Rectangle 18"/>
          <p:cNvSpPr>
            <a:spLocks noChangeArrowheads="1"/>
          </p:cNvSpPr>
          <p:nvPr/>
        </p:nvSpPr>
        <p:spPr bwMode="auto">
          <a:xfrm>
            <a:off x="976313" y="4187794"/>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grpSp>
        <p:nvGrpSpPr>
          <p:cNvPr id="2" name="Group 1">
            <a:extLst>
              <a:ext uri="{FF2B5EF4-FFF2-40B4-BE49-F238E27FC236}">
                <a16:creationId xmlns:a16="http://schemas.microsoft.com/office/drawing/2014/main" id="{83D25509-ED8D-49F0-95F5-7ABC8E18BF47}"/>
              </a:ext>
            </a:extLst>
          </p:cNvPr>
          <p:cNvGrpSpPr/>
          <p:nvPr/>
        </p:nvGrpSpPr>
        <p:grpSpPr>
          <a:xfrm>
            <a:off x="2805113" y="4002642"/>
            <a:ext cx="3962400" cy="382002"/>
            <a:chOff x="2805113" y="3808998"/>
            <a:chExt cx="3962400" cy="382002"/>
          </a:xfrm>
        </p:grpSpPr>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0131" name="Text Box 19"/>
            <p:cNvSpPr txBox="1">
              <a:spLocks noChangeArrowheads="1"/>
            </p:cNvSpPr>
            <p:nvPr/>
          </p:nvSpPr>
          <p:spPr bwMode="auto">
            <a:xfrm>
              <a:off x="5776050" y="3808998"/>
              <a:ext cx="309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latin typeface="Calibri" panose="020F0502020204030204" pitchFamily="34" charset="0"/>
                </a:rPr>
                <a:t>A</a:t>
              </a:r>
            </a:p>
          </p:txBody>
        </p:sp>
      </p:grpSp>
      <p:sp>
        <p:nvSpPr>
          <p:cNvPr id="90132" name="Rectangle 20"/>
          <p:cNvSpPr>
            <a:spLocks noChangeArrowheads="1"/>
          </p:cNvSpPr>
          <p:nvPr/>
        </p:nvSpPr>
        <p:spPr bwMode="auto">
          <a:xfrm>
            <a:off x="6772275" y="4003644"/>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33" name="Rectangle 21"/>
          <p:cNvSpPr>
            <a:spLocks noChangeArrowheads="1"/>
          </p:cNvSpPr>
          <p:nvPr/>
        </p:nvSpPr>
        <p:spPr bwMode="auto">
          <a:xfrm>
            <a:off x="6767513" y="4476719"/>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latin typeface="Calibri" panose="020F0502020204030204" pitchFamily="34" charset="0"/>
            </a:endParaRPr>
          </a:p>
        </p:txBody>
      </p:sp>
      <p:sp>
        <p:nvSpPr>
          <p:cNvPr id="90134" name="Text Box 22"/>
          <p:cNvSpPr txBox="1">
            <a:spLocks noChangeArrowheads="1"/>
          </p:cNvSpPr>
          <p:nvPr/>
        </p:nvSpPr>
        <p:spPr bwMode="auto">
          <a:xfrm>
            <a:off x="6583971" y="3665090"/>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90135" name="Text Box 23"/>
          <p:cNvSpPr txBox="1">
            <a:spLocks noChangeArrowheads="1"/>
          </p:cNvSpPr>
          <p:nvPr/>
        </p:nvSpPr>
        <p:spPr bwMode="auto">
          <a:xfrm>
            <a:off x="7678738" y="3865532"/>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0136" name="Text Box 24"/>
          <p:cNvSpPr txBox="1">
            <a:spLocks noChangeArrowheads="1"/>
          </p:cNvSpPr>
          <p:nvPr/>
        </p:nvSpPr>
        <p:spPr bwMode="auto">
          <a:xfrm>
            <a:off x="7662863" y="4367767"/>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i="1" dirty="0">
                <a:latin typeface="Calibri" panose="020F0502020204030204" pitchFamily="34" charset="0"/>
              </a:rPr>
              <a:t>A</a:t>
            </a:r>
          </a:p>
        </p:txBody>
      </p:sp>
      <p:sp>
        <p:nvSpPr>
          <p:cNvPr id="90137" name="Text Box 25"/>
          <p:cNvSpPr txBox="1">
            <a:spLocks noChangeArrowheads="1"/>
          </p:cNvSpPr>
          <p:nvPr/>
        </p:nvSpPr>
        <p:spPr bwMode="auto">
          <a:xfrm>
            <a:off x="1206236" y="3193017"/>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0138" name="Text Box 26"/>
          <p:cNvSpPr txBox="1">
            <a:spLocks noChangeArrowheads="1"/>
          </p:cNvSpPr>
          <p:nvPr/>
        </p:nvSpPr>
        <p:spPr bwMode="auto">
          <a:xfrm>
            <a:off x="4263807" y="3894692"/>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I/O bridge</a:t>
            </a:r>
          </a:p>
        </p:txBody>
      </p:sp>
      <p:sp>
        <p:nvSpPr>
          <p:cNvPr id="90139" name="Text Box 27"/>
          <p:cNvSpPr txBox="1">
            <a:spLocks noChangeArrowheads="1"/>
          </p:cNvSpPr>
          <p:nvPr/>
        </p:nvSpPr>
        <p:spPr bwMode="auto">
          <a:xfrm>
            <a:off x="4648200" y="2632044"/>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14466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pPr marL="288925" indent="-288925"/>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4003644"/>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1" name="AutoShape 5"/>
          <p:cNvSpPr>
            <a:spLocks noChangeArrowheads="1"/>
          </p:cNvSpPr>
          <p:nvPr/>
        </p:nvSpPr>
        <p:spPr bwMode="auto">
          <a:xfrm>
            <a:off x="5243513" y="4156044"/>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2" name="Rectangle 6"/>
          <p:cNvSpPr>
            <a:spLocks noChangeArrowheads="1"/>
          </p:cNvSpPr>
          <p:nvPr/>
        </p:nvSpPr>
        <p:spPr bwMode="auto">
          <a:xfrm>
            <a:off x="4329113" y="4187794"/>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3" name="AutoShape 7"/>
          <p:cNvSpPr>
            <a:spLocks noChangeArrowheads="1"/>
          </p:cNvSpPr>
          <p:nvPr/>
        </p:nvSpPr>
        <p:spPr bwMode="auto">
          <a:xfrm>
            <a:off x="2871788" y="4156044"/>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4" name="Rectangle 8"/>
          <p:cNvSpPr>
            <a:spLocks noChangeArrowheads="1"/>
          </p:cNvSpPr>
          <p:nvPr/>
        </p:nvSpPr>
        <p:spPr bwMode="auto">
          <a:xfrm>
            <a:off x="1887538" y="2860644"/>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5" name="Rectangle 9"/>
          <p:cNvSpPr>
            <a:spLocks noChangeArrowheads="1"/>
          </p:cNvSpPr>
          <p:nvPr/>
        </p:nvSpPr>
        <p:spPr bwMode="auto">
          <a:xfrm>
            <a:off x="1887538" y="3013044"/>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6" name="Rectangle 10"/>
          <p:cNvSpPr>
            <a:spLocks noChangeArrowheads="1"/>
          </p:cNvSpPr>
          <p:nvPr/>
        </p:nvSpPr>
        <p:spPr bwMode="auto">
          <a:xfrm>
            <a:off x="1887538" y="3165444"/>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7" name="Rectangle 11"/>
          <p:cNvSpPr>
            <a:spLocks noChangeArrowheads="1"/>
          </p:cNvSpPr>
          <p:nvPr/>
        </p:nvSpPr>
        <p:spPr bwMode="auto">
          <a:xfrm>
            <a:off x="1887538" y="3317844"/>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y</a:t>
            </a:r>
            <a:endParaRPr lang="en-US" sz="1000" i="1" dirty="0">
              <a:latin typeface="Calibri" panose="020F0502020204030204" pitchFamily="34" charset="0"/>
            </a:endParaRPr>
          </a:p>
        </p:txBody>
      </p:sp>
      <p:sp>
        <p:nvSpPr>
          <p:cNvPr id="91148" name="Rectangle 12"/>
          <p:cNvSpPr>
            <a:spLocks noChangeArrowheads="1"/>
          </p:cNvSpPr>
          <p:nvPr/>
        </p:nvSpPr>
        <p:spPr bwMode="auto">
          <a:xfrm>
            <a:off x="1887538" y="3470244"/>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9" name="AutoShape 13"/>
          <p:cNvSpPr>
            <a:spLocks noChangeArrowheads="1"/>
          </p:cNvSpPr>
          <p:nvPr/>
        </p:nvSpPr>
        <p:spPr bwMode="auto">
          <a:xfrm>
            <a:off x="2660650" y="2860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0" name="AutoShape 14"/>
          <p:cNvSpPr>
            <a:spLocks noChangeArrowheads="1"/>
          </p:cNvSpPr>
          <p:nvPr/>
        </p:nvSpPr>
        <p:spPr bwMode="auto">
          <a:xfrm flipH="1">
            <a:off x="2571750" y="3241644"/>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1" name="Rectangle 15"/>
          <p:cNvSpPr>
            <a:spLocks noChangeArrowheads="1"/>
          </p:cNvSpPr>
          <p:nvPr/>
        </p:nvSpPr>
        <p:spPr bwMode="auto">
          <a:xfrm>
            <a:off x="3105150" y="2708244"/>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1152" name="Text Box 16"/>
          <p:cNvSpPr txBox="1">
            <a:spLocks noChangeArrowheads="1"/>
          </p:cNvSpPr>
          <p:nvPr/>
        </p:nvSpPr>
        <p:spPr bwMode="auto">
          <a:xfrm>
            <a:off x="1653747" y="2538967"/>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1153" name="AutoShape 17"/>
          <p:cNvSpPr>
            <a:spLocks noChangeArrowheads="1"/>
          </p:cNvSpPr>
          <p:nvPr/>
        </p:nvSpPr>
        <p:spPr bwMode="auto">
          <a:xfrm>
            <a:off x="1962150" y="3698844"/>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4" name="Rectangle 18"/>
          <p:cNvSpPr>
            <a:spLocks noChangeArrowheads="1"/>
          </p:cNvSpPr>
          <p:nvPr/>
        </p:nvSpPr>
        <p:spPr bwMode="auto">
          <a:xfrm>
            <a:off x="971550" y="4187794"/>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1156" name="Line 20"/>
          <p:cNvSpPr>
            <a:spLocks noChangeShapeType="1"/>
          </p:cNvSpPr>
          <p:nvPr/>
        </p:nvSpPr>
        <p:spPr bwMode="auto">
          <a:xfrm>
            <a:off x="2266950" y="3499147"/>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grpSp>
        <p:nvGrpSpPr>
          <p:cNvPr id="2" name="Group 1">
            <a:extLst>
              <a:ext uri="{FF2B5EF4-FFF2-40B4-BE49-F238E27FC236}">
                <a16:creationId xmlns:a16="http://schemas.microsoft.com/office/drawing/2014/main" id="{C70417DE-4608-4815-A6F7-EB4E113FC4FE}"/>
              </a:ext>
            </a:extLst>
          </p:cNvPr>
          <p:cNvGrpSpPr/>
          <p:nvPr/>
        </p:nvGrpSpPr>
        <p:grpSpPr>
          <a:xfrm>
            <a:off x="2266950" y="4018031"/>
            <a:ext cx="4495800" cy="366613"/>
            <a:chOff x="2266950" y="3824387"/>
            <a:chExt cx="4495800" cy="366613"/>
          </a:xfrm>
        </p:grpSpPr>
        <p:sp>
          <p:nvSpPr>
            <p:cNvPr id="91155" name="Text Box 19"/>
            <p:cNvSpPr txBox="1">
              <a:spLocks noChangeArrowheads="1"/>
            </p:cNvSpPr>
            <p:nvPr/>
          </p:nvSpPr>
          <p:spPr bwMode="auto">
            <a:xfrm>
              <a:off x="5783263" y="3824387"/>
              <a:ext cx="269626" cy="30777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latin typeface="Calibri" panose="020F0502020204030204" pitchFamily="34" charset="0"/>
                </a:rPr>
                <a:t>y</a:t>
              </a:r>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grpSp>
      <p:sp>
        <p:nvSpPr>
          <p:cNvPr id="91158" name="Rectangle 22"/>
          <p:cNvSpPr>
            <a:spLocks noChangeArrowheads="1"/>
          </p:cNvSpPr>
          <p:nvPr/>
        </p:nvSpPr>
        <p:spPr bwMode="auto">
          <a:xfrm>
            <a:off x="6762750" y="4460844"/>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9" name="Text Box 23"/>
          <p:cNvSpPr txBox="1">
            <a:spLocks noChangeArrowheads="1"/>
          </p:cNvSpPr>
          <p:nvPr/>
        </p:nvSpPr>
        <p:spPr bwMode="auto">
          <a:xfrm>
            <a:off x="6518440" y="3665090"/>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91160" name="Text Box 24"/>
          <p:cNvSpPr txBox="1">
            <a:spLocks noChangeArrowheads="1"/>
          </p:cNvSpPr>
          <p:nvPr/>
        </p:nvSpPr>
        <p:spPr bwMode="auto">
          <a:xfrm>
            <a:off x="7673975" y="3881407"/>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1161" name="Text Box 25"/>
          <p:cNvSpPr txBox="1">
            <a:spLocks noChangeArrowheads="1"/>
          </p:cNvSpPr>
          <p:nvPr/>
        </p:nvSpPr>
        <p:spPr bwMode="auto">
          <a:xfrm>
            <a:off x="7658100" y="4383642"/>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91162" name="Text Box 26"/>
          <p:cNvSpPr txBox="1">
            <a:spLocks noChangeArrowheads="1"/>
          </p:cNvSpPr>
          <p:nvPr/>
        </p:nvSpPr>
        <p:spPr bwMode="auto">
          <a:xfrm>
            <a:off x="1201474" y="3208892"/>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1163" name="Text Box 27"/>
          <p:cNvSpPr txBox="1">
            <a:spLocks noChangeArrowheads="1"/>
          </p:cNvSpPr>
          <p:nvPr/>
        </p:nvSpPr>
        <p:spPr bwMode="auto">
          <a:xfrm>
            <a:off x="4259045" y="3910567"/>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91164" name="Text Box 28"/>
          <p:cNvSpPr txBox="1">
            <a:spLocks noChangeArrowheads="1"/>
          </p:cNvSpPr>
          <p:nvPr/>
        </p:nvSpPr>
        <p:spPr bwMode="auto">
          <a:xfrm>
            <a:off x="4652962" y="2632044"/>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165339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56"/>
                                        </p:tgtEl>
                                        <p:attrNameLst>
                                          <p:attrName>style.visibility</p:attrName>
                                        </p:attrNameLst>
                                      </p:cBhvr>
                                      <p:to>
                                        <p:strVal val="visible"/>
                                      </p:to>
                                    </p:set>
                                    <p:animEffect transition="in" filter="wipe(up)">
                                      <p:cBhvr>
                                        <p:cTn id="7" dur="500"/>
                                        <p:tgtEl>
                                          <p:spTgt spid="911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pPr marL="401638" indent="-401638"/>
            <a:r>
              <a:rPr lang="en-US" dirty="0"/>
              <a:t>Main memory reads data word y from the bus and stores it at address A.</a:t>
            </a:r>
          </a:p>
        </p:txBody>
      </p:sp>
      <p:sp>
        <p:nvSpPr>
          <p:cNvPr id="92164" name="Rectangle 4"/>
          <p:cNvSpPr>
            <a:spLocks noChangeArrowheads="1"/>
          </p:cNvSpPr>
          <p:nvPr/>
        </p:nvSpPr>
        <p:spPr bwMode="auto">
          <a:xfrm>
            <a:off x="6772275" y="4000469"/>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5" name="AutoShape 5"/>
          <p:cNvSpPr>
            <a:spLocks noChangeArrowheads="1"/>
          </p:cNvSpPr>
          <p:nvPr/>
        </p:nvSpPr>
        <p:spPr bwMode="auto">
          <a:xfrm>
            <a:off x="5248275" y="4152869"/>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6" name="Rectangle 6"/>
          <p:cNvSpPr>
            <a:spLocks noChangeArrowheads="1"/>
          </p:cNvSpPr>
          <p:nvPr/>
        </p:nvSpPr>
        <p:spPr bwMode="auto">
          <a:xfrm>
            <a:off x="4333875" y="4184619"/>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7" name="AutoShape 7"/>
          <p:cNvSpPr>
            <a:spLocks noChangeArrowheads="1"/>
          </p:cNvSpPr>
          <p:nvPr/>
        </p:nvSpPr>
        <p:spPr bwMode="auto">
          <a:xfrm>
            <a:off x="2876550" y="4152869"/>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68" name="Rectangle 8"/>
          <p:cNvSpPr>
            <a:spLocks noChangeArrowheads="1"/>
          </p:cNvSpPr>
          <p:nvPr/>
        </p:nvSpPr>
        <p:spPr bwMode="auto">
          <a:xfrm>
            <a:off x="1892300" y="28574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69" name="Rectangle 9"/>
          <p:cNvSpPr>
            <a:spLocks noChangeArrowheads="1"/>
          </p:cNvSpPr>
          <p:nvPr/>
        </p:nvSpPr>
        <p:spPr bwMode="auto">
          <a:xfrm>
            <a:off x="1892300" y="30098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0" name="Rectangle 10"/>
          <p:cNvSpPr>
            <a:spLocks noChangeArrowheads="1"/>
          </p:cNvSpPr>
          <p:nvPr/>
        </p:nvSpPr>
        <p:spPr bwMode="auto">
          <a:xfrm>
            <a:off x="1892300" y="31622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1" name="Rectangle 11"/>
          <p:cNvSpPr>
            <a:spLocks noChangeArrowheads="1"/>
          </p:cNvSpPr>
          <p:nvPr/>
        </p:nvSpPr>
        <p:spPr bwMode="auto">
          <a:xfrm>
            <a:off x="1892300" y="33146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y</a:t>
            </a:r>
            <a:endParaRPr lang="en-US" sz="1000" i="1" dirty="0">
              <a:latin typeface="Calibri" panose="020F0502020204030204" pitchFamily="34" charset="0"/>
            </a:endParaRPr>
          </a:p>
        </p:txBody>
      </p:sp>
      <p:sp>
        <p:nvSpPr>
          <p:cNvPr id="92172" name="Rectangle 12"/>
          <p:cNvSpPr>
            <a:spLocks noChangeArrowheads="1"/>
          </p:cNvSpPr>
          <p:nvPr/>
        </p:nvSpPr>
        <p:spPr bwMode="auto">
          <a:xfrm>
            <a:off x="1892300" y="3467069"/>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3" name="AutoShape 13"/>
          <p:cNvSpPr>
            <a:spLocks noChangeArrowheads="1"/>
          </p:cNvSpPr>
          <p:nvPr/>
        </p:nvSpPr>
        <p:spPr bwMode="auto">
          <a:xfrm>
            <a:off x="2665413" y="2857469"/>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4" name="AutoShape 14"/>
          <p:cNvSpPr>
            <a:spLocks noChangeArrowheads="1"/>
          </p:cNvSpPr>
          <p:nvPr/>
        </p:nvSpPr>
        <p:spPr bwMode="auto">
          <a:xfrm flipH="1">
            <a:off x="2576513" y="3238469"/>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5" name="Rectangle 15"/>
          <p:cNvSpPr>
            <a:spLocks noChangeArrowheads="1"/>
          </p:cNvSpPr>
          <p:nvPr/>
        </p:nvSpPr>
        <p:spPr bwMode="auto">
          <a:xfrm>
            <a:off x="3109913" y="2705069"/>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2176" name="Text Box 16"/>
          <p:cNvSpPr txBox="1">
            <a:spLocks noChangeArrowheads="1"/>
          </p:cNvSpPr>
          <p:nvPr/>
        </p:nvSpPr>
        <p:spPr bwMode="auto">
          <a:xfrm>
            <a:off x="1609725" y="2535792"/>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92177" name="AutoShape 17"/>
          <p:cNvSpPr>
            <a:spLocks noChangeArrowheads="1"/>
          </p:cNvSpPr>
          <p:nvPr/>
        </p:nvSpPr>
        <p:spPr bwMode="auto">
          <a:xfrm>
            <a:off x="1966913" y="3695669"/>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8" name="Rectangle 18"/>
          <p:cNvSpPr>
            <a:spLocks noChangeArrowheads="1"/>
          </p:cNvSpPr>
          <p:nvPr/>
        </p:nvSpPr>
        <p:spPr bwMode="auto">
          <a:xfrm>
            <a:off x="976313" y="4184619"/>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latin typeface="Calibri" panose="020F0502020204030204" pitchFamily="34" charset="0"/>
              </a:rPr>
              <a:t>Bus interface</a:t>
            </a:r>
          </a:p>
        </p:txBody>
      </p:sp>
      <p:sp>
        <p:nvSpPr>
          <p:cNvPr id="92179" name="Rectangle 19"/>
          <p:cNvSpPr>
            <a:spLocks noChangeArrowheads="1"/>
          </p:cNvSpPr>
          <p:nvPr/>
        </p:nvSpPr>
        <p:spPr bwMode="auto">
          <a:xfrm>
            <a:off x="6767513" y="4457669"/>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solidFill>
                  <a:srgbClr val="000000"/>
                </a:solidFill>
                <a:latin typeface="Calibri" panose="020F0502020204030204" pitchFamily="34" charset="0"/>
              </a:rPr>
              <a:t>y</a:t>
            </a:r>
            <a:endParaRPr lang="en-US" sz="1000" i="1" dirty="0">
              <a:solidFill>
                <a:srgbClr val="000000"/>
              </a:solidFill>
              <a:latin typeface="Calibri" panose="020F0502020204030204" pitchFamily="34" charset="0"/>
            </a:endParaRPr>
          </a:p>
        </p:txBody>
      </p:sp>
      <p:sp>
        <p:nvSpPr>
          <p:cNvPr id="92180" name="Text Box 20"/>
          <p:cNvSpPr txBox="1">
            <a:spLocks noChangeArrowheads="1"/>
          </p:cNvSpPr>
          <p:nvPr/>
        </p:nvSpPr>
        <p:spPr bwMode="auto">
          <a:xfrm>
            <a:off x="6529996" y="3660649"/>
            <a:ext cx="13910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Main memory</a:t>
            </a:r>
          </a:p>
        </p:txBody>
      </p:sp>
      <p:sp>
        <p:nvSpPr>
          <p:cNvPr id="92181" name="Text Box 21"/>
          <p:cNvSpPr txBox="1">
            <a:spLocks noChangeArrowheads="1"/>
          </p:cNvSpPr>
          <p:nvPr/>
        </p:nvSpPr>
        <p:spPr bwMode="auto">
          <a:xfrm>
            <a:off x="7678738" y="3862357"/>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2182" name="Text Box 22"/>
          <p:cNvSpPr txBox="1">
            <a:spLocks noChangeArrowheads="1"/>
          </p:cNvSpPr>
          <p:nvPr/>
        </p:nvSpPr>
        <p:spPr bwMode="auto">
          <a:xfrm>
            <a:off x="7662863" y="4364592"/>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92183" name="Text Box 23"/>
          <p:cNvSpPr txBox="1">
            <a:spLocks noChangeArrowheads="1"/>
          </p:cNvSpPr>
          <p:nvPr/>
        </p:nvSpPr>
        <p:spPr bwMode="auto">
          <a:xfrm>
            <a:off x="1241981" y="3207890"/>
            <a:ext cx="678391"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2184" name="Text Box 24"/>
          <p:cNvSpPr txBox="1">
            <a:spLocks noChangeArrowheads="1"/>
          </p:cNvSpPr>
          <p:nvPr/>
        </p:nvSpPr>
        <p:spPr bwMode="auto">
          <a:xfrm>
            <a:off x="4224338" y="3891517"/>
            <a:ext cx="105612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bridge</a:t>
            </a:r>
          </a:p>
        </p:txBody>
      </p:sp>
      <p:sp>
        <p:nvSpPr>
          <p:cNvPr id="92185" name="Text Box 25"/>
          <p:cNvSpPr txBox="1">
            <a:spLocks noChangeArrowheads="1"/>
          </p:cNvSpPr>
          <p:nvPr/>
        </p:nvSpPr>
        <p:spPr bwMode="auto">
          <a:xfrm>
            <a:off x="4638675" y="2660619"/>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37987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The memory abstraction</a:t>
            </a:r>
          </a:p>
          <a:p>
            <a:pPr>
              <a:lnSpc>
                <a:spcPct val="80000"/>
              </a:lnSpc>
            </a:pPr>
            <a:r>
              <a:rPr lang="en-US" dirty="0"/>
              <a:t>RAM : main memory building block</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The memory hierarchy</a:t>
            </a:r>
          </a:p>
          <a:p>
            <a:pPr>
              <a:lnSpc>
                <a:spcPct val="80000"/>
              </a:lnSpc>
            </a:pPr>
            <a:r>
              <a:rPr lang="en-US" dirty="0">
                <a:solidFill>
                  <a:schemeClr val="bg2">
                    <a:lumMod val="60000"/>
                    <a:lumOff val="40000"/>
                  </a:schemeClr>
                </a:solidFill>
              </a:rPr>
              <a:t>Storage technologies and trends</a:t>
            </a:r>
          </a:p>
        </p:txBody>
      </p:sp>
    </p:spTree>
    <p:extLst>
      <p:ext uri="{BB962C8B-B14F-4D97-AF65-F5344CB8AC3E}">
        <p14:creationId xmlns:p14="http://schemas.microsoft.com/office/powerpoint/2010/main" val="196102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type="body" idx="1"/>
          </p:nvPr>
        </p:nvSpPr>
        <p:spPr>
          <a:xfrm>
            <a:off x="396875" y="1362075"/>
            <a:ext cx="8442325" cy="4972050"/>
          </a:xfrm>
        </p:spPr>
        <p:txBody>
          <a:bodyPr/>
          <a:lstStyle/>
          <a:p>
            <a:r>
              <a:rPr lang="en-US" dirty="0"/>
              <a:t>Key features</a:t>
            </a:r>
          </a:p>
          <a:p>
            <a:pPr lvl="1"/>
            <a:r>
              <a:rPr lang="en-US" dirty="0">
                <a:solidFill>
                  <a:srgbClr val="C00000"/>
                </a:solidFill>
              </a:rPr>
              <a:t>RAM </a:t>
            </a:r>
            <a:r>
              <a:rPr lang="en-US" dirty="0"/>
              <a:t>is traditionally packaged as a chip.</a:t>
            </a:r>
          </a:p>
          <a:p>
            <a:pPr lvl="2"/>
            <a:r>
              <a:rPr lang="en-US" dirty="0"/>
              <a:t>or embedded as part of processor chip</a:t>
            </a:r>
          </a:p>
          <a:p>
            <a:pPr lvl="1"/>
            <a:r>
              <a:rPr lang="en-US" dirty="0"/>
              <a:t>Basic storage unit is normally a </a:t>
            </a:r>
            <a:r>
              <a:rPr lang="en-US" dirty="0">
                <a:solidFill>
                  <a:srgbClr val="C00000"/>
                </a:solidFill>
              </a:rPr>
              <a:t>cell </a:t>
            </a:r>
            <a:r>
              <a:rPr lang="en-US" dirty="0"/>
              <a:t>(one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C9CD87-D6E2-3D4A-93BB-50DE1265B630}"/>
              </a:ext>
            </a:extLst>
          </p:cNvPr>
          <p:cNvSpPr>
            <a:spLocks noGrp="1"/>
          </p:cNvSpPr>
          <p:nvPr>
            <p:ph type="title"/>
          </p:nvPr>
        </p:nvSpPr>
        <p:spPr/>
        <p:txBody>
          <a:bodyPr/>
          <a:lstStyle/>
          <a:p>
            <a:r>
              <a:rPr lang="en-US" dirty="0"/>
              <a:t>RAM Technologies</a:t>
            </a:r>
          </a:p>
        </p:txBody>
      </p:sp>
      <p:sp>
        <p:nvSpPr>
          <p:cNvPr id="5" name="Content Placeholder 4">
            <a:extLst>
              <a:ext uri="{FF2B5EF4-FFF2-40B4-BE49-F238E27FC236}">
                <a16:creationId xmlns:a16="http://schemas.microsoft.com/office/drawing/2014/main" id="{8882556B-36EB-DD4B-BC94-1931022AB6F9}"/>
              </a:ext>
            </a:extLst>
          </p:cNvPr>
          <p:cNvSpPr>
            <a:spLocks noGrp="1"/>
          </p:cNvSpPr>
          <p:nvPr>
            <p:ph sz="half" idx="1"/>
          </p:nvPr>
        </p:nvSpPr>
        <p:spPr/>
        <p:txBody>
          <a:bodyPr/>
          <a:lstStyle/>
          <a:p>
            <a:r>
              <a:rPr lang="en-US" dirty="0"/>
              <a:t>DRAM</a:t>
            </a:r>
          </a:p>
          <a:p>
            <a:endParaRPr lang="en-US" dirty="0"/>
          </a:p>
          <a:p>
            <a:endParaRPr lang="en-US" dirty="0"/>
          </a:p>
          <a:p>
            <a:endParaRPr lang="en-US" dirty="0"/>
          </a:p>
          <a:p>
            <a:pPr marL="0" indent="0">
              <a:buNone/>
            </a:pPr>
            <a:endParaRPr lang="en-US" dirty="0"/>
          </a:p>
          <a:p>
            <a:r>
              <a:rPr lang="en-US" dirty="0"/>
              <a:t>1 Transistor + 1 capacitor / bit</a:t>
            </a:r>
          </a:p>
          <a:p>
            <a:pPr lvl="1"/>
            <a:r>
              <a:rPr lang="en-US" dirty="0"/>
              <a:t>Capacitor oriented vertically</a:t>
            </a:r>
          </a:p>
          <a:p>
            <a:r>
              <a:rPr lang="en-US" dirty="0"/>
              <a:t>Must refresh state periodically</a:t>
            </a:r>
          </a:p>
        </p:txBody>
      </p:sp>
      <p:sp>
        <p:nvSpPr>
          <p:cNvPr id="6" name="Content Placeholder 5">
            <a:extLst>
              <a:ext uri="{FF2B5EF4-FFF2-40B4-BE49-F238E27FC236}">
                <a16:creationId xmlns:a16="http://schemas.microsoft.com/office/drawing/2014/main" id="{632A2A8C-7489-9143-B443-73A6A030B901}"/>
              </a:ext>
            </a:extLst>
          </p:cNvPr>
          <p:cNvSpPr>
            <a:spLocks noGrp="1"/>
          </p:cNvSpPr>
          <p:nvPr>
            <p:ph sz="half" idx="2"/>
          </p:nvPr>
        </p:nvSpPr>
        <p:spPr>
          <a:xfrm>
            <a:off x="4662487" y="1362075"/>
            <a:ext cx="4153405" cy="4972050"/>
          </a:xfrm>
        </p:spPr>
        <p:txBody>
          <a:bodyPr/>
          <a:lstStyle/>
          <a:p>
            <a:r>
              <a:rPr lang="en-US" dirty="0"/>
              <a:t>SRAM</a:t>
            </a:r>
          </a:p>
          <a:p>
            <a:endParaRPr lang="en-US" dirty="0"/>
          </a:p>
          <a:p>
            <a:endParaRPr lang="en-US" dirty="0"/>
          </a:p>
          <a:p>
            <a:endParaRPr lang="en-US" dirty="0"/>
          </a:p>
          <a:p>
            <a:r>
              <a:rPr lang="en-US" dirty="0"/>
              <a:t>6 transistors / bit</a:t>
            </a:r>
          </a:p>
          <a:p>
            <a:r>
              <a:rPr lang="en-US" dirty="0"/>
              <a:t>Holds state indefinitely (but will still lose data on power loss)</a:t>
            </a:r>
          </a:p>
        </p:txBody>
      </p:sp>
      <p:pic>
        <p:nvPicPr>
          <p:cNvPr id="1026" name="Picture 2" descr="http://4.bp.blogspot.com/-1awstTEgn8I/UvU79SAqrlI/AAAAAAAAAbw/tjXY0l4Vnnc/s1600/IBM+45nm_branded.png">
            <a:extLst>
              <a:ext uri="{FF2B5EF4-FFF2-40B4-BE49-F238E27FC236}">
                <a16:creationId xmlns:a16="http://schemas.microsoft.com/office/drawing/2014/main" id="{3B9D5E18-4CDB-5D40-8697-349234C6D9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75" y="1927479"/>
            <a:ext cx="2562340" cy="17745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541F625-E79E-7B42-8C6E-99842488E6B3}"/>
              </a:ext>
            </a:extLst>
          </p:cNvPr>
          <p:cNvPicPr>
            <a:picLocks noChangeAspect="1"/>
          </p:cNvPicPr>
          <p:nvPr/>
        </p:nvPicPr>
        <p:blipFill>
          <a:blip r:embed="rId3"/>
          <a:stretch>
            <a:fillRect/>
          </a:stretch>
        </p:blipFill>
        <p:spPr>
          <a:xfrm>
            <a:off x="5018658" y="1860735"/>
            <a:ext cx="1550818" cy="1342854"/>
          </a:xfrm>
          <a:prstGeom prst="rect">
            <a:avLst/>
          </a:prstGeom>
        </p:spPr>
      </p:pic>
    </p:spTree>
    <p:extLst>
      <p:ext uri="{BB962C8B-B14F-4D97-AF65-F5344CB8AC3E}">
        <p14:creationId xmlns:p14="http://schemas.microsoft.com/office/powerpoint/2010/main" val="369019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799" y="1631950"/>
            <a:ext cx="8049827" cy="1644650"/>
          </a:xfrm>
        </p:spPr>
        <p:txBody>
          <a:bodyPr/>
          <a:lstStyle/>
          <a:p>
            <a:pPr marL="0" indent="0"/>
            <a:r>
              <a:rPr lang="en-US" dirty="0"/>
              <a:t>The Memory Hierarchy</a:t>
            </a:r>
            <a:br>
              <a:rPr lang="en-US" dirty="0"/>
            </a:br>
            <a:br>
              <a:rPr lang="en-US" dirty="0"/>
            </a:br>
            <a:r>
              <a:rPr lang="en-US" sz="2000" b="0" dirty="0"/>
              <a:t>15-213/18-213/15-513/18-613: Introduction to Computer Systems</a:t>
            </a:r>
            <a:br>
              <a:rPr lang="en-US" b="0" dirty="0"/>
            </a:br>
            <a:r>
              <a:rPr lang="en-US" sz="2000" b="0" dirty="0"/>
              <a:t>10</a:t>
            </a:r>
            <a:r>
              <a:rPr lang="en-US" sz="2000" b="0" baseline="30000" dirty="0"/>
              <a:t>th</a:t>
            </a:r>
            <a:r>
              <a:rPr lang="en-US" sz="2000" b="0" dirty="0"/>
              <a:t> Lecture, March 9</a:t>
            </a:r>
            <a:r>
              <a:rPr lang="en-US" sz="2000" b="0" baseline="30000" dirty="0"/>
              <a:t>th</a:t>
            </a:r>
            <a:r>
              <a:rPr lang="en-US" sz="2000" b="0" dirty="0"/>
              <a:t>, 2021</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sp>
        <p:nvSpPr>
          <p:cNvPr id="3" name="Content Placeholder 2">
            <a:extLst>
              <a:ext uri="{FF2B5EF4-FFF2-40B4-BE49-F238E27FC236}">
                <a16:creationId xmlns:a16="http://schemas.microsoft.com/office/drawing/2014/main" id="{90122E43-4F6F-3945-B365-A9A98F41B79B}"/>
              </a:ext>
            </a:extLst>
          </p:cNvPr>
          <p:cNvSpPr>
            <a:spLocks noGrp="1"/>
          </p:cNvSpPr>
          <p:nvPr>
            <p:ph idx="1"/>
          </p:nvPr>
        </p:nvSpPr>
        <p:spPr>
          <a:xfrm>
            <a:off x="396875" y="4012707"/>
            <a:ext cx="7896225" cy="2321418"/>
          </a:xfrm>
        </p:spPr>
        <p:txBody>
          <a:bodyPr/>
          <a:lstStyle/>
          <a:p>
            <a:r>
              <a:rPr lang="en-US" dirty="0"/>
              <a:t>Trends</a:t>
            </a:r>
          </a:p>
          <a:p>
            <a:pPr lvl="1"/>
            <a:r>
              <a:rPr lang="en-US" dirty="0"/>
              <a:t>SRAM scales with semiconductor technology</a:t>
            </a:r>
          </a:p>
          <a:p>
            <a:pPr lvl="2"/>
            <a:r>
              <a:rPr lang="en-US" dirty="0"/>
              <a:t>Reaching its limits</a:t>
            </a:r>
          </a:p>
          <a:p>
            <a:pPr lvl="1"/>
            <a:r>
              <a:rPr lang="en-US" dirty="0"/>
              <a:t>DRAM scaling limited by need for minimum capacitance</a:t>
            </a:r>
          </a:p>
          <a:p>
            <a:pPr lvl="2"/>
            <a:r>
              <a:rPr lang="en-US" dirty="0"/>
              <a:t>Aspect ratio limits how deep can make capacitor</a:t>
            </a:r>
          </a:p>
          <a:p>
            <a:pPr lvl="2"/>
            <a:r>
              <a:rPr lang="en-US" dirty="0"/>
              <a:t>Also reaching its limits</a:t>
            </a:r>
          </a:p>
        </p:txBody>
      </p:sp>
      <p:sp>
        <p:nvSpPr>
          <p:cNvPr id="120836" name="Text Box 1028"/>
          <p:cNvSpPr txBox="1">
            <a:spLocks noChangeArrowheads="1"/>
          </p:cNvSpPr>
          <p:nvPr/>
        </p:nvSpPr>
        <p:spPr bwMode="auto">
          <a:xfrm>
            <a:off x="357018" y="1197678"/>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Trans.	Access	Needs	Needs		</a:t>
            </a:r>
          </a:p>
          <a:p>
            <a:pPr algn="l">
              <a:lnSpc>
                <a:spcPct val="100000"/>
              </a:lnSpc>
            </a:pPr>
            <a:r>
              <a:rPr lang="en-US" sz="2000" dirty="0">
                <a:latin typeface="Calibri" panose="020F0502020204030204" pitchFamily="34" charset="0"/>
                <a:cs typeface="Calibri" panose="020F0502020204030204" pitchFamily="34" charset="0"/>
              </a:rPr>
              <a:t>	per bit	 time	refresh?	EDC?	Cost	Applications</a:t>
            </a:r>
          </a:p>
          <a:p>
            <a:pPr algn="l">
              <a:lnSpc>
                <a:spcPct val="100000"/>
              </a:lnSpc>
            </a:pPr>
            <a:endParaRPr lang="en-US" sz="2000" b="0" dirty="0">
              <a:latin typeface="Calibri" panose="020F0502020204030204" pitchFamily="34" charset="0"/>
              <a:cs typeface="Calibri" panose="020F0502020204030204" pitchFamily="34" charset="0"/>
            </a:endParaRPr>
          </a:p>
          <a:p>
            <a:pPr algn="l">
              <a:lnSpc>
                <a:spcPct val="100000"/>
              </a:lnSpc>
            </a:pPr>
            <a:r>
              <a:rPr lang="en-US" sz="2000" b="0" dirty="0">
                <a:latin typeface="Calibri" panose="020F0502020204030204" pitchFamily="34" charset="0"/>
                <a:cs typeface="Calibri" panose="020F0502020204030204" pitchFamily="34" charset="0"/>
              </a:rPr>
              <a:t>SRAM	6 or 8	1x	No	Maybe	100x	Cache memories</a:t>
            </a:r>
          </a:p>
          <a:p>
            <a:pPr algn="l">
              <a:lnSpc>
                <a:spcPct val="100000"/>
              </a:lnSpc>
            </a:pPr>
            <a:endParaRPr lang="en-US" sz="2000" b="0" dirty="0">
              <a:latin typeface="Calibri" panose="020F0502020204030204" pitchFamily="34" charset="0"/>
              <a:cs typeface="Calibri" panose="020F0502020204030204" pitchFamily="34" charset="0"/>
            </a:endParaRPr>
          </a:p>
          <a:p>
            <a:pPr algn="l">
              <a:lnSpc>
                <a:spcPct val="100000"/>
              </a:lnSpc>
            </a:pPr>
            <a:r>
              <a:rPr lang="en-US" sz="2000" b="0" dirty="0">
                <a:latin typeface="Calibri" panose="020F0502020204030204" pitchFamily="34" charset="0"/>
                <a:cs typeface="Calibri" panose="020F0502020204030204" pitchFamily="34" charset="0"/>
              </a:rPr>
              <a:t>DRAM	1	10x	Yes	Yes	1x	Main memories,</a:t>
            </a:r>
          </a:p>
          <a:p>
            <a:pPr algn="l">
              <a:lnSpc>
                <a:spcPct val="100000"/>
              </a:lnSpc>
            </a:pPr>
            <a:r>
              <a:rPr lang="en-US" sz="2000" b="0" dirty="0">
                <a:latin typeface="Calibri" panose="020F0502020204030204" pitchFamily="34" charset="0"/>
                <a:cs typeface="Calibri" panose="020F0502020204030204" pitchFamily="34" charset="0"/>
              </a:rPr>
              <a:t>						frame buffers</a:t>
            </a:r>
          </a:p>
        </p:txBody>
      </p:sp>
      <p:sp>
        <p:nvSpPr>
          <p:cNvPr id="2" name="TextBox 1">
            <a:extLst>
              <a:ext uri="{FF2B5EF4-FFF2-40B4-BE49-F238E27FC236}">
                <a16:creationId xmlns:a16="http://schemas.microsoft.com/office/drawing/2014/main" id="{44E318A2-4C13-44C9-B55D-4CC7F5F24463}"/>
              </a:ext>
            </a:extLst>
          </p:cNvPr>
          <p:cNvSpPr txBox="1"/>
          <p:nvPr/>
        </p:nvSpPr>
        <p:spPr>
          <a:xfrm>
            <a:off x="357018" y="3444447"/>
            <a:ext cx="3562450" cy="369332"/>
          </a:xfrm>
          <a:prstGeom prst="rect">
            <a:avLst/>
          </a:prstGeom>
          <a:noFill/>
        </p:spPr>
        <p:txBody>
          <a:bodyPr wrap="none" rtlCol="0">
            <a:spAutoFit/>
          </a:bodyPr>
          <a:lstStyle/>
          <a:p>
            <a:r>
              <a:rPr lang="en-US" sz="1800" b="0" dirty="0">
                <a:latin typeface="Calibri" pitchFamily="34" charset="0"/>
              </a:rPr>
              <a:t>EDC: Error detection and correction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a:t>Enhanced DRAMs</a:t>
            </a:r>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a:t>Operation of DRAM cell has not changed since its invention</a:t>
            </a:r>
          </a:p>
          <a:p>
            <a:pPr lvl="1"/>
            <a:r>
              <a:rPr lang="en-US" dirty="0"/>
              <a:t>Commercialized by Intel in 1970. </a:t>
            </a:r>
          </a:p>
          <a:p>
            <a:r>
              <a:rPr lang="en-US" dirty="0"/>
              <a:t>DRAM cores with better interface logic and faster I/O :</a:t>
            </a:r>
          </a:p>
          <a:p>
            <a:pPr lvl="1"/>
            <a:r>
              <a:rPr lang="en-US" dirty="0"/>
              <a:t>Synchronous DRAM (</a:t>
            </a:r>
            <a:r>
              <a:rPr lang="en-US" dirty="0">
                <a:solidFill>
                  <a:srgbClr val="FF0000"/>
                </a:solidFill>
              </a:rPr>
              <a:t>SDRAM</a:t>
            </a:r>
            <a:r>
              <a:rPr lang="en-US" dirty="0"/>
              <a:t>)</a:t>
            </a:r>
          </a:p>
          <a:p>
            <a:pPr lvl="2"/>
            <a:r>
              <a:rPr lang="en-US" dirty="0"/>
              <a:t>Uses a conventional clock signal instead of asynchronous control</a:t>
            </a:r>
          </a:p>
          <a:p>
            <a:pPr lvl="1"/>
            <a:endParaRPr lang="en-US" dirty="0"/>
          </a:p>
          <a:p>
            <a:pPr lvl="1"/>
            <a:r>
              <a:rPr lang="en-US" dirty="0"/>
              <a:t>Double data-rate synchronous DRAM (</a:t>
            </a:r>
            <a:r>
              <a:rPr lang="en-US" dirty="0">
                <a:solidFill>
                  <a:srgbClr val="FF0000"/>
                </a:solidFill>
              </a:rPr>
              <a:t>DDR SDRAM</a:t>
            </a:r>
            <a:r>
              <a:rPr lang="en-US" dirty="0"/>
              <a:t>)</a:t>
            </a:r>
          </a:p>
          <a:p>
            <a:pPr lvl="2"/>
            <a:r>
              <a:rPr lang="en-US" dirty="0"/>
              <a:t>Double edge clocking sends two bits per cycle per pin</a:t>
            </a:r>
          </a:p>
          <a:p>
            <a:pPr lvl="2"/>
            <a:r>
              <a:rPr lang="en-US" dirty="0"/>
              <a:t>Different types distinguished by size of small </a:t>
            </a:r>
            <a:r>
              <a:rPr lang="en-US" dirty="0" err="1"/>
              <a:t>prefetch</a:t>
            </a:r>
            <a:r>
              <a:rPr lang="en-US" dirty="0"/>
              <a:t> buffer:</a:t>
            </a:r>
          </a:p>
          <a:p>
            <a:pPr lvl="3"/>
            <a:r>
              <a:rPr lang="en-US" dirty="0">
                <a:solidFill>
                  <a:srgbClr val="FF0000"/>
                </a:solidFill>
              </a:rPr>
              <a:t>DDR</a:t>
            </a:r>
            <a:r>
              <a:rPr lang="en-US" dirty="0"/>
              <a:t> (2 bits), </a:t>
            </a:r>
            <a:r>
              <a:rPr lang="en-US" dirty="0">
                <a:solidFill>
                  <a:srgbClr val="FF0000"/>
                </a:solidFill>
              </a:rPr>
              <a:t>DDR2</a:t>
            </a:r>
            <a:r>
              <a:rPr lang="en-US" dirty="0"/>
              <a:t> (4 bits), </a:t>
            </a:r>
            <a:r>
              <a:rPr lang="en-US" dirty="0">
                <a:solidFill>
                  <a:srgbClr val="FF0000"/>
                </a:solidFill>
              </a:rPr>
              <a:t>DDR3</a:t>
            </a:r>
            <a:r>
              <a:rPr lang="en-US" dirty="0"/>
              <a:t> (8 bits),</a:t>
            </a:r>
            <a:r>
              <a:rPr lang="en-US" dirty="0">
                <a:solidFill>
                  <a:srgbClr val="FF0000"/>
                </a:solidFill>
              </a:rPr>
              <a:t> DDR4</a:t>
            </a:r>
            <a:r>
              <a:rPr lang="en-US" dirty="0"/>
              <a:t> (16 bits)</a:t>
            </a:r>
          </a:p>
          <a:p>
            <a:pPr lvl="2"/>
            <a:r>
              <a:rPr lang="en-US" dirty="0"/>
              <a:t>By 2010, standard for most server and desktop systems</a:t>
            </a:r>
          </a:p>
          <a:p>
            <a:pPr lvl="2"/>
            <a:r>
              <a:rPr lang="en-US" dirty="0"/>
              <a:t>Intel Core i7 supports DDR3 and DDR4 SDRAM</a:t>
            </a:r>
          </a:p>
          <a:p>
            <a:pPr lvl="3"/>
            <a:endParaRPr lang="en-US" dirty="0"/>
          </a:p>
          <a:p>
            <a:pPr lvl="3"/>
            <a:endParaRPr lang="en-US" dirty="0"/>
          </a:p>
        </p:txBody>
      </p:sp>
    </p:spTree>
    <p:extLst>
      <p:ext uri="{BB962C8B-B14F-4D97-AF65-F5344CB8AC3E}">
        <p14:creationId xmlns:p14="http://schemas.microsoft.com/office/powerpoint/2010/main" val="249208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i="1" dirty="0" err="1"/>
              <a:t>d</a:t>
            </a:r>
            <a:r>
              <a:rPr lang="en-US" dirty="0"/>
              <a:t> </a:t>
            </a:r>
            <a:r>
              <a:rPr lang="en-US" dirty="0" err="1"/>
              <a:t>x</a:t>
            </a:r>
            <a:r>
              <a:rPr lang="en-US" dirty="0"/>
              <a:t> </a:t>
            </a:r>
            <a:r>
              <a:rPr lang="en-US" i="1" dirty="0" err="1"/>
              <a:t>w</a:t>
            </a:r>
            <a:r>
              <a:rPr lang="en-US" dirty="0"/>
              <a:t> DRAM:</a:t>
            </a:r>
          </a:p>
          <a:p>
            <a:pPr lvl="1"/>
            <a:r>
              <a:rPr lang="en-US" i="1" dirty="0"/>
              <a:t>d⋅ w</a:t>
            </a:r>
            <a:r>
              <a:rPr lang="en-US" dirty="0"/>
              <a:t> total bits organized as </a:t>
            </a:r>
            <a:r>
              <a:rPr lang="en-US" i="1" dirty="0"/>
              <a:t>d</a:t>
            </a:r>
            <a:r>
              <a:rPr lang="en-US" dirty="0"/>
              <a:t> </a:t>
            </a:r>
            <a:r>
              <a:rPr lang="en-US" dirty="0">
                <a:solidFill>
                  <a:srgbClr val="FF0000"/>
                </a:solidFill>
              </a:rPr>
              <a:t>supercells</a:t>
            </a:r>
            <a:r>
              <a:rPr lang="en-US" dirty="0"/>
              <a:t> of size </a:t>
            </a:r>
            <a:r>
              <a:rPr lang="en-US" i="1" dirty="0"/>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5323"/>
            <a:ext cx="27190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x 8 DRAM chip (toy example)</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4628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a:xfrm>
            <a:off x="370344" y="249601"/>
            <a:ext cx="7592093" cy="762000"/>
          </a:xfrm>
        </p:spPr>
        <p:txBody>
          <a:bodyPr/>
          <a:lstStyle/>
          <a:p>
            <a:r>
              <a:rPr lang="en-US" dirty="0"/>
              <a:t>Reading DRAM Supercell (2,1)</a:t>
            </a:r>
          </a:p>
        </p:txBody>
      </p:sp>
      <p:sp>
        <p:nvSpPr>
          <p:cNvPr id="64563" name="Rectangle 51"/>
          <p:cNvSpPr>
            <a:spLocks noGrp="1" noChangeArrowheads="1"/>
          </p:cNvSpPr>
          <p:nvPr>
            <p:ph type="body" idx="1"/>
          </p:nvPr>
        </p:nvSpPr>
        <p:spPr>
          <a:xfrm>
            <a:off x="611982" y="927463"/>
            <a:ext cx="8091487" cy="1425374"/>
          </a:xfrm>
        </p:spPr>
        <p:txBody>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Supercell (2,1) copied from buffer to data lines, and eventually back to the CPU.</a:t>
            </a:r>
          </a:p>
          <a:p>
            <a:pPr>
              <a:buNone/>
            </a:pPr>
            <a:r>
              <a:rPr lang="en-US" sz="2000" dirty="0">
                <a:solidFill>
                  <a:schemeClr val="tx2"/>
                </a:solidFill>
                <a:effectLst>
                  <a:outerShdw blurRad="38100" dist="38100" dir="2700000" algn="tl">
                    <a:srgbClr val="DDDDDD"/>
                  </a:outerShdw>
                </a:effectLst>
              </a:rPr>
              <a:t>Step 3: All data written back to row to provide refresh</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69679"/>
            <a:ext cx="1821011" cy="107721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latin typeface="Calibri" panose="020F0502020204030204" pitchFamily="34" charset="0"/>
                <a:cs typeface="Calibri" panose="020F0502020204030204" pitchFamily="34" charset="0"/>
              </a:rPr>
              <a:t>64 MB  </a:t>
            </a:r>
          </a:p>
          <a:p>
            <a:pPr algn="l">
              <a:lnSpc>
                <a:spcPct val="100000"/>
              </a:lnSpc>
            </a:pPr>
            <a:r>
              <a:rPr lang="en-US" sz="1600" dirty="0">
                <a:latin typeface="Calibri" panose="020F0502020204030204" pitchFamily="34" charset="0"/>
                <a:cs typeface="Calibri" panose="020F0502020204030204" pitchFamily="34" charset="0"/>
              </a:rPr>
              <a:t>memory module</a:t>
            </a:r>
          </a:p>
          <a:p>
            <a:pPr algn="l">
              <a:lnSpc>
                <a:spcPct val="100000"/>
              </a:lnSpc>
            </a:pPr>
            <a:r>
              <a:rPr lang="en-US" sz="1600" dirty="0">
                <a:latin typeface="Calibri" panose="020F0502020204030204" pitchFamily="34" charset="0"/>
                <a:cs typeface="Calibri" panose="020F0502020204030204" pitchFamily="34" charset="0"/>
              </a:rPr>
              <a:t>consisting of</a:t>
            </a:r>
          </a:p>
          <a:p>
            <a:pPr algn="l">
              <a:lnSpc>
                <a:spcPct val="100000"/>
              </a:lnSpc>
            </a:pPr>
            <a:r>
              <a:rPr lang="en-US" sz="1600" dirty="0">
                <a:latin typeface="Calibri" panose="020F0502020204030204" pitchFamily="34" charset="0"/>
                <a:cs typeface="Calibri" panose="020F0502020204030204" pitchFamily="34" charset="0"/>
              </a:rPr>
              <a:t>eight 8Mx8 </a:t>
            </a:r>
            <a:r>
              <a:rPr lang="en-US" sz="1600" dirty="0" err="1">
                <a:latin typeface="Calibri" panose="020F0502020204030204" pitchFamily="34" charset="0"/>
                <a:cs typeface="Calibri" panose="020F0502020204030204" pitchFamily="34" charset="0"/>
              </a:rPr>
              <a:t>DRAMs</a:t>
            </a:r>
            <a:endParaRPr lang="en-US" sz="1600" dirty="0">
              <a:latin typeface="Calibri" panose="020F0502020204030204" pitchFamily="34" charset="0"/>
              <a:cs typeface="Calibri" panose="020F0502020204030204" pitchFamily="34" charset="0"/>
            </a:endParaRPr>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word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word</a:t>
                </a: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The memory Abstraction</a:t>
            </a:r>
          </a:p>
          <a:p>
            <a:pPr>
              <a:lnSpc>
                <a:spcPct val="80000"/>
              </a:lnSpc>
            </a:pPr>
            <a:r>
              <a:rPr lang="en-US" dirty="0">
                <a:solidFill>
                  <a:schemeClr val="bg1">
                    <a:lumMod val="75000"/>
                  </a:schemeClr>
                </a:solidFill>
              </a:rPr>
              <a:t>DRAM : main memory building block</a:t>
            </a:r>
          </a:p>
          <a:p>
            <a:pPr>
              <a:lnSpc>
                <a:spcPct val="80000"/>
              </a:lnSpc>
            </a:pPr>
            <a:r>
              <a:rPr lang="en-US" dirty="0"/>
              <a:t>Locality of reference</a:t>
            </a:r>
          </a:p>
          <a:p>
            <a:pPr>
              <a:lnSpc>
                <a:spcPct val="80000"/>
              </a:lnSpc>
            </a:pPr>
            <a:r>
              <a:rPr lang="en-US" dirty="0">
                <a:solidFill>
                  <a:schemeClr val="bg2">
                    <a:lumMod val="60000"/>
                    <a:lumOff val="40000"/>
                  </a:schemeClr>
                </a:solidFill>
              </a:rPr>
              <a:t>The memory hierarchy</a:t>
            </a:r>
          </a:p>
          <a:p>
            <a:pPr>
              <a:lnSpc>
                <a:spcPct val="80000"/>
              </a:lnSpc>
            </a:pPr>
            <a:r>
              <a:rPr lang="en-US" dirty="0">
                <a:solidFill>
                  <a:schemeClr val="bg2">
                    <a:lumMod val="60000"/>
                    <a:lumOff val="40000"/>
                  </a:schemeClr>
                </a:solidFill>
              </a:rPr>
              <a:t>Storage technologies and trends</a:t>
            </a:r>
          </a:p>
        </p:txBody>
      </p:sp>
    </p:spTree>
    <p:extLst>
      <p:ext uri="{BB962C8B-B14F-4D97-AF65-F5344CB8AC3E}">
        <p14:creationId xmlns:p14="http://schemas.microsoft.com/office/powerpoint/2010/main" val="321335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C00000"/>
                </a:solidFill>
                <a:effectLst>
                  <a:outerShdw blurRad="38100" dist="38100" dir="2700000" algn="tl">
                    <a:srgbClr val="DDDDDD"/>
                  </a:outerShdw>
                </a:effectLst>
                <a:latin typeface="Calibri" panose="020F0502020204030204" pitchFamily="34" charset="0"/>
              </a:rPr>
              <a:t>The gap </a:t>
            </a:r>
            <a:r>
              <a:rPr lang="en-US" sz="2400" i="1" dirty="0">
                <a:ln>
                  <a:solidFill>
                    <a:srgbClr val="DF9F98"/>
                  </a:solidFill>
                </a:ln>
                <a:solidFill>
                  <a:srgbClr val="C00000"/>
                </a:solidFill>
                <a:effectLst>
                  <a:outerShdw blurRad="38100" dist="38100" dir="2700000" algn="tl">
                    <a:srgbClr val="DDDDDD"/>
                  </a:outerShdw>
                </a:effectLst>
                <a:latin typeface="Calibri" panose="020F0502020204030204" pitchFamily="34" charset="0"/>
              </a:rPr>
              <a:t>widens</a:t>
            </a:r>
            <a:r>
              <a:rPr lang="en-US" sz="2400" dirty="0">
                <a:solidFill>
                  <a:srgbClr val="C00000"/>
                </a:solidFill>
                <a:effectLst>
                  <a:outerShdw blurRad="38100" dist="38100" dir="2700000" algn="tl">
                    <a:srgbClr val="DDDDDD"/>
                  </a:outerShdw>
                </a:effectLst>
                <a:latin typeface="Calibri" panose="020F0502020204030204" pitchFamily="34" charset="0"/>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979019028"/>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Disk</a:t>
            </a:r>
          </a:p>
        </p:txBody>
      </p:sp>
      <p:sp>
        <p:nvSpPr>
          <p:cNvPr id="2" name="TextBox 1">
            <a:extLst>
              <a:ext uri="{FF2B5EF4-FFF2-40B4-BE49-F238E27FC236}">
                <a16:creationId xmlns:a16="http://schemas.microsoft.com/office/drawing/2014/main" id="{5E8D20C9-5EA3-468A-803F-62E4B0646AA0}"/>
              </a:ext>
            </a:extLst>
          </p:cNvPr>
          <p:cNvSpPr txBox="1"/>
          <p:nvPr/>
        </p:nvSpPr>
        <p:spPr>
          <a:xfrm>
            <a:off x="6795032" y="5354981"/>
            <a:ext cx="2348971" cy="1077218"/>
          </a:xfrm>
          <a:prstGeom prst="rect">
            <a:avLst/>
          </a:prstGeom>
          <a:noFill/>
        </p:spPr>
        <p:txBody>
          <a:bodyPr wrap="square" rtlCol="0">
            <a:spAutoFit/>
          </a:bodyPr>
          <a:lstStyle/>
          <a:p>
            <a:r>
              <a:rPr lang="en-US" sz="1600" b="0" dirty="0">
                <a:latin typeface="Calibri" pitchFamily="34" charset="0"/>
              </a:rPr>
              <a:t>Effective CPU cycle time: accounts for parallelism within CPU (e.g., multiple cores per CPU)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a:t>The key to bridging this CPU-Memory gap is a fundamental property of computer programs known as </a:t>
            </a:r>
            <a:r>
              <a:rPr lang="en-US" dirty="0">
                <a:solidFill>
                  <a:srgbClr val="C00000"/>
                </a:solidFill>
              </a:rPr>
              <a:t>locality.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762000"/>
          </a:xfrm>
        </p:spPr>
        <p:txBody>
          <a:bodyPr/>
          <a:lstStyle/>
          <a:p>
            <a:r>
              <a:rPr lang="en-US" dirty="0"/>
              <a:t>Announcements</a:t>
            </a:r>
          </a:p>
        </p:txBody>
      </p:sp>
      <p:sp>
        <p:nvSpPr>
          <p:cNvPr id="3" name="Content Placeholder 2"/>
          <p:cNvSpPr>
            <a:spLocks noGrp="1"/>
          </p:cNvSpPr>
          <p:nvPr>
            <p:ph idx="1"/>
          </p:nvPr>
        </p:nvSpPr>
        <p:spPr>
          <a:xfrm>
            <a:off x="396875" y="1362075"/>
            <a:ext cx="7896225" cy="5197974"/>
          </a:xfrm>
        </p:spPr>
        <p:txBody>
          <a:bodyPr/>
          <a:lstStyle/>
          <a:p>
            <a:r>
              <a:rPr lang="en-US" sz="1800" dirty="0"/>
              <a:t>Midterm Exam Logistics (Tentative)</a:t>
            </a:r>
          </a:p>
          <a:p>
            <a:pPr lvl="1"/>
            <a:r>
              <a:rPr lang="en-US" sz="1800" dirty="0"/>
              <a:t>Available Tuesday the 16</a:t>
            </a:r>
            <a:r>
              <a:rPr lang="en-US" sz="1800" baseline="30000" dirty="0"/>
              <a:t>th</a:t>
            </a:r>
            <a:r>
              <a:rPr lang="en-US" sz="1800" dirty="0"/>
              <a:t> – Thursday the 18</a:t>
            </a:r>
            <a:r>
              <a:rPr lang="en-US" sz="1800" baseline="30000" dirty="0"/>
              <a:t>th</a:t>
            </a:r>
            <a:r>
              <a:rPr lang="en-US" sz="1800" dirty="0"/>
              <a:t> </a:t>
            </a:r>
          </a:p>
          <a:p>
            <a:pPr lvl="1"/>
            <a:r>
              <a:rPr lang="en-US" sz="1800" dirty="0"/>
              <a:t>3 hours, download through upload</a:t>
            </a:r>
          </a:p>
          <a:p>
            <a:pPr lvl="2"/>
            <a:r>
              <a:rPr lang="en-US" sz="1800" dirty="0"/>
              <a:t>The exam is what we’d typically give in 80 minutes, but we are allowing extra time to handle technical issues and because, in this mode, we aren’t rushed by class changes. </a:t>
            </a:r>
          </a:p>
          <a:p>
            <a:pPr lvl="2"/>
            <a:r>
              <a:rPr lang="en-US" sz="1800" dirty="0"/>
              <a:t>Extra time, </a:t>
            </a:r>
            <a:r>
              <a:rPr lang="en-US" sz="1800" dirty="0" err="1"/>
              <a:t>etc</a:t>
            </a:r>
            <a:r>
              <a:rPr lang="en-US" sz="1800" dirty="0"/>
              <a:t>, provided according to accommodations</a:t>
            </a:r>
          </a:p>
          <a:p>
            <a:pPr lvl="1"/>
            <a:r>
              <a:rPr lang="en-US" sz="1800" dirty="0"/>
              <a:t>Via </a:t>
            </a:r>
            <a:r>
              <a:rPr lang="en-US" sz="1800" dirty="0" err="1"/>
              <a:t>Gradescope</a:t>
            </a:r>
            <a:endParaRPr lang="en-US" sz="1800" dirty="0"/>
          </a:p>
          <a:p>
            <a:pPr lvl="1"/>
            <a:r>
              <a:rPr lang="en-US" sz="1800" dirty="0"/>
              <a:t>Permitted resources:</a:t>
            </a:r>
          </a:p>
          <a:p>
            <a:pPr lvl="2"/>
            <a:r>
              <a:rPr lang="en-US" sz="1800" dirty="0"/>
              <a:t>Materials the course staff has supplied to you, e.g. via the official course Web page, Canvas, or </a:t>
            </a:r>
            <a:r>
              <a:rPr lang="en-US" sz="1800" dirty="0" err="1"/>
              <a:t>Autolab</a:t>
            </a:r>
            <a:r>
              <a:rPr lang="en-US" sz="1800" dirty="0"/>
              <a:t>, including directly linked materials, and the suggested/required textbooks. Additionally, those books suggested by course staff </a:t>
            </a:r>
            <a:r>
              <a:rPr lang="en-US" sz="1800"/>
              <a:t>on Piazza are allowed. </a:t>
            </a:r>
            <a:endParaRPr lang="en-US" sz="1800" dirty="0"/>
          </a:p>
          <a:p>
            <a:pPr lvl="1"/>
            <a:r>
              <a:rPr lang="en-US" sz="1800" dirty="0"/>
              <a:t>Self-proctored</a:t>
            </a:r>
          </a:p>
          <a:p>
            <a:pPr lvl="1"/>
            <a:r>
              <a:rPr lang="en-US" sz="1800" dirty="0"/>
              <a:t>Taking a break is okay, but it counts toward the 3 hour time limit and you must avoid exposure to all but allowed resources during the break. </a:t>
            </a:r>
          </a:p>
        </p:txBody>
      </p:sp>
    </p:spTree>
    <p:extLst>
      <p:ext uri="{BB962C8B-B14F-4D97-AF65-F5344CB8AC3E}">
        <p14:creationId xmlns:p14="http://schemas.microsoft.com/office/powerpoint/2010/main" val="1931010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3185397"/>
            <a:ext cx="5318124" cy="2768858"/>
          </a:xfrm>
        </p:spPr>
        <p:txBody>
          <a:bodyPr/>
          <a:lstStyle/>
          <a:p>
            <a:r>
              <a:rPr lang="en-US" dirty="0"/>
              <a:t>Data references</a:t>
            </a:r>
          </a:p>
          <a:p>
            <a:pPr lvl="1"/>
            <a:r>
              <a:rPr lang="en-US" dirty="0"/>
              <a:t>Reference array elements in succession (</a:t>
            </a:r>
            <a:r>
              <a:rPr lang="en-US" b="1" dirty="0"/>
              <a:t>stride-1 reference pattern</a:t>
            </a:r>
            <a:r>
              <a:rPr lang="en-US" dirty="0"/>
              <a:t>).</a:t>
            </a:r>
          </a:p>
          <a:p>
            <a:pPr lvl="1"/>
            <a:r>
              <a:rPr lang="en-US" dirty="0"/>
              <a:t>Reference variable </a:t>
            </a:r>
            <a:r>
              <a:rPr lang="en-US" b="1"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490695" y="2872770"/>
            <a:ext cx="2658741" cy="830997"/>
          </a:xfrm>
          <a:prstGeom prst="rect">
            <a:avLst/>
          </a:prstGeom>
          <a:noFill/>
        </p:spPr>
        <p:txBody>
          <a:bodyPr wrap="none" rtlCol="0">
            <a:spAutoFit/>
          </a:bodyPr>
          <a:lstStyle/>
          <a:p>
            <a:pPr algn="ctr"/>
            <a:r>
              <a:rPr lang="en-US" dirty="0">
                <a:latin typeface="Calibri" pitchFamily="34" charset="0"/>
              </a:rPr>
              <a:t>Spatial or Temporal</a:t>
            </a:r>
          </a:p>
          <a:p>
            <a:pPr algn="ctr"/>
            <a:r>
              <a:rPr lang="en-US" dirty="0">
                <a:latin typeface="Calibri" pitchFamily="34" charset="0"/>
              </a:rPr>
              <a:t>Locality?</a:t>
            </a:r>
          </a:p>
        </p:txBody>
      </p:sp>
      <p:sp>
        <p:nvSpPr>
          <p:cNvPr id="14" name="TextBox 13"/>
          <p:cNvSpPr txBox="1"/>
          <p:nvPr/>
        </p:nvSpPr>
        <p:spPr>
          <a:xfrm>
            <a:off x="6143278" y="4251067"/>
            <a:ext cx="1353960" cy="461665"/>
          </a:xfrm>
          <a:prstGeom prst="rect">
            <a:avLst/>
          </a:prstGeom>
          <a:noFill/>
        </p:spPr>
        <p:txBody>
          <a:bodyPr wrap="none" rtlCol="0">
            <a:spAutoFit/>
          </a:bodyPr>
          <a:lstStyle/>
          <a:p>
            <a:r>
              <a:rPr lang="en-US" dirty="0">
                <a:solidFill>
                  <a:srgbClr val="C00000"/>
                </a:solidFill>
                <a:latin typeface="Calibri" pitchFamily="34" charset="0"/>
              </a:rPr>
              <a:t>temporal</a:t>
            </a:r>
          </a:p>
        </p:txBody>
      </p:sp>
      <p:sp>
        <p:nvSpPr>
          <p:cNvPr id="15" name="TextBox 14"/>
          <p:cNvSpPr txBox="1"/>
          <p:nvPr/>
        </p:nvSpPr>
        <p:spPr>
          <a:xfrm>
            <a:off x="6303579" y="5031431"/>
            <a:ext cx="1032975" cy="461665"/>
          </a:xfrm>
          <a:prstGeom prst="rect">
            <a:avLst/>
          </a:prstGeom>
          <a:noFill/>
        </p:spPr>
        <p:txBody>
          <a:bodyPr wrap="none" rtlCol="0">
            <a:spAutoFit/>
          </a:bodyPr>
          <a:lstStyle/>
          <a:p>
            <a:r>
              <a:rPr lang="en-US" dirty="0">
                <a:solidFill>
                  <a:srgbClr val="C00000"/>
                </a:solidFill>
                <a:latin typeface="Calibri" pitchFamily="34" charset="0"/>
              </a:rPr>
              <a:t>spatial</a:t>
            </a:r>
          </a:p>
        </p:txBody>
      </p:sp>
      <p:sp>
        <p:nvSpPr>
          <p:cNvPr id="17" name="TextBox 16"/>
          <p:cNvSpPr txBox="1"/>
          <p:nvPr/>
        </p:nvSpPr>
        <p:spPr>
          <a:xfrm>
            <a:off x="6213069" y="5444698"/>
            <a:ext cx="1353960" cy="461665"/>
          </a:xfrm>
          <a:prstGeom prst="rect">
            <a:avLst/>
          </a:prstGeom>
          <a:noFill/>
        </p:spPr>
        <p:txBody>
          <a:bodyPr wrap="none" rtlCol="0">
            <a:spAutoFit/>
          </a:bodyPr>
          <a:lstStyle/>
          <a:p>
            <a:r>
              <a:rPr lang="en-US" dirty="0">
                <a:solidFill>
                  <a:srgbClr val="C00000"/>
                </a:solidFill>
                <a:latin typeface="Calibri" pitchFamily="34" charset="0"/>
              </a:rPr>
              <a:t>temporal</a:t>
            </a:r>
          </a:p>
        </p:txBody>
      </p:sp>
      <p:sp>
        <p:nvSpPr>
          <p:cNvPr id="9" name="TextBox 8">
            <a:extLst>
              <a:ext uri="{FF2B5EF4-FFF2-40B4-BE49-F238E27FC236}">
                <a16:creationId xmlns:a16="http://schemas.microsoft.com/office/drawing/2014/main" id="{6C5C35D5-84E1-4DE8-94A7-34FE5B73BFAA}"/>
              </a:ext>
            </a:extLst>
          </p:cNvPr>
          <p:cNvSpPr txBox="1"/>
          <p:nvPr/>
        </p:nvSpPr>
        <p:spPr>
          <a:xfrm>
            <a:off x="6303577" y="3769511"/>
            <a:ext cx="1032975" cy="461665"/>
          </a:xfrm>
          <a:prstGeom prst="rect">
            <a:avLst/>
          </a:prstGeom>
          <a:noFill/>
        </p:spPr>
        <p:txBody>
          <a:bodyPr wrap="none" rtlCol="0">
            <a:spAutoFit/>
          </a:bodyPr>
          <a:lstStyle/>
          <a:p>
            <a:r>
              <a:rPr lang="en-US" dirty="0">
                <a:solidFill>
                  <a:srgbClr val="C00000"/>
                </a:solidFill>
                <a:latin typeface="Calibri" pitchFamily="34" charset="0"/>
              </a:rPr>
              <a:t>spatial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a:xfrm>
            <a:off x="396875" y="1197678"/>
            <a:ext cx="7896225" cy="5136447"/>
          </a:xfrm>
        </p:spPr>
        <p:txBody>
          <a:bodyPr/>
          <a:lstStyle/>
          <a:p>
            <a:r>
              <a:rPr lang="en-US" dirty="0">
                <a:solidFill>
                  <a:srgbClr val="C00000"/>
                </a:solidFill>
              </a:rPr>
              <a:t>Claim:</a:t>
            </a:r>
            <a:r>
              <a:rPr lang="en-US" dirty="0"/>
              <a:t> Being able to look at code and get a qualitative sense of its locality is a key skill for a professional programmer.</a:t>
            </a:r>
          </a:p>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2100" name="Text Box 1028"/>
          <p:cNvSpPr txBox="1">
            <a:spLocks noChangeArrowheads="1"/>
          </p:cNvSpPr>
          <p:nvPr/>
        </p:nvSpPr>
        <p:spPr bwMode="auto">
          <a:xfrm>
            <a:off x="3481774" y="2819085"/>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6" name="TextBox 5">
            <a:extLst>
              <a:ext uri="{FF2B5EF4-FFF2-40B4-BE49-F238E27FC236}">
                <a16:creationId xmlns:a16="http://schemas.microsoft.com/office/drawing/2014/main" id="{ED45EC20-4737-4863-9787-07ADA35D357A}"/>
              </a:ext>
            </a:extLst>
          </p:cNvPr>
          <p:cNvSpPr txBox="1"/>
          <p:nvPr/>
        </p:nvSpPr>
        <p:spPr>
          <a:xfrm>
            <a:off x="254471" y="4277969"/>
            <a:ext cx="2478434" cy="1200329"/>
          </a:xfrm>
          <a:prstGeom prst="rect">
            <a:avLst/>
          </a:prstGeom>
          <a:noFill/>
        </p:spPr>
        <p:txBody>
          <a:bodyPr wrap="none" rtlCol="0">
            <a:spAutoFit/>
          </a:bodyPr>
          <a:lstStyle/>
          <a:p>
            <a:pPr algn="ctr"/>
            <a:r>
              <a:rPr lang="en-US" dirty="0">
                <a:latin typeface="Calibri" pitchFamily="34" charset="0"/>
              </a:rPr>
              <a:t>Answer: yes</a:t>
            </a:r>
          </a:p>
          <a:p>
            <a:pPr algn="ctr"/>
            <a:r>
              <a:rPr lang="en-US" dirty="0">
                <a:latin typeface="Calibri" pitchFamily="34" charset="0"/>
              </a:rPr>
              <a:t>Stride-1 reference</a:t>
            </a:r>
          </a:p>
          <a:p>
            <a:pPr algn="ctr"/>
            <a:r>
              <a:rPr lang="en-US" dirty="0">
                <a:latin typeface="Calibri" pitchFamily="34" charset="0"/>
              </a:rPr>
              <a:t>pattern</a:t>
            </a:r>
          </a:p>
        </p:txBody>
      </p:sp>
      <p:grpSp>
        <p:nvGrpSpPr>
          <p:cNvPr id="2" name="Group 1">
            <a:extLst>
              <a:ext uri="{FF2B5EF4-FFF2-40B4-BE49-F238E27FC236}">
                <a16:creationId xmlns:a16="http://schemas.microsoft.com/office/drawing/2014/main" id="{653A2F7C-99E5-9E44-8615-3EC4D9BC2124}"/>
              </a:ext>
            </a:extLst>
          </p:cNvPr>
          <p:cNvGrpSpPr/>
          <p:nvPr/>
        </p:nvGrpSpPr>
        <p:grpSpPr>
          <a:xfrm>
            <a:off x="248299" y="3350403"/>
            <a:ext cx="7776022" cy="3133890"/>
            <a:chOff x="248299" y="3350403"/>
            <a:chExt cx="7776022" cy="3133890"/>
          </a:xfrm>
        </p:grpSpPr>
        <p:sp>
          <p:nvSpPr>
            <p:cNvPr id="5" name="TextBox 4">
              <a:extLst>
                <a:ext uri="{FF2B5EF4-FFF2-40B4-BE49-F238E27FC236}">
                  <a16:creationId xmlns:a16="http://schemas.microsoft.com/office/drawing/2014/main" id="{19D55A12-B9B0-4731-B3AB-1F55AC0A25D8}"/>
                </a:ext>
              </a:extLst>
            </p:cNvPr>
            <p:cNvSpPr txBox="1"/>
            <p:nvPr/>
          </p:nvSpPr>
          <p:spPr>
            <a:xfrm>
              <a:off x="248299" y="3350403"/>
              <a:ext cx="2638735" cy="830997"/>
            </a:xfrm>
            <a:prstGeom prst="rect">
              <a:avLst/>
            </a:prstGeom>
            <a:noFill/>
          </p:spPr>
          <p:txBody>
            <a:bodyPr wrap="none" rtlCol="0">
              <a:spAutoFit/>
            </a:bodyPr>
            <a:lstStyle/>
            <a:p>
              <a:pPr algn="ctr"/>
              <a:r>
                <a:rPr lang="en-US" dirty="0">
                  <a:latin typeface="Calibri" pitchFamily="34" charset="0"/>
                </a:rPr>
                <a:t>Hint: array layout</a:t>
              </a:r>
              <a:br>
                <a:rPr lang="en-US" dirty="0">
                  <a:latin typeface="Calibri" pitchFamily="34" charset="0"/>
                </a:rPr>
              </a:br>
              <a:r>
                <a:rPr lang="en-US" dirty="0">
                  <a:latin typeface="Calibri" pitchFamily="34" charset="0"/>
                </a:rPr>
                <a:t> is row-major order</a:t>
              </a:r>
            </a:p>
          </p:txBody>
        </p:sp>
        <p:grpSp>
          <p:nvGrpSpPr>
            <p:cNvPr id="7" name="Group 16">
              <a:extLst>
                <a:ext uri="{FF2B5EF4-FFF2-40B4-BE49-F238E27FC236}">
                  <a16:creationId xmlns:a16="http://schemas.microsoft.com/office/drawing/2014/main" id="{32821BF7-BDC6-D24D-AA62-AF18BC09A949}"/>
                </a:ext>
              </a:extLst>
            </p:cNvPr>
            <p:cNvGrpSpPr>
              <a:grpSpLocks/>
            </p:cNvGrpSpPr>
            <p:nvPr/>
          </p:nvGrpSpPr>
          <p:grpSpPr bwMode="auto">
            <a:xfrm>
              <a:off x="867097" y="5622775"/>
              <a:ext cx="7157224" cy="861518"/>
              <a:chOff x="336" y="3408"/>
              <a:chExt cx="5184" cy="624"/>
            </a:xfrm>
          </p:grpSpPr>
          <p:grpSp>
            <p:nvGrpSpPr>
              <p:cNvPr id="8" name="Group 17">
                <a:extLst>
                  <a:ext uri="{FF2B5EF4-FFF2-40B4-BE49-F238E27FC236}">
                    <a16:creationId xmlns:a16="http://schemas.microsoft.com/office/drawing/2014/main" id="{4E2A6451-116F-684C-8509-9D255126D624}"/>
                  </a:ext>
                </a:extLst>
              </p:cNvPr>
              <p:cNvGrpSpPr>
                <a:grpSpLocks/>
              </p:cNvGrpSpPr>
              <p:nvPr/>
            </p:nvGrpSpPr>
            <p:grpSpPr bwMode="auto">
              <a:xfrm>
                <a:off x="336" y="3408"/>
                <a:ext cx="1344" cy="624"/>
                <a:chOff x="1488" y="3504"/>
                <a:chExt cx="1344" cy="624"/>
              </a:xfrm>
            </p:grpSpPr>
            <p:sp>
              <p:nvSpPr>
                <p:cNvPr id="18" name="Rectangle 20">
                  <a:extLst>
                    <a:ext uri="{FF2B5EF4-FFF2-40B4-BE49-F238E27FC236}">
                      <a16:creationId xmlns:a16="http://schemas.microsoft.com/office/drawing/2014/main" id="{8981B401-DE84-B746-8B75-CF32928D4A9D}"/>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9" name="Rectangle 18">
                  <a:extLst>
                    <a:ext uri="{FF2B5EF4-FFF2-40B4-BE49-F238E27FC236}">
                      <a16:creationId xmlns:a16="http://schemas.microsoft.com/office/drawing/2014/main" id="{2A2F06CE-6010-E040-9200-0973DBE941A6}"/>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[0]</a:t>
                  </a:r>
                </a:p>
              </p:txBody>
            </p:sp>
            <p:sp>
              <p:nvSpPr>
                <p:cNvPr id="20" name="Rectangle 19">
                  <a:extLst>
                    <a:ext uri="{FF2B5EF4-FFF2-40B4-BE49-F238E27FC236}">
                      <a16:creationId xmlns:a16="http://schemas.microsoft.com/office/drawing/2014/main" id="{0383D22A-D922-A341-8EEE-C3FDE6EB9C84}"/>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[N-1]</a:t>
                  </a:r>
                </a:p>
              </p:txBody>
            </p:sp>
          </p:grpSp>
          <p:grpSp>
            <p:nvGrpSpPr>
              <p:cNvPr id="9" name="Group 21">
                <a:extLst>
                  <a:ext uri="{FF2B5EF4-FFF2-40B4-BE49-F238E27FC236}">
                    <a16:creationId xmlns:a16="http://schemas.microsoft.com/office/drawing/2014/main" id="{775C70C8-9C99-C040-862C-043789495C59}"/>
                  </a:ext>
                </a:extLst>
              </p:cNvPr>
              <p:cNvGrpSpPr>
                <a:grpSpLocks/>
              </p:cNvGrpSpPr>
              <p:nvPr/>
            </p:nvGrpSpPr>
            <p:grpSpPr bwMode="auto">
              <a:xfrm>
                <a:off x="1680" y="3408"/>
                <a:ext cx="1344" cy="624"/>
                <a:chOff x="1488" y="3504"/>
                <a:chExt cx="1344" cy="624"/>
              </a:xfrm>
            </p:grpSpPr>
            <p:sp>
              <p:nvSpPr>
                <p:cNvPr id="15" name="Rectangle 24">
                  <a:extLst>
                    <a:ext uri="{FF2B5EF4-FFF2-40B4-BE49-F238E27FC236}">
                      <a16:creationId xmlns:a16="http://schemas.microsoft.com/office/drawing/2014/main" id="{9C459E01-D13E-104C-B66E-C7D79247E64C}"/>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6" name="Rectangle 22">
                  <a:extLst>
                    <a:ext uri="{FF2B5EF4-FFF2-40B4-BE49-F238E27FC236}">
                      <a16:creationId xmlns:a16="http://schemas.microsoft.com/office/drawing/2014/main" id="{4970F43B-0023-FC4B-85EB-829340DEFF43}"/>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[0]</a:t>
                  </a:r>
                </a:p>
              </p:txBody>
            </p:sp>
            <p:sp>
              <p:nvSpPr>
                <p:cNvPr id="17" name="Rectangle 23">
                  <a:extLst>
                    <a:ext uri="{FF2B5EF4-FFF2-40B4-BE49-F238E27FC236}">
                      <a16:creationId xmlns:a16="http://schemas.microsoft.com/office/drawing/2014/main" id="{BEE15EB2-D5F5-F74C-A357-271DC690C1CB}"/>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[N-1]</a:t>
                  </a:r>
                </a:p>
              </p:txBody>
            </p:sp>
          </p:grpSp>
          <p:grpSp>
            <p:nvGrpSpPr>
              <p:cNvPr id="10" name="Group 25">
                <a:extLst>
                  <a:ext uri="{FF2B5EF4-FFF2-40B4-BE49-F238E27FC236}">
                    <a16:creationId xmlns:a16="http://schemas.microsoft.com/office/drawing/2014/main" id="{33BD5FC7-A6FD-D846-94DF-D65873BBBA13}"/>
                  </a:ext>
                </a:extLst>
              </p:cNvPr>
              <p:cNvGrpSpPr>
                <a:grpSpLocks/>
              </p:cNvGrpSpPr>
              <p:nvPr/>
            </p:nvGrpSpPr>
            <p:grpSpPr bwMode="auto">
              <a:xfrm>
                <a:off x="4176" y="3408"/>
                <a:ext cx="1344" cy="624"/>
                <a:chOff x="1488" y="3504"/>
                <a:chExt cx="1344" cy="624"/>
              </a:xfrm>
            </p:grpSpPr>
            <p:sp>
              <p:nvSpPr>
                <p:cNvPr id="12" name="Rectangle 28">
                  <a:extLst>
                    <a:ext uri="{FF2B5EF4-FFF2-40B4-BE49-F238E27FC236}">
                      <a16:creationId xmlns:a16="http://schemas.microsoft.com/office/drawing/2014/main" id="{7A688E6D-67D1-F54A-92A2-66B8499DE3EA}"/>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3" name="Rectangle 26">
                  <a:extLst>
                    <a:ext uri="{FF2B5EF4-FFF2-40B4-BE49-F238E27FC236}">
                      <a16:creationId xmlns:a16="http://schemas.microsoft.com/office/drawing/2014/main" id="{A45C7086-4443-0149-A8F3-528973B271EC}"/>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[0]</a:t>
                  </a:r>
                </a:p>
              </p:txBody>
            </p:sp>
            <p:sp>
              <p:nvSpPr>
                <p:cNvPr id="14" name="Rectangle 27">
                  <a:extLst>
                    <a:ext uri="{FF2B5EF4-FFF2-40B4-BE49-F238E27FC236}">
                      <a16:creationId xmlns:a16="http://schemas.microsoft.com/office/drawing/2014/main" id="{79902B49-6C53-E744-9B38-0E166B13BF89}"/>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[N-1]</a:t>
                  </a:r>
                </a:p>
              </p:txBody>
            </p:sp>
          </p:grpSp>
          <p:sp>
            <p:nvSpPr>
              <p:cNvPr id="11" name="Rectangle 29">
                <a:extLst>
                  <a:ext uri="{FF2B5EF4-FFF2-40B4-BE49-F238E27FC236}">
                    <a16:creationId xmlns:a16="http://schemas.microsoft.com/office/drawing/2014/main" id="{A633FC7F-636A-7041-8768-C790FA36EC75}"/>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3124" name="Text Box 4"/>
          <p:cNvSpPr txBox="1">
            <a:spLocks noChangeArrowheads="1"/>
          </p:cNvSpPr>
          <p:nvPr/>
        </p:nvSpPr>
        <p:spPr bwMode="auto">
          <a:xfrm>
            <a:off x="867097" y="2506326"/>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5" name="TextBox 4">
            <a:extLst>
              <a:ext uri="{FF2B5EF4-FFF2-40B4-BE49-F238E27FC236}">
                <a16:creationId xmlns:a16="http://schemas.microsoft.com/office/drawing/2014/main" id="{53810A75-937C-4D6F-9C78-6B0DF0D10DC9}"/>
              </a:ext>
            </a:extLst>
          </p:cNvPr>
          <p:cNvSpPr txBox="1"/>
          <p:nvPr/>
        </p:nvSpPr>
        <p:spPr>
          <a:xfrm>
            <a:off x="6677618" y="2572933"/>
            <a:ext cx="1633075" cy="461665"/>
          </a:xfrm>
          <a:prstGeom prst="rect">
            <a:avLst/>
          </a:prstGeom>
          <a:noFill/>
        </p:spPr>
        <p:txBody>
          <a:bodyPr wrap="none" rtlCol="0">
            <a:spAutoFit/>
          </a:bodyPr>
          <a:lstStyle/>
          <a:p>
            <a:pPr algn="ctr"/>
            <a:r>
              <a:rPr lang="en-US" dirty="0">
                <a:latin typeface="Calibri" pitchFamily="34" charset="0"/>
              </a:rPr>
              <a:t>Answer: no</a:t>
            </a:r>
          </a:p>
        </p:txBody>
      </p:sp>
      <p:sp>
        <p:nvSpPr>
          <p:cNvPr id="6" name="TextBox 5">
            <a:extLst>
              <a:ext uri="{FF2B5EF4-FFF2-40B4-BE49-F238E27FC236}">
                <a16:creationId xmlns:a16="http://schemas.microsoft.com/office/drawing/2014/main" id="{E5566AD5-FDF4-45C7-8C7F-7D736D0CB2EF}"/>
              </a:ext>
            </a:extLst>
          </p:cNvPr>
          <p:cNvSpPr txBox="1"/>
          <p:nvPr/>
        </p:nvSpPr>
        <p:spPr>
          <a:xfrm>
            <a:off x="6430694" y="3198995"/>
            <a:ext cx="2499274" cy="830997"/>
          </a:xfrm>
          <a:prstGeom prst="rect">
            <a:avLst/>
          </a:prstGeom>
          <a:noFill/>
        </p:spPr>
        <p:txBody>
          <a:bodyPr wrap="none" rtlCol="0">
            <a:spAutoFit/>
          </a:bodyPr>
          <a:lstStyle/>
          <a:p>
            <a:pPr algn="ctr"/>
            <a:r>
              <a:rPr lang="en-US" dirty="0">
                <a:latin typeface="Calibri" pitchFamily="34" charset="0"/>
              </a:rPr>
              <a:t>Stride N reference</a:t>
            </a:r>
          </a:p>
          <a:p>
            <a:pPr algn="ctr"/>
            <a:r>
              <a:rPr lang="en-US" dirty="0">
                <a:latin typeface="Calibri" pitchFamily="34" charset="0"/>
              </a:rPr>
              <a:t>pattern</a:t>
            </a:r>
          </a:p>
        </p:txBody>
      </p:sp>
      <p:grpSp>
        <p:nvGrpSpPr>
          <p:cNvPr id="9" name="Group 16">
            <a:extLst>
              <a:ext uri="{FF2B5EF4-FFF2-40B4-BE49-F238E27FC236}">
                <a16:creationId xmlns:a16="http://schemas.microsoft.com/office/drawing/2014/main" id="{67208DF7-4AAB-6E4A-89F0-8BBC6F934466}"/>
              </a:ext>
            </a:extLst>
          </p:cNvPr>
          <p:cNvGrpSpPr>
            <a:grpSpLocks/>
          </p:cNvGrpSpPr>
          <p:nvPr/>
        </p:nvGrpSpPr>
        <p:grpSpPr bwMode="auto">
          <a:xfrm>
            <a:off x="867097" y="5622775"/>
            <a:ext cx="7157224" cy="861518"/>
            <a:chOff x="336" y="3408"/>
            <a:chExt cx="5184" cy="624"/>
          </a:xfrm>
        </p:grpSpPr>
        <p:grpSp>
          <p:nvGrpSpPr>
            <p:cNvPr id="10" name="Group 17">
              <a:extLst>
                <a:ext uri="{FF2B5EF4-FFF2-40B4-BE49-F238E27FC236}">
                  <a16:creationId xmlns:a16="http://schemas.microsoft.com/office/drawing/2014/main" id="{0D82A56D-D23D-7A46-AB7F-65398995D5FA}"/>
                </a:ext>
              </a:extLst>
            </p:cNvPr>
            <p:cNvGrpSpPr>
              <a:grpSpLocks/>
            </p:cNvGrpSpPr>
            <p:nvPr/>
          </p:nvGrpSpPr>
          <p:grpSpPr bwMode="auto">
            <a:xfrm>
              <a:off x="336" y="3408"/>
              <a:ext cx="1344" cy="624"/>
              <a:chOff x="1488" y="3504"/>
              <a:chExt cx="1344" cy="624"/>
            </a:xfrm>
          </p:grpSpPr>
          <p:sp>
            <p:nvSpPr>
              <p:cNvPr id="20" name="Rectangle 20">
                <a:extLst>
                  <a:ext uri="{FF2B5EF4-FFF2-40B4-BE49-F238E27FC236}">
                    <a16:creationId xmlns:a16="http://schemas.microsoft.com/office/drawing/2014/main" id="{97D2AC12-CBE4-0C40-AA2F-2EC2D9B6032B}"/>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21" name="Rectangle 20">
                <a:extLst>
                  <a:ext uri="{FF2B5EF4-FFF2-40B4-BE49-F238E27FC236}">
                    <a16:creationId xmlns:a16="http://schemas.microsoft.com/office/drawing/2014/main" id="{D18E0D86-ECFA-D84D-9EF3-04F299368CC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[0]</a:t>
                </a:r>
              </a:p>
            </p:txBody>
          </p:sp>
          <p:sp>
            <p:nvSpPr>
              <p:cNvPr id="22" name="Rectangle 21">
                <a:extLst>
                  <a:ext uri="{FF2B5EF4-FFF2-40B4-BE49-F238E27FC236}">
                    <a16:creationId xmlns:a16="http://schemas.microsoft.com/office/drawing/2014/main" id="{D60577D0-2F95-6940-A1AC-6D6E8E2CBE3B}"/>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[N-1]</a:t>
                </a:r>
              </a:p>
            </p:txBody>
          </p:sp>
        </p:grpSp>
        <p:grpSp>
          <p:nvGrpSpPr>
            <p:cNvPr id="11" name="Group 21">
              <a:extLst>
                <a:ext uri="{FF2B5EF4-FFF2-40B4-BE49-F238E27FC236}">
                  <a16:creationId xmlns:a16="http://schemas.microsoft.com/office/drawing/2014/main" id="{056EB566-3897-464A-9EA1-97047E918D37}"/>
                </a:ext>
              </a:extLst>
            </p:cNvPr>
            <p:cNvGrpSpPr>
              <a:grpSpLocks/>
            </p:cNvGrpSpPr>
            <p:nvPr/>
          </p:nvGrpSpPr>
          <p:grpSpPr bwMode="auto">
            <a:xfrm>
              <a:off x="1680" y="3408"/>
              <a:ext cx="1344" cy="624"/>
              <a:chOff x="1488" y="3504"/>
              <a:chExt cx="1344" cy="624"/>
            </a:xfrm>
          </p:grpSpPr>
          <p:sp>
            <p:nvSpPr>
              <p:cNvPr id="17" name="Rectangle 24">
                <a:extLst>
                  <a:ext uri="{FF2B5EF4-FFF2-40B4-BE49-F238E27FC236}">
                    <a16:creationId xmlns:a16="http://schemas.microsoft.com/office/drawing/2014/main" id="{234E563C-77F8-6647-B736-E585CFA7554B}"/>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8" name="Rectangle 22">
                <a:extLst>
                  <a:ext uri="{FF2B5EF4-FFF2-40B4-BE49-F238E27FC236}">
                    <a16:creationId xmlns:a16="http://schemas.microsoft.com/office/drawing/2014/main" id="{91044104-F4EC-AE4C-91C0-FED55B6DA00F}"/>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[0]</a:t>
                </a:r>
              </a:p>
            </p:txBody>
          </p:sp>
          <p:sp>
            <p:nvSpPr>
              <p:cNvPr id="19" name="Rectangle 23">
                <a:extLst>
                  <a:ext uri="{FF2B5EF4-FFF2-40B4-BE49-F238E27FC236}">
                    <a16:creationId xmlns:a16="http://schemas.microsoft.com/office/drawing/2014/main" id="{1E10A606-C095-304E-9C7C-A19F06656A78}"/>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[N-1]</a:t>
                </a:r>
              </a:p>
            </p:txBody>
          </p:sp>
        </p:grpSp>
        <p:grpSp>
          <p:nvGrpSpPr>
            <p:cNvPr id="12" name="Group 25">
              <a:extLst>
                <a:ext uri="{FF2B5EF4-FFF2-40B4-BE49-F238E27FC236}">
                  <a16:creationId xmlns:a16="http://schemas.microsoft.com/office/drawing/2014/main" id="{16E97A84-F935-8342-94DC-ADD29DB33749}"/>
                </a:ext>
              </a:extLst>
            </p:cNvPr>
            <p:cNvGrpSpPr>
              <a:grpSpLocks/>
            </p:cNvGrpSpPr>
            <p:nvPr/>
          </p:nvGrpSpPr>
          <p:grpSpPr bwMode="auto">
            <a:xfrm>
              <a:off x="4176" y="3408"/>
              <a:ext cx="1344" cy="624"/>
              <a:chOff x="1488" y="3504"/>
              <a:chExt cx="1344" cy="624"/>
            </a:xfrm>
          </p:grpSpPr>
          <p:sp>
            <p:nvSpPr>
              <p:cNvPr id="14" name="Rectangle 28">
                <a:extLst>
                  <a:ext uri="{FF2B5EF4-FFF2-40B4-BE49-F238E27FC236}">
                    <a16:creationId xmlns:a16="http://schemas.microsoft.com/office/drawing/2014/main" id="{D086D78A-BD13-1C41-B746-A3B5BAF4ECB8}"/>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5" name="Rectangle 26">
                <a:extLst>
                  <a:ext uri="{FF2B5EF4-FFF2-40B4-BE49-F238E27FC236}">
                    <a16:creationId xmlns:a16="http://schemas.microsoft.com/office/drawing/2014/main" id="{33CC59CD-5B9B-D746-86C6-10F9EF78B3CB}"/>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[0]</a:t>
                </a:r>
              </a:p>
            </p:txBody>
          </p:sp>
          <p:sp>
            <p:nvSpPr>
              <p:cNvPr id="16" name="Rectangle 27">
                <a:extLst>
                  <a:ext uri="{FF2B5EF4-FFF2-40B4-BE49-F238E27FC236}">
                    <a16:creationId xmlns:a16="http://schemas.microsoft.com/office/drawing/2014/main" id="{651A1468-83C5-7849-9D6A-B5723BC41352}"/>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[N-1]</a:t>
                </a:r>
              </a:p>
            </p:txBody>
          </p:sp>
        </p:grpSp>
        <p:sp>
          <p:nvSpPr>
            <p:cNvPr id="13" name="Rectangle 29">
              <a:extLst>
                <a:ext uri="{FF2B5EF4-FFF2-40B4-BE49-F238E27FC236}">
                  <a16:creationId xmlns:a16="http://schemas.microsoft.com/office/drawing/2014/main" id="{2E44C984-8E8E-2A42-A267-5CC0F4BDEEC2}"/>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grpSp>
      <p:sp>
        <p:nvSpPr>
          <p:cNvPr id="23" name="TextBox 22">
            <a:extLst>
              <a:ext uri="{FF2B5EF4-FFF2-40B4-BE49-F238E27FC236}">
                <a16:creationId xmlns:a16="http://schemas.microsoft.com/office/drawing/2014/main" id="{9C368AE6-F19A-4370-828B-407605A7695D}"/>
              </a:ext>
            </a:extLst>
          </p:cNvPr>
          <p:cNvSpPr txBox="1"/>
          <p:nvPr/>
        </p:nvSpPr>
        <p:spPr>
          <a:xfrm>
            <a:off x="5693083" y="4399795"/>
            <a:ext cx="3364856" cy="830997"/>
          </a:xfrm>
          <a:prstGeom prst="rect">
            <a:avLst/>
          </a:prstGeom>
          <a:noFill/>
        </p:spPr>
        <p:txBody>
          <a:bodyPr wrap="square" rtlCol="0">
            <a:spAutoFit/>
          </a:bodyPr>
          <a:lstStyle/>
          <a:p>
            <a:pPr algn="ctr"/>
            <a:r>
              <a:rPr lang="en-US" dirty="0">
                <a:latin typeface="Calibri" pitchFamily="34" charset="0"/>
              </a:rPr>
              <a:t>Note: If M is very small</a:t>
            </a:r>
          </a:p>
          <a:p>
            <a:pPr algn="ctr"/>
            <a:r>
              <a:rPr lang="en-US" dirty="0">
                <a:latin typeface="Calibri" pitchFamily="34" charset="0"/>
              </a:rPr>
              <a:t>then good locality.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C00000"/>
                </a:solidFill>
              </a:rPr>
              <a:t>Question</a:t>
            </a:r>
            <a:r>
              <a:rPr lang="en-US" dirty="0"/>
              <a:t>: Can you permute the loops so that the function scans the 3-d array </a:t>
            </a:r>
            <a:r>
              <a:rPr lang="en-US" dirty="0">
                <a:latin typeface="Courier New"/>
                <a:cs typeface="Courier New"/>
              </a:rPr>
              <a:t>a</a:t>
            </a:r>
            <a:r>
              <a:rPr lang="en-US" b="0" dirty="0">
                <a:cs typeface="Courier New"/>
              </a:rPr>
              <a:t> </a:t>
            </a:r>
            <a:r>
              <a:rPr lang="en-US" dirty="0"/>
              <a:t>with a stride-1 reference pattern (and thus has good spatial locality)?</a:t>
            </a:r>
          </a:p>
        </p:txBody>
      </p:sp>
      <p:sp>
        <p:nvSpPr>
          <p:cNvPr id="134148" name="Text Box 1028"/>
          <p:cNvSpPr txBox="1">
            <a:spLocks noChangeArrowheads="1"/>
          </p:cNvSpPr>
          <p:nvPr/>
        </p:nvSpPr>
        <p:spPr bwMode="auto">
          <a:xfrm>
            <a:off x="651255" y="290188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(i = 0; i &lt; N; i++)</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(k = 0; k &lt; M; k++)</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5" name="TextBox 4">
            <a:extLst>
              <a:ext uri="{FF2B5EF4-FFF2-40B4-BE49-F238E27FC236}">
                <a16:creationId xmlns:a16="http://schemas.microsoft.com/office/drawing/2014/main" id="{924973FF-DDF1-47C3-BAC0-94B193D43655}"/>
              </a:ext>
            </a:extLst>
          </p:cNvPr>
          <p:cNvSpPr txBox="1"/>
          <p:nvPr/>
        </p:nvSpPr>
        <p:spPr>
          <a:xfrm>
            <a:off x="4834794" y="6172510"/>
            <a:ext cx="4022768" cy="461665"/>
          </a:xfrm>
          <a:prstGeom prst="rect">
            <a:avLst/>
          </a:prstGeom>
          <a:noFill/>
        </p:spPr>
        <p:txBody>
          <a:bodyPr wrap="none" rtlCol="0">
            <a:spAutoFit/>
          </a:bodyPr>
          <a:lstStyle/>
          <a:p>
            <a:pPr algn="ctr"/>
            <a:r>
              <a:rPr lang="en-US" dirty="0">
                <a:latin typeface="Calibri" pitchFamily="34" charset="0"/>
              </a:rPr>
              <a:t>Answer: make j the inner loop</a:t>
            </a:r>
          </a:p>
        </p:txBody>
      </p:sp>
      <p:sp>
        <p:nvSpPr>
          <p:cNvPr id="7" name="TextBox 6">
            <a:extLst>
              <a:ext uri="{FF2B5EF4-FFF2-40B4-BE49-F238E27FC236}">
                <a16:creationId xmlns:a16="http://schemas.microsoft.com/office/drawing/2014/main" id="{83EA1F47-2194-44A6-A494-DE8A4DA1051E}"/>
              </a:ext>
            </a:extLst>
          </p:cNvPr>
          <p:cNvSpPr txBox="1"/>
          <p:nvPr/>
        </p:nvSpPr>
        <p:spPr>
          <a:xfrm>
            <a:off x="6359427" y="2915794"/>
            <a:ext cx="2316152" cy="1015663"/>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time ./</a:t>
            </a:r>
            <a:r>
              <a:rPr lang="en-US" sz="1200" dirty="0" err="1">
                <a:latin typeface="Courier New" panose="02070309020205020404" pitchFamily="49" charset="0"/>
                <a:cs typeface="Courier New" panose="02070309020205020404" pitchFamily="49" charset="0"/>
              </a:rPr>
              <a:t>loopijk</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real    0m2.765s</a:t>
            </a:r>
          </a:p>
          <a:p>
            <a:r>
              <a:rPr lang="en-US" sz="1200" dirty="0">
                <a:latin typeface="Courier New" panose="02070309020205020404" pitchFamily="49" charset="0"/>
                <a:cs typeface="Courier New" panose="02070309020205020404" pitchFamily="49" charset="0"/>
              </a:rPr>
              <a:t>user    0m2.328s</a:t>
            </a:r>
          </a:p>
          <a:p>
            <a:r>
              <a:rPr lang="en-US" sz="1200" dirty="0">
                <a:latin typeface="Courier New" panose="02070309020205020404" pitchFamily="49" charset="0"/>
                <a:cs typeface="Courier New" panose="02070309020205020404" pitchFamily="49" charset="0"/>
              </a:rPr>
              <a:t>sys     0m0.422s</a:t>
            </a:r>
          </a:p>
        </p:txBody>
      </p:sp>
      <p:sp>
        <p:nvSpPr>
          <p:cNvPr id="3" name="TextBox 2">
            <a:extLst>
              <a:ext uri="{FF2B5EF4-FFF2-40B4-BE49-F238E27FC236}">
                <a16:creationId xmlns:a16="http://schemas.microsoft.com/office/drawing/2014/main" id="{365EF166-F3BF-4F1A-88EA-AA4A8DF6325F}"/>
              </a:ext>
            </a:extLst>
          </p:cNvPr>
          <p:cNvSpPr txBox="1"/>
          <p:nvPr/>
        </p:nvSpPr>
        <p:spPr>
          <a:xfrm>
            <a:off x="6359427" y="4279914"/>
            <a:ext cx="2316152" cy="1015663"/>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time ./</a:t>
            </a:r>
            <a:r>
              <a:rPr lang="en-US" sz="1200" dirty="0" err="1">
                <a:latin typeface="Courier New" panose="02070309020205020404" pitchFamily="49" charset="0"/>
                <a:cs typeface="Courier New" panose="02070309020205020404" pitchFamily="49" charset="0"/>
              </a:rPr>
              <a:t>loopkij</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real    0m1.651s</a:t>
            </a:r>
          </a:p>
          <a:p>
            <a:r>
              <a:rPr lang="en-US" sz="1200" dirty="0">
                <a:latin typeface="Courier New" panose="02070309020205020404" pitchFamily="49" charset="0"/>
                <a:cs typeface="Courier New" panose="02070309020205020404" pitchFamily="49" charset="0"/>
              </a:rPr>
              <a:t>user    0m1.234s</a:t>
            </a:r>
          </a:p>
          <a:p>
            <a:r>
              <a:rPr lang="en-US" sz="1200" dirty="0">
                <a:latin typeface="Courier New" panose="02070309020205020404" pitchFamily="49" charset="0"/>
                <a:cs typeface="Courier New" panose="02070309020205020404" pitchFamily="49" charset="0"/>
              </a:rPr>
              <a:t>sys     0m0.422s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The memory abstraction</a:t>
            </a:r>
          </a:p>
          <a:p>
            <a:pPr>
              <a:lnSpc>
                <a:spcPct val="80000"/>
              </a:lnSpc>
            </a:pPr>
            <a:r>
              <a:rPr lang="en-US" dirty="0">
                <a:solidFill>
                  <a:schemeClr val="bg1">
                    <a:lumMod val="75000"/>
                  </a:schemeClr>
                </a:solidFill>
              </a:rPr>
              <a:t>DRAM : main memory building block</a:t>
            </a:r>
          </a:p>
          <a:p>
            <a:pPr>
              <a:lnSpc>
                <a:spcPct val="80000"/>
              </a:lnSpc>
            </a:pPr>
            <a:r>
              <a:rPr lang="en-US" dirty="0">
                <a:solidFill>
                  <a:schemeClr val="bg1">
                    <a:lumMod val="75000"/>
                  </a:schemeClr>
                </a:solidFill>
              </a:rPr>
              <a:t>Locality of reference</a:t>
            </a:r>
          </a:p>
          <a:p>
            <a:pPr>
              <a:lnSpc>
                <a:spcPct val="80000"/>
              </a:lnSpc>
            </a:pPr>
            <a:r>
              <a:rPr lang="en-US" dirty="0"/>
              <a:t>The memory hierarchy</a:t>
            </a:r>
          </a:p>
          <a:p>
            <a:pPr>
              <a:lnSpc>
                <a:spcPct val="80000"/>
              </a:lnSpc>
            </a:pPr>
            <a:r>
              <a:rPr lang="en-US" dirty="0">
                <a:solidFill>
                  <a:schemeClr val="bg2">
                    <a:lumMod val="60000"/>
                    <a:lumOff val="40000"/>
                  </a:schemeClr>
                </a:solidFill>
              </a:rPr>
              <a:t>Storage technologies and trends</a:t>
            </a:r>
          </a:p>
        </p:txBody>
      </p:sp>
    </p:spTree>
    <p:extLst>
      <p:ext uri="{BB962C8B-B14F-4D97-AF65-F5344CB8AC3E}">
        <p14:creationId xmlns:p14="http://schemas.microsoft.com/office/powerpoint/2010/main" val="1759652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dirty="0"/>
              <a:t>Some fundamental and enduring properties of hardware and software:</a:t>
            </a:r>
          </a:p>
          <a:p>
            <a:pPr lvl="1"/>
            <a:r>
              <a:rPr lang="en-US" dirty="0"/>
              <a:t>Fast storage technologies cost more per byte, have less capacity, and require more power (heat!). </a:t>
            </a:r>
          </a:p>
          <a:p>
            <a:pPr lvl="1"/>
            <a:r>
              <a:rPr lang="en-US" dirty="0"/>
              <a:t>The gap between CPU and main memory speed is widening.</a:t>
            </a:r>
          </a:p>
          <a:p>
            <a:pPr lvl="1"/>
            <a:r>
              <a:rPr lang="en-US" dirty="0"/>
              <a:t>Well-written programs tend to exhibit good locality.</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C00000"/>
                </a:solidFill>
              </a:rPr>
              <a:t>memory hierarchy</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Arial"/>
              </a:rPr>
              <a:t>Example Memory </a:t>
            </a:r>
            <a:br>
              <a:rPr lang="en-GB" dirty="0">
                <a:cs typeface="Arial"/>
              </a:rPr>
            </a:br>
            <a:r>
              <a:rPr lang="en-GB" dirty="0">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2" name="Text Box 196"/>
          <p:cNvSpPr txBox="1">
            <a:spLocks noChangeAspect="1" noChangeArrowheads="1"/>
          </p:cNvSpPr>
          <p:nvPr/>
        </p:nvSpPr>
        <p:spPr bwMode="auto">
          <a:xfrm>
            <a:off x="3744216" y="834509"/>
            <a:ext cx="62388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alibri" panose="020F0502020204030204" pitchFamily="34" charset="0"/>
                <a:cs typeface="Arial"/>
              </a:rPr>
              <a:t>Regs</a:t>
            </a:r>
            <a:endPar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endParaRPr>
          </a:p>
        </p:txBody>
      </p:sp>
      <p:sp>
        <p:nvSpPr>
          <p:cNvPr id="153" name="Text Box 198"/>
          <p:cNvSpPr txBox="1">
            <a:spLocks noChangeAspect="1" noChangeArrowheads="1"/>
          </p:cNvSpPr>
          <p:nvPr/>
        </p:nvSpPr>
        <p:spPr bwMode="auto">
          <a:xfrm>
            <a:off x="3531818" y="1283385"/>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(SRAM)</a:t>
            </a:r>
          </a:p>
        </p:txBody>
      </p:sp>
      <p:sp>
        <p:nvSpPr>
          <p:cNvPr id="154" name="Text Box 199"/>
          <p:cNvSpPr txBox="1">
            <a:spLocks noChangeAspect="1" noChangeArrowheads="1"/>
          </p:cNvSpPr>
          <p:nvPr/>
        </p:nvSpPr>
        <p:spPr bwMode="auto">
          <a:xfrm>
            <a:off x="3300985" y="3821797"/>
            <a:ext cx="151035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(DRAM)</a:t>
            </a:r>
          </a:p>
        </p:txBody>
      </p:sp>
      <p:sp>
        <p:nvSpPr>
          <p:cNvPr id="155" name="Text Box 200"/>
          <p:cNvSpPr txBox="1">
            <a:spLocks noChangeAspect="1" noChangeArrowheads="1"/>
          </p:cNvSpPr>
          <p:nvPr/>
        </p:nvSpPr>
        <p:spPr bwMode="auto">
          <a:xfrm>
            <a:off x="2836916" y="4847322"/>
            <a:ext cx="243848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0" name="Text Box 223"/>
          <p:cNvSpPr txBox="1">
            <a:spLocks noChangeAspect="1" noChangeArrowheads="1"/>
          </p:cNvSpPr>
          <p:nvPr/>
        </p:nvSpPr>
        <p:spPr bwMode="auto">
          <a:xfrm>
            <a:off x="123825" y="3625166"/>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2" name="Text Box 225"/>
          <p:cNvSpPr txBox="1">
            <a:spLocks noChangeAspect="1" noChangeArrowheads="1"/>
          </p:cNvSpPr>
          <p:nvPr/>
        </p:nvSpPr>
        <p:spPr bwMode="auto">
          <a:xfrm>
            <a:off x="2707875" y="5947460"/>
            <a:ext cx="269657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(e.g., Web servers)</a:t>
            </a:r>
          </a:p>
        </p:txBody>
      </p:sp>
      <p:sp>
        <p:nvSpPr>
          <p:cNvPr id="165" name="Text Box 227"/>
          <p:cNvSpPr txBox="1">
            <a:spLocks noChangeAspect="1" noChangeArrowheads="1"/>
          </p:cNvSpPr>
          <p:nvPr/>
        </p:nvSpPr>
        <p:spPr bwMode="auto">
          <a:xfrm>
            <a:off x="7073306" y="5375050"/>
            <a:ext cx="206275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on remote</a:t>
            </a:r>
            <a:r>
              <a:rPr kumimoji="0" lang="en-US" sz="1400" i="0" u="none" strike="noStrike" kern="0" cap="none" spc="0" normalizeH="0" noProof="0" dirty="0">
                <a:ln>
                  <a:noFill/>
                </a:ln>
                <a:solidFill>
                  <a:srgbClr val="C00000"/>
                </a:solidFill>
                <a:effectLst/>
                <a:uLnTx/>
                <a:uFillTx/>
                <a:latin typeface="Calibri" panose="020F0502020204030204" pitchFamily="34" charset="0"/>
                <a:cs typeface="Arial"/>
              </a:rPr>
              <a:t> servers.</a:t>
            </a:r>
            <a:endPar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7" name="Text Box 236"/>
          <p:cNvSpPr txBox="1">
            <a:spLocks noChangeAspect="1" noChangeArrowheads="1"/>
          </p:cNvSpPr>
          <p:nvPr/>
        </p:nvSpPr>
        <p:spPr bwMode="auto">
          <a:xfrm>
            <a:off x="3531818" y="194854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69" name="Text Box 243"/>
          <p:cNvSpPr txBox="1">
            <a:spLocks noChangeAspect="1" noChangeArrowheads="1"/>
          </p:cNvSpPr>
          <p:nvPr/>
        </p:nvSpPr>
        <p:spPr bwMode="auto">
          <a:xfrm>
            <a:off x="4962526" y="1641804"/>
            <a:ext cx="283845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CPU registers hold words retrieved from </a:t>
            </a:r>
            <a:r>
              <a:rPr kumimoji="0" lang="en-US" sz="1400" i="0" u="none" strike="noStrike" kern="0" cap="none" spc="0" normalizeH="0" baseline="0" noProof="0" dirty="0" err="1">
                <a:ln>
                  <a:noFill/>
                </a:ln>
                <a:solidFill>
                  <a:srgbClr val="C00000"/>
                </a:solidFill>
                <a:effectLst/>
                <a:uLnTx/>
                <a:uFillTx/>
                <a:latin typeface="Calibri" panose="020F0502020204030204" pitchFamily="34" charset="0"/>
                <a:cs typeface="Arial"/>
              </a:rPr>
              <a:t>th</a:t>
            </a:r>
            <a:r>
              <a:rPr lang="en-US" sz="1400" kern="0" dirty="0">
                <a:solidFill>
                  <a:srgbClr val="C00000"/>
                </a:solidFill>
                <a:latin typeface="Calibri" panose="020F0502020204030204" pitchFamily="34" charset="0"/>
                <a:cs typeface="Arial"/>
              </a:rPr>
              <a:t>e L1 cache</a:t>
            </a: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a:t>
            </a:r>
          </a:p>
        </p:txBody>
      </p:sp>
      <p:sp>
        <p:nvSpPr>
          <p:cNvPr id="174" name="Text Box 231"/>
          <p:cNvSpPr txBox="1">
            <a:spLocks noChangeAspect="1" noChangeArrowheads="1"/>
          </p:cNvSpPr>
          <p:nvPr/>
        </p:nvSpPr>
        <p:spPr bwMode="auto">
          <a:xfrm>
            <a:off x="5365751" y="2403800"/>
            <a:ext cx="262890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L3 cache.</a:t>
            </a:r>
          </a:p>
        </p:txBody>
      </p:sp>
      <p:sp>
        <p:nvSpPr>
          <p:cNvPr id="176" name="Text Box 247"/>
          <p:cNvSpPr txBox="1">
            <a:spLocks noChangeAspect="1" noChangeArrowheads="1"/>
          </p:cNvSpPr>
          <p:nvPr/>
        </p:nvSpPr>
        <p:spPr bwMode="auto">
          <a:xfrm>
            <a:off x="3235325" y="644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L0:</a:t>
            </a:r>
          </a:p>
        </p:txBody>
      </p:sp>
      <p:sp>
        <p:nvSpPr>
          <p:cNvPr id="177" name="Text Box 248"/>
          <p:cNvSpPr txBox="1">
            <a:spLocks noChangeAspect="1" noChangeArrowheads="1"/>
          </p:cNvSpPr>
          <p:nvPr/>
        </p:nvSpPr>
        <p:spPr bwMode="auto">
          <a:xfrm>
            <a:off x="2867025" y="13536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L1:</a:t>
            </a:r>
          </a:p>
        </p:txBody>
      </p:sp>
      <p:sp>
        <p:nvSpPr>
          <p:cNvPr id="178" name="Text Box 249"/>
          <p:cNvSpPr txBox="1">
            <a:spLocks noChangeAspect="1" noChangeArrowheads="1"/>
          </p:cNvSpPr>
          <p:nvPr/>
        </p:nvSpPr>
        <p:spPr bwMode="auto">
          <a:xfrm>
            <a:off x="2486025" y="2041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L2:</a:t>
            </a:r>
          </a:p>
        </p:txBody>
      </p:sp>
      <p:sp>
        <p:nvSpPr>
          <p:cNvPr id="179" name="Text Box 250"/>
          <p:cNvSpPr txBox="1">
            <a:spLocks noChangeAspect="1" noChangeArrowheads="1"/>
          </p:cNvSpPr>
          <p:nvPr/>
        </p:nvSpPr>
        <p:spPr bwMode="auto">
          <a:xfrm>
            <a:off x="2079625" y="279665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L3:</a:t>
            </a:r>
          </a:p>
        </p:txBody>
      </p:sp>
      <p:sp>
        <p:nvSpPr>
          <p:cNvPr id="180" name="Text Box 251"/>
          <p:cNvSpPr txBox="1">
            <a:spLocks noChangeAspect="1" noChangeArrowheads="1"/>
          </p:cNvSpPr>
          <p:nvPr/>
        </p:nvSpPr>
        <p:spPr bwMode="auto">
          <a:xfrm>
            <a:off x="1554163" y="37951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L4:</a:t>
            </a:r>
          </a:p>
        </p:txBody>
      </p:sp>
      <p:sp>
        <p:nvSpPr>
          <p:cNvPr id="181" name="Text Box 252"/>
          <p:cNvSpPr txBox="1">
            <a:spLocks noChangeAspect="1" noChangeArrowheads="1"/>
          </p:cNvSpPr>
          <p:nvPr/>
        </p:nvSpPr>
        <p:spPr bwMode="auto">
          <a:xfrm>
            <a:off x="933450" y="49127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L5:</a:t>
            </a:r>
          </a:p>
        </p:txBody>
      </p:sp>
      <p:sp>
        <p:nvSpPr>
          <p:cNvPr id="182" name="Text Box 289"/>
          <p:cNvSpPr txBox="1">
            <a:spLocks noChangeAspect="1" noChangeArrowheads="1"/>
          </p:cNvSpPr>
          <p:nvPr/>
        </p:nvSpPr>
        <p:spPr bwMode="auto">
          <a:xfrm>
            <a:off x="130175" y="1137553"/>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5" name="Text Box 293"/>
          <p:cNvSpPr txBox="1">
            <a:spLocks noChangeAspect="1" noChangeArrowheads="1"/>
          </p:cNvSpPr>
          <p:nvPr/>
        </p:nvSpPr>
        <p:spPr bwMode="auto">
          <a:xfrm>
            <a:off x="3531818" y="278039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main memory.</a:t>
            </a:r>
          </a:p>
        </p:txBody>
      </p:sp>
      <p:sp>
        <p:nvSpPr>
          <p:cNvPr id="189" name="Text Box 297"/>
          <p:cNvSpPr txBox="1">
            <a:spLocks noChangeAspect="1" noChangeArrowheads="1"/>
          </p:cNvSpPr>
          <p:nvPr/>
        </p:nvSpPr>
        <p:spPr bwMode="auto">
          <a:xfrm>
            <a:off x="387350" y="59637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L6:</a:t>
            </a:r>
          </a:p>
        </p:txBody>
      </p:sp>
      <p:sp>
        <p:nvSpPr>
          <p:cNvPr id="234" name="Text Box 229"/>
          <p:cNvSpPr txBox="1">
            <a:spLocks noChangeAspect="1" noChangeArrowheads="1"/>
          </p:cNvSpPr>
          <p:nvPr/>
        </p:nvSpPr>
        <p:spPr bwMode="auto">
          <a:xfrm>
            <a:off x="6399689" y="4346121"/>
            <a:ext cx="254986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Main memory holds disk blocks retrieved from local disks.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396875" y="1301915"/>
            <a:ext cx="8442325" cy="4972050"/>
          </a:xfrm>
        </p:spPr>
        <p:txBody>
          <a:bodyPr/>
          <a:lstStyle/>
          <a:p>
            <a:r>
              <a:rPr lang="en-US" i="1" dirty="0">
                <a:solidFill>
                  <a:srgbClr val="C0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C00000"/>
                </a:solidFill>
              </a:rPr>
              <a:t>Big Idea (Ideal):  </a:t>
            </a:r>
            <a:r>
              <a:rPr lang="en-US" dirty="0"/>
              <a:t>The memory hierarchy creates a large pool</a:t>
            </a:r>
            <a:br>
              <a:rPr lang="en-US" dirty="0"/>
            </a:br>
            <a:r>
              <a:rPr lang="en-US" dirty="0"/>
              <a:t>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635242" y="2189315"/>
            <a:ext cx="2911618" cy="818367"/>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8576-EE45-4ABD-A1A0-11D49F84C1EC}"/>
              </a:ext>
            </a:extLst>
          </p:cNvPr>
          <p:cNvSpPr>
            <a:spLocks noGrp="1"/>
          </p:cNvSpPr>
          <p:nvPr>
            <p:ph type="title"/>
          </p:nvPr>
        </p:nvSpPr>
        <p:spPr/>
        <p:txBody>
          <a:bodyPr/>
          <a:lstStyle/>
          <a:p>
            <a:r>
              <a:rPr lang="en-US"/>
              <a:t>Exam Scope 1/4</a:t>
            </a:r>
            <a:endParaRPr lang="en-US" dirty="0"/>
          </a:p>
        </p:txBody>
      </p:sp>
      <p:sp>
        <p:nvSpPr>
          <p:cNvPr id="3" name="Content Placeholder 2">
            <a:extLst>
              <a:ext uri="{FF2B5EF4-FFF2-40B4-BE49-F238E27FC236}">
                <a16:creationId xmlns:a16="http://schemas.microsoft.com/office/drawing/2014/main" id="{90ACB8B3-D0E6-458B-A862-41124305D747}"/>
              </a:ext>
            </a:extLst>
          </p:cNvPr>
          <p:cNvSpPr>
            <a:spLocks noGrp="1"/>
          </p:cNvSpPr>
          <p:nvPr>
            <p:ph idx="1"/>
          </p:nvPr>
        </p:nvSpPr>
        <p:spPr/>
        <p:txBody>
          <a:bodyPr/>
          <a:lstStyle/>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Bits, Bytes, and </a:t>
            </a:r>
            <a:r>
              <a:rPr lang="en-US" sz="1800" b="0" i="0" u="none" strike="noStrike" dirty="0" err="1">
                <a:solidFill>
                  <a:srgbClr val="000000"/>
                </a:solidFill>
                <a:effectLst/>
                <a:latin typeface="Georgia" panose="02040502050405020303" pitchFamily="18" charset="0"/>
              </a:rPr>
              <a:t>Ints</a:t>
            </a:r>
            <a:r>
              <a:rPr lang="en-US" sz="1800" b="0" i="0" u="none" strike="noStrike" dirty="0">
                <a:solidFill>
                  <a:srgbClr val="000000"/>
                </a:solidFill>
                <a:effectLst/>
                <a:latin typeface="Georgia" panose="02040502050405020303" pitchFamily="18" charset="0"/>
              </a:rPr>
              <a:t>: Student should be able to convert among 2s complement, regular binary, hexadecimal, and decimal representations; do arithmetic; recognize and manage overflow and underflow and the numerical consequences; be able to recognize and write out important bit patterns; articulate limits; as well as be able to use C’s casting rules and do </a:t>
            </a:r>
            <a:r>
              <a:rPr lang="en-US" sz="1800" b="0" i="0" u="none" strike="noStrike" dirty="0" err="1">
                <a:solidFill>
                  <a:srgbClr val="000000"/>
                </a:solidFill>
                <a:effectLst/>
                <a:latin typeface="Georgia" panose="02040502050405020303" pitchFamily="18" charset="0"/>
              </a:rPr>
              <a:t>datalab</a:t>
            </a:r>
            <a:r>
              <a:rPr lang="en-US" sz="1800" b="0" i="0" u="none" strike="noStrike" dirty="0">
                <a:solidFill>
                  <a:srgbClr val="000000"/>
                </a:solidFill>
                <a:effectLst/>
                <a:latin typeface="Georgia" panose="02040502050405020303" pitchFamily="18" charset="0"/>
              </a:rPr>
              <a:t>-style problems.  </a:t>
            </a:r>
          </a:p>
          <a:p>
            <a:pPr marL="114300" indent="0" rtl="0" fontAlgn="base">
              <a:spcBef>
                <a:spcPts val="0"/>
              </a:spcBef>
              <a:spcAft>
                <a:spcPts val="0"/>
              </a:spcAft>
              <a:buNone/>
            </a:pPr>
            <a:endParaRPr lang="en-US" sz="1800" b="0" i="0" u="none" strike="noStrike" dirty="0">
              <a:solidFill>
                <a:srgbClr val="000000"/>
              </a:solidFill>
              <a:effectLst/>
              <a:latin typeface="Georgia" panose="02040502050405020303" pitchFamily="18"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Floats: Student should be able to recognize and translate numbers from into and out of IEEE-style representations, both normalized and denormalized; do arithmetic upon IEEE-style numbers, including that which crosses over the norm/</a:t>
            </a:r>
            <a:r>
              <a:rPr lang="en-US" sz="1800" b="0" i="0" u="none" strike="noStrike" dirty="0" err="1">
                <a:solidFill>
                  <a:srgbClr val="000000"/>
                </a:solidFill>
                <a:effectLst/>
                <a:latin typeface="Georgia" panose="02040502050405020303" pitchFamily="18" charset="0"/>
              </a:rPr>
              <a:t>denorm</a:t>
            </a:r>
            <a:r>
              <a:rPr lang="en-US" sz="1800" b="0" i="0" u="none" strike="noStrike" dirty="0">
                <a:solidFill>
                  <a:srgbClr val="000000"/>
                </a:solidFill>
                <a:effectLst/>
                <a:latin typeface="Georgia" panose="02040502050405020303" pitchFamily="18" charset="0"/>
              </a:rPr>
              <a:t> boundary and results in special numbers, e.g. </a:t>
            </a:r>
            <a:r>
              <a:rPr lang="en-US" sz="1800" b="0" i="0" u="none" strike="noStrike" dirty="0" err="1">
                <a:solidFill>
                  <a:srgbClr val="000000"/>
                </a:solidFill>
                <a:effectLst/>
                <a:latin typeface="Georgia" panose="02040502050405020303" pitchFamily="18" charset="0"/>
              </a:rPr>
              <a:t>NaN</a:t>
            </a:r>
            <a:r>
              <a:rPr lang="en-US" sz="1800" b="0" i="0" u="none" strike="noStrike" dirty="0">
                <a:solidFill>
                  <a:srgbClr val="000000"/>
                </a:solidFill>
                <a:effectLst/>
                <a:latin typeface="Georgia" panose="02040502050405020303" pitchFamily="18" charset="0"/>
              </a:rPr>
              <a:t>, infinity;  recognize and articulate special bit patterns; round numbers; cast and compare among float and non-float types using C’s rules; and do </a:t>
            </a:r>
            <a:r>
              <a:rPr lang="en-US" sz="1800" b="0" i="0" u="none" strike="noStrike" dirty="0" err="1">
                <a:solidFill>
                  <a:srgbClr val="000000"/>
                </a:solidFill>
                <a:effectLst/>
                <a:latin typeface="Georgia" panose="02040502050405020303" pitchFamily="18" charset="0"/>
              </a:rPr>
              <a:t>datalab</a:t>
            </a:r>
            <a:r>
              <a:rPr lang="en-US" sz="1800" b="0" i="0" u="none" strike="noStrike" dirty="0">
                <a:solidFill>
                  <a:srgbClr val="000000"/>
                </a:solidFill>
                <a:effectLst/>
                <a:latin typeface="Georgia" panose="02040502050405020303" pitchFamily="18" charset="0"/>
              </a:rPr>
              <a:t> style puzzles. </a:t>
            </a:r>
          </a:p>
          <a:p>
            <a:endParaRPr lang="en-US" dirty="0"/>
          </a:p>
        </p:txBody>
      </p:sp>
    </p:spTree>
    <p:extLst>
      <p:ext uri="{BB962C8B-B14F-4D97-AF65-F5344CB8AC3E}">
        <p14:creationId xmlns:p14="http://schemas.microsoft.com/office/powerpoint/2010/main" val="1006594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
        <p:nvSpPr>
          <p:cNvPr id="21" name="TextBox 20">
            <a:extLst>
              <a:ext uri="{FF2B5EF4-FFF2-40B4-BE49-F238E27FC236}">
                <a16:creationId xmlns:a16="http://schemas.microsoft.com/office/drawing/2014/main" id="{297DF904-6842-4021-8DDB-585EDEE3FDC4}"/>
              </a:ext>
            </a:extLst>
          </p:cNvPr>
          <p:cNvSpPr txBox="1"/>
          <p:nvPr/>
        </p:nvSpPr>
        <p:spPr>
          <a:xfrm>
            <a:off x="6003979" y="6123709"/>
            <a:ext cx="2524794" cy="646331"/>
          </a:xfrm>
          <a:prstGeom prst="rect">
            <a:avLst/>
          </a:prstGeom>
          <a:noFill/>
        </p:spPr>
        <p:txBody>
          <a:bodyPr wrap="none" rtlCol="0">
            <a:spAutoFit/>
          </a:bodyPr>
          <a:lstStyle/>
          <a:p>
            <a:pPr algn="ctr"/>
            <a:r>
              <a:rPr lang="en-US" sz="1800" dirty="0">
                <a:solidFill>
                  <a:srgbClr val="FF0000"/>
                </a:solidFill>
                <a:latin typeface="Calibri" pitchFamily="34" charset="0"/>
              </a:rPr>
              <a:t>Impact of spatial locality</a:t>
            </a:r>
            <a:br>
              <a:rPr lang="en-US" sz="1800" dirty="0">
                <a:solidFill>
                  <a:srgbClr val="FF0000"/>
                </a:solidFill>
                <a:latin typeface="Calibri" pitchFamily="34" charset="0"/>
              </a:rPr>
            </a:br>
            <a:r>
              <a:rPr lang="en-US" sz="1800" dirty="0">
                <a:solidFill>
                  <a:srgbClr val="FF0000"/>
                </a:solidFill>
                <a:latin typeface="Calibri" pitchFamily="34" charset="0"/>
              </a:rPr>
              <a:t>on number of misses?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 General Caching Concepts: </a:t>
            </a:r>
            <a:br>
              <a:rPr lang="en-US" dirty="0"/>
            </a:br>
            <a:r>
              <a:rPr lang="en-US" dirty="0"/>
              <a:t>3 Types of Cache Misses</a:t>
            </a:r>
          </a:p>
        </p:txBody>
      </p:sp>
      <p:sp>
        <p:nvSpPr>
          <p:cNvPr id="138245" name="Rectangle 5"/>
          <p:cNvSpPr>
            <a:spLocks noGrp="1" noChangeArrowheads="1"/>
          </p:cNvSpPr>
          <p:nvPr>
            <p:ph type="body" idx="1"/>
          </p:nvPr>
        </p:nvSpPr>
        <p:spPr>
          <a:xfrm>
            <a:off x="396875" y="1733550"/>
            <a:ext cx="8518525" cy="4972050"/>
          </a:xfrm>
        </p:spPr>
        <p:txBody>
          <a:bodyPr/>
          <a:lstStyle/>
          <a:p>
            <a:r>
              <a:rPr lang="en-US" dirty="0">
                <a:solidFill>
                  <a:srgbClr val="C00000"/>
                </a:solidFill>
              </a:rPr>
              <a:t>Cold (compulsory) miss</a:t>
            </a:r>
          </a:p>
          <a:p>
            <a:pPr lvl="1"/>
            <a:r>
              <a:rPr lang="en-US" dirty="0"/>
              <a:t>Cold misses occur because the cache starts empty and this is the first reference to the block.</a:t>
            </a:r>
          </a:p>
          <a:p>
            <a:r>
              <a:rPr lang="en-US" dirty="0">
                <a:solidFill>
                  <a:srgbClr val="C00000"/>
                </a:solidFill>
              </a:rPr>
              <a:t>Capacity miss</a:t>
            </a:r>
          </a:p>
          <a:p>
            <a:pPr lvl="1"/>
            <a:r>
              <a:rPr lang="en-US" dirty="0"/>
              <a:t>Occurs when the set of active cache blocks (</a:t>
            </a:r>
            <a:r>
              <a:rPr lang="en-US" dirty="0">
                <a:solidFill>
                  <a:srgbClr val="C00000"/>
                </a:solidFill>
              </a:rPr>
              <a:t>working set</a:t>
            </a:r>
            <a:r>
              <a:rPr lang="en-US" dirty="0"/>
              <a:t>) is larger than the cache.</a:t>
            </a:r>
          </a:p>
          <a:p>
            <a:r>
              <a:rPr lang="en-US" dirty="0">
                <a:solidFill>
                  <a:srgbClr val="C00000"/>
                </a:solidFill>
              </a:rPr>
              <a:t>Conflict miss</a:t>
            </a:r>
          </a:p>
          <a:p>
            <a:pPr lvl="1"/>
            <a:r>
              <a:rPr lang="en-US" dirty="0"/>
              <a:t>Most caches limit blocks at level k+1 to a small subset (sometimes a singleton) of the block positions at level k.</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2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82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p:txBody>
          <a:bodyPr/>
          <a:lstStyle/>
          <a:p>
            <a:r>
              <a:rPr lang="en-US" sz="2800" dirty="0"/>
              <a:t>Check out:</a:t>
            </a:r>
          </a:p>
          <a:p>
            <a:endParaRPr lang="en-US" sz="2800" dirty="0"/>
          </a:p>
          <a:p>
            <a:r>
              <a:rPr lang="en-US" sz="2800" dirty="0"/>
              <a:t>https://canvas.cmu.edu/courses/20895</a:t>
            </a:r>
          </a:p>
        </p:txBody>
      </p:sp>
    </p:spTree>
    <p:extLst>
      <p:ext uri="{BB962C8B-B14F-4D97-AF65-F5344CB8AC3E}">
        <p14:creationId xmlns:p14="http://schemas.microsoft.com/office/powerpoint/2010/main" val="2571153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The memory abstraction</a:t>
            </a:r>
          </a:p>
          <a:p>
            <a:pPr>
              <a:lnSpc>
                <a:spcPct val="80000"/>
              </a:lnSpc>
            </a:pPr>
            <a:r>
              <a:rPr lang="en-US" dirty="0">
                <a:solidFill>
                  <a:schemeClr val="bg1">
                    <a:lumMod val="75000"/>
                  </a:schemeClr>
                </a:solidFill>
              </a:rPr>
              <a:t>RAM : main memory building block</a:t>
            </a:r>
          </a:p>
          <a:p>
            <a:pPr>
              <a:lnSpc>
                <a:spcPct val="80000"/>
              </a:lnSpc>
            </a:pPr>
            <a:r>
              <a:rPr lang="en-US" dirty="0">
                <a:solidFill>
                  <a:schemeClr val="bg1">
                    <a:lumMod val="75000"/>
                  </a:schemeClr>
                </a:solidFill>
              </a:rPr>
              <a:t>Locality of reference</a:t>
            </a:r>
          </a:p>
          <a:p>
            <a:pPr>
              <a:lnSpc>
                <a:spcPct val="80000"/>
              </a:lnSpc>
            </a:pPr>
            <a:r>
              <a:rPr lang="en-US" dirty="0">
                <a:solidFill>
                  <a:schemeClr val="bg2">
                    <a:lumMod val="60000"/>
                    <a:lumOff val="40000"/>
                  </a:schemeClr>
                </a:solidFill>
              </a:rPr>
              <a:t>The memory hierarchy</a:t>
            </a:r>
          </a:p>
          <a:p>
            <a:pPr>
              <a:lnSpc>
                <a:spcPct val="80000"/>
              </a:lnSpc>
            </a:pPr>
            <a:r>
              <a:rPr lang="en-US" dirty="0"/>
              <a:t>Storage technologies and trends</a:t>
            </a:r>
          </a:p>
        </p:txBody>
      </p:sp>
    </p:spTree>
    <p:extLst>
      <p:ext uri="{BB962C8B-B14F-4D97-AF65-F5344CB8AC3E}">
        <p14:creationId xmlns:p14="http://schemas.microsoft.com/office/powerpoint/2010/main" val="1382797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5A53-7405-6143-9F3C-7F0AB949E725}"/>
              </a:ext>
            </a:extLst>
          </p:cNvPr>
          <p:cNvSpPr>
            <a:spLocks noGrp="1"/>
          </p:cNvSpPr>
          <p:nvPr>
            <p:ph type="title"/>
          </p:nvPr>
        </p:nvSpPr>
        <p:spPr/>
        <p:txBody>
          <a:bodyPr/>
          <a:lstStyle/>
          <a:p>
            <a:r>
              <a:rPr lang="en-US" dirty="0"/>
              <a:t>Storage Technologies</a:t>
            </a:r>
          </a:p>
        </p:txBody>
      </p:sp>
      <p:sp>
        <p:nvSpPr>
          <p:cNvPr id="4" name="Content Placeholder 3">
            <a:extLst>
              <a:ext uri="{FF2B5EF4-FFF2-40B4-BE49-F238E27FC236}">
                <a16:creationId xmlns:a16="http://schemas.microsoft.com/office/drawing/2014/main" id="{8ABCFA18-21DF-A54A-9887-FD892C043BC1}"/>
              </a:ext>
            </a:extLst>
          </p:cNvPr>
          <p:cNvSpPr>
            <a:spLocks noGrp="1"/>
          </p:cNvSpPr>
          <p:nvPr>
            <p:ph sz="half" idx="1"/>
          </p:nvPr>
        </p:nvSpPr>
        <p:spPr>
          <a:xfrm>
            <a:off x="638175" y="1133182"/>
            <a:ext cx="3871913" cy="5200943"/>
          </a:xfrm>
        </p:spPr>
        <p:txBody>
          <a:bodyPr/>
          <a:lstStyle/>
          <a:p>
            <a:r>
              <a:rPr lang="en-US" dirty="0"/>
              <a:t>Magnetic Disks</a:t>
            </a:r>
          </a:p>
          <a:p>
            <a:endParaRPr lang="en-US" dirty="0"/>
          </a:p>
          <a:p>
            <a:endParaRPr lang="en-US" dirty="0"/>
          </a:p>
          <a:p>
            <a:endParaRPr lang="en-US" dirty="0"/>
          </a:p>
          <a:p>
            <a:endParaRPr lang="en-US" dirty="0"/>
          </a:p>
          <a:p>
            <a:endParaRPr lang="en-US" dirty="0"/>
          </a:p>
          <a:p>
            <a:r>
              <a:rPr lang="en-US" dirty="0"/>
              <a:t>Store on magnetic medium</a:t>
            </a:r>
          </a:p>
          <a:p>
            <a:r>
              <a:rPr lang="en-US" dirty="0"/>
              <a:t>Electromechanical access</a:t>
            </a:r>
          </a:p>
        </p:txBody>
      </p:sp>
      <p:sp>
        <p:nvSpPr>
          <p:cNvPr id="5" name="Content Placeholder 4">
            <a:extLst>
              <a:ext uri="{FF2B5EF4-FFF2-40B4-BE49-F238E27FC236}">
                <a16:creationId xmlns:a16="http://schemas.microsoft.com/office/drawing/2014/main" id="{36F0D6F7-AA6E-E644-94B7-4C704EBBA5C3}"/>
              </a:ext>
            </a:extLst>
          </p:cNvPr>
          <p:cNvSpPr>
            <a:spLocks noGrp="1"/>
          </p:cNvSpPr>
          <p:nvPr>
            <p:ph sz="half" idx="2"/>
          </p:nvPr>
        </p:nvSpPr>
        <p:spPr>
          <a:xfrm>
            <a:off x="4662488" y="1065320"/>
            <a:ext cx="3871912" cy="5268805"/>
          </a:xfrm>
        </p:spPr>
        <p:txBody>
          <a:bodyPr/>
          <a:lstStyle/>
          <a:p>
            <a:r>
              <a:rPr lang="en-US" dirty="0"/>
              <a:t>Nonvolatile (Flash) Memory</a:t>
            </a:r>
          </a:p>
          <a:p>
            <a:endParaRPr lang="en-US" dirty="0"/>
          </a:p>
          <a:p>
            <a:endParaRPr lang="en-US" dirty="0"/>
          </a:p>
          <a:p>
            <a:endParaRPr lang="en-US" dirty="0"/>
          </a:p>
          <a:p>
            <a:pPr marL="0" indent="0">
              <a:buNone/>
            </a:pPr>
            <a:endParaRPr lang="en-US" dirty="0"/>
          </a:p>
          <a:p>
            <a:r>
              <a:rPr lang="en-US" dirty="0"/>
              <a:t>Store as persistent charge</a:t>
            </a:r>
          </a:p>
          <a:p>
            <a:r>
              <a:rPr lang="en-US" dirty="0"/>
              <a:t>Implemented with 3-D structure</a:t>
            </a:r>
          </a:p>
          <a:p>
            <a:pPr lvl="1"/>
            <a:r>
              <a:rPr lang="en-US" dirty="0"/>
              <a:t>100+ levels of cells</a:t>
            </a:r>
          </a:p>
          <a:p>
            <a:pPr lvl="1"/>
            <a:r>
              <a:rPr lang="en-US" dirty="0"/>
              <a:t>3 bits data per cell</a:t>
            </a:r>
          </a:p>
        </p:txBody>
      </p:sp>
      <p:pic>
        <p:nvPicPr>
          <p:cNvPr id="6" name="Picture 2" descr="disk">
            <a:extLst>
              <a:ext uri="{FF2B5EF4-FFF2-40B4-BE49-F238E27FC236}">
                <a16:creationId xmlns:a16="http://schemas.microsoft.com/office/drawing/2014/main" id="{A8316EE2-C94C-2E44-83AB-62ACCA6BEAB5}"/>
              </a:ext>
            </a:extLst>
          </p:cNvPr>
          <p:cNvPicPr>
            <a:picLocks noChangeAspect="1" noChangeArrowheads="1"/>
          </p:cNvPicPr>
          <p:nvPr/>
        </p:nvPicPr>
        <p:blipFill>
          <a:blip r:embed="rId2"/>
          <a:srcRect l="11427" t="11632" b="8240"/>
          <a:stretch>
            <a:fillRect/>
          </a:stretch>
        </p:blipFill>
        <p:spPr bwMode="auto">
          <a:xfrm>
            <a:off x="834501" y="1981774"/>
            <a:ext cx="3118837" cy="2212924"/>
          </a:xfrm>
          <a:prstGeom prst="rect">
            <a:avLst/>
          </a:prstGeom>
          <a:noFill/>
        </p:spPr>
      </p:pic>
      <p:pic>
        <p:nvPicPr>
          <p:cNvPr id="2050" name="Picture 2" descr="https://3uzly11fn22f2ax25l6snwb1-wpengine.netdna-ssl.com/wp-content/uploads/blog9_fig1.jpg">
            <a:extLst>
              <a:ext uri="{FF2B5EF4-FFF2-40B4-BE49-F238E27FC236}">
                <a16:creationId xmlns:a16="http://schemas.microsoft.com/office/drawing/2014/main" id="{F3FEDDCA-028E-7F4A-A5A5-5E58A321F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84" y="1981774"/>
            <a:ext cx="3204762" cy="221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91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132041" cy="461665"/>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6" name="Text Box 10"/>
          <p:cNvSpPr txBox="1">
            <a:spLocks noChangeArrowheads="1"/>
          </p:cNvSpPr>
          <p:nvPr/>
        </p:nvSpPr>
        <p:spPr bwMode="auto">
          <a:xfrm>
            <a:off x="7315200" y="1524000"/>
            <a:ext cx="1164486" cy="461665"/>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6509" name="Text Box 13"/>
          <p:cNvSpPr txBox="1">
            <a:spLocks noChangeArrowheads="1"/>
          </p:cNvSpPr>
          <p:nvPr/>
        </p:nvSpPr>
        <p:spPr bwMode="auto">
          <a:xfrm>
            <a:off x="6839298" y="4192588"/>
            <a:ext cx="2010230"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Calibri" panose="020F0502020204030204" pitchFamily="34" charset="0"/>
              </a:rPr>
              <a:t>Electronics</a:t>
            </a:r>
          </a:p>
          <a:p>
            <a:pPr>
              <a:lnSpc>
                <a:spcPct val="100000"/>
              </a:lnSpc>
              <a:buClrTx/>
              <a:buSzTx/>
              <a:buFontTx/>
              <a:buNone/>
            </a:pPr>
            <a:r>
              <a:rPr lang="en-US" dirty="0">
                <a:latin typeface="Calibri" panose="020F0502020204030204" pitchFamily="34" charset="0"/>
              </a:rPr>
              <a:t>(including a </a:t>
            </a:r>
          </a:p>
          <a:p>
            <a:pPr>
              <a:lnSpc>
                <a:spcPct val="100000"/>
              </a:lnSpc>
              <a:buClrTx/>
              <a:buSzTx/>
              <a:buFontTx/>
              <a:buNone/>
            </a:pPr>
            <a:r>
              <a:rPr lang="en-US" dirty="0">
                <a:latin typeface="Calibri" panose="020F0502020204030204" pitchFamily="34" charset="0"/>
              </a:rPr>
              <a:t>processor </a:t>
            </a:r>
          </a:p>
          <a:p>
            <a:pPr>
              <a:lnSpc>
                <a:spcPct val="100000"/>
              </a:lnSpc>
              <a:buClrTx/>
              <a:buSzTx/>
              <a:buFontTx/>
              <a:buNone/>
            </a:pPr>
            <a:r>
              <a:rPr lang="en-US" dirty="0">
                <a:latin typeface="Calibri" panose="020F0502020204030204" pitchFamily="34" charset="0"/>
              </a:rPr>
              <a:t>and memory!)</a:t>
            </a:r>
            <a:endParaRPr lang="en-US" dirty="0">
              <a:solidFill>
                <a:schemeClr val="tx1"/>
              </a:solidFill>
              <a:latin typeface="Calibri" panose="020F0502020204030204" pitchFamily="34"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11" name="Text Box 15"/>
          <p:cNvSpPr txBox="1">
            <a:spLocks noChangeArrowheads="1"/>
          </p:cNvSpPr>
          <p:nvPr/>
        </p:nvSpPr>
        <p:spPr bwMode="auto">
          <a:xfrm>
            <a:off x="1551504" y="5181600"/>
            <a:ext cx="1468992" cy="830997"/>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Calibri" panose="020F0502020204030204" pitchFamily="34" charset="0"/>
              </a:rPr>
              <a:t>SCSI</a:t>
            </a:r>
          </a:p>
          <a:p>
            <a:pPr algn="ctr">
              <a:lnSpc>
                <a:spcPct val="100000"/>
              </a:lnSpc>
              <a:buClrTx/>
              <a:buSzTx/>
              <a:buFontTx/>
              <a:buNone/>
            </a:pPr>
            <a:r>
              <a:rPr lang="en-US">
                <a:solidFill>
                  <a:schemeClr val="tx1"/>
                </a:solidFill>
                <a:latin typeface="Calibri" panose="020F0502020204030204" pitchFamily="34" charset="0"/>
              </a:rPr>
              <a:t>connector</a:t>
            </a:r>
          </a:p>
        </p:txBody>
      </p:sp>
      <p:sp>
        <p:nvSpPr>
          <p:cNvPr id="106512" name="Text Box 16"/>
          <p:cNvSpPr txBox="1">
            <a:spLocks noChangeArrowheads="1"/>
          </p:cNvSpPr>
          <p:nvPr/>
        </p:nvSpPr>
        <p:spPr bwMode="auto">
          <a:xfrm>
            <a:off x="5410200" y="6216650"/>
            <a:ext cx="3456395" cy="338554"/>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latin typeface="Calibri" panose="020F0502020204030204" pitchFamily="34" charset="0"/>
              </a:rPr>
              <a:t>Image courtesy of Seagate Technology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a:t>Disk Geometry</a:t>
            </a:r>
          </a:p>
        </p:txBody>
      </p:sp>
      <p:sp>
        <p:nvSpPr>
          <p:cNvPr id="93230" name="Rectangle 46"/>
          <p:cNvSpPr>
            <a:spLocks noGrp="1" noChangeArrowheads="1"/>
          </p:cNvSpPr>
          <p:nvPr>
            <p:ph type="body" idx="1"/>
          </p:nvPr>
        </p:nvSpPr>
        <p:spPr>
          <a:xfrm>
            <a:off x="396875" y="1371600"/>
            <a:ext cx="7896225" cy="4972050"/>
          </a:xfrm>
        </p:spPr>
        <p:txBody>
          <a:bodyPr/>
          <a:lstStyle/>
          <a:p>
            <a:r>
              <a:rPr lang="en-US" dirty="0"/>
              <a:t>Disks consist of </a:t>
            </a:r>
            <a:r>
              <a:rPr lang="en-US" dirty="0">
                <a:solidFill>
                  <a:srgbClr val="C00000"/>
                </a:solidFill>
              </a:rPr>
              <a:t>platters</a:t>
            </a:r>
            <a:r>
              <a:rPr lang="en-US" dirty="0"/>
              <a:t>, each with two </a:t>
            </a:r>
            <a:r>
              <a:rPr lang="en-US" dirty="0">
                <a:solidFill>
                  <a:srgbClr val="C00000"/>
                </a:solidFill>
              </a:rPr>
              <a:t>surfaces</a:t>
            </a:r>
            <a:r>
              <a:rPr lang="en-US" dirty="0"/>
              <a:t>.</a:t>
            </a:r>
          </a:p>
          <a:p>
            <a:r>
              <a:rPr lang="en-US" dirty="0"/>
              <a:t>Each surface consists of concentric rings called </a:t>
            </a:r>
            <a:r>
              <a:rPr lang="en-US" dirty="0">
                <a:solidFill>
                  <a:srgbClr val="C00000"/>
                </a:solidFill>
              </a:rPr>
              <a:t>tracks</a:t>
            </a:r>
            <a:r>
              <a:rPr lang="en-US" dirty="0"/>
              <a:t>.</a:t>
            </a:r>
          </a:p>
          <a:p>
            <a:r>
              <a:rPr lang="en-US" dirty="0"/>
              <a:t>Each track consists of </a:t>
            </a:r>
            <a:r>
              <a:rPr lang="en-US" dirty="0">
                <a:solidFill>
                  <a:srgbClr val="C00000"/>
                </a:solidFill>
              </a:rPr>
              <a:t>sectors </a:t>
            </a:r>
            <a:r>
              <a:rPr lang="en-US" dirty="0"/>
              <a:t>separated by </a:t>
            </a:r>
            <a:r>
              <a:rPr lang="en-US" dirty="0">
                <a:solidFill>
                  <a:srgbClr val="C00000"/>
                </a:solidFill>
              </a:rPr>
              <a:t>gaps</a:t>
            </a:r>
            <a:r>
              <a:rPr lang="en-US" dirty="0"/>
              <a:t>.</a:t>
            </a:r>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latin typeface="Calibri" panose="020F0502020204030204" pitchFamily="34" charset="0"/>
              </a:rPr>
              <a:t>Spindle</a:t>
            </a:r>
          </a:p>
        </p:txBody>
      </p:sp>
      <p:sp>
        <p:nvSpPr>
          <p:cNvPr id="93196" name="Text Box 12"/>
          <p:cNvSpPr txBox="1">
            <a:spLocks noChangeArrowheads="1"/>
          </p:cNvSpPr>
          <p:nvPr/>
        </p:nvSpPr>
        <p:spPr bwMode="auto">
          <a:xfrm>
            <a:off x="2535238" y="3319462"/>
            <a:ext cx="819327"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latin typeface="Calibri" panose="020F0502020204030204" pitchFamily="34" charset="0"/>
              </a:rPr>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Tracks</a:t>
            </a:r>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latin typeface="Calibri" panose="020F0502020204030204" pitchFamily="34" charset="0"/>
              </a:rPr>
              <a:t>Track </a:t>
            </a:r>
            <a:r>
              <a:rPr lang="en-US" sz="1600" i="1" dirty="0" err="1">
                <a:latin typeface="Calibri" panose="020F0502020204030204" pitchFamily="34" charset="0"/>
              </a:rPr>
              <a:t>k</a:t>
            </a:r>
            <a:endParaRPr lang="en-US" sz="1600" i="1" dirty="0">
              <a:latin typeface="Calibri" panose="020F0502020204030204" pitchFamily="34" charset="0"/>
            </a:endParaRPr>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Sectors</a:t>
            </a:r>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Gaps</a:t>
            </a:r>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a:t>Disk Capacity</a:t>
            </a:r>
          </a:p>
        </p:txBody>
      </p:sp>
      <p:sp>
        <p:nvSpPr>
          <p:cNvPr id="123909" name="Rectangle 5"/>
          <p:cNvSpPr>
            <a:spLocks noGrp="1" noChangeArrowheads="1"/>
          </p:cNvSpPr>
          <p:nvPr>
            <p:ph type="body" idx="1"/>
          </p:nvPr>
        </p:nvSpPr>
        <p:spPr>
          <a:xfrm>
            <a:off x="396875" y="1362075"/>
            <a:ext cx="8079718" cy="4972050"/>
          </a:xfrm>
        </p:spPr>
        <p:txBody>
          <a:bodyPr/>
          <a:lstStyle/>
          <a:p>
            <a:r>
              <a:rPr lang="en-US" dirty="0">
                <a:solidFill>
                  <a:srgbClr val="C00000"/>
                </a:solidFill>
              </a:rPr>
              <a:t>Capacity</a:t>
            </a:r>
            <a:r>
              <a:rPr lang="en-US" dirty="0"/>
              <a:t>: maximum number of bits that can be stored.</a:t>
            </a:r>
          </a:p>
          <a:p>
            <a:pPr lvl="1"/>
            <a:r>
              <a:rPr lang="en-US" dirty="0"/>
              <a:t>Vendors express capacity in units of gigabytes (GB) or terabytes (TB),  where 1 GB = 10</a:t>
            </a:r>
            <a:r>
              <a:rPr lang="en-US" baseline="30000" dirty="0"/>
              <a:t>9</a:t>
            </a:r>
            <a:r>
              <a:rPr lang="en-US" dirty="0"/>
              <a:t> Bytes and 1 TB = 10</a:t>
            </a:r>
            <a:r>
              <a:rPr lang="en-US" baseline="30000" dirty="0"/>
              <a:t>12</a:t>
            </a:r>
            <a:r>
              <a:rPr lang="en-US" dirty="0"/>
              <a:t> Bytes </a:t>
            </a:r>
          </a:p>
          <a:p>
            <a:r>
              <a:rPr lang="en-US" dirty="0"/>
              <a:t>Capacity is determined by these technology factors:</a:t>
            </a:r>
          </a:p>
          <a:p>
            <a:pPr lvl="1"/>
            <a:r>
              <a:rPr lang="en-US" dirty="0">
                <a:solidFill>
                  <a:srgbClr val="C00000"/>
                </a:solidFill>
              </a:rPr>
              <a:t>Recording density </a:t>
            </a:r>
            <a:r>
              <a:rPr lang="en-US" dirty="0"/>
              <a:t>(bits/in): number of bits that can be squeezed into a 1 inch segment of a track.</a:t>
            </a:r>
          </a:p>
          <a:p>
            <a:pPr lvl="1"/>
            <a:r>
              <a:rPr lang="en-US" dirty="0">
                <a:solidFill>
                  <a:srgbClr val="C00000"/>
                </a:solidFill>
              </a:rPr>
              <a:t>Track density </a:t>
            </a:r>
            <a:r>
              <a:rPr lang="en-US" dirty="0"/>
              <a:t>(tracks/in): number of tracks that can be squeezed into a 1 inch radial segment.</a:t>
            </a:r>
          </a:p>
          <a:p>
            <a:pPr lvl="1"/>
            <a:r>
              <a:rPr lang="en-US" dirty="0">
                <a:solidFill>
                  <a:srgbClr val="C00000"/>
                </a:solidFill>
              </a:rPr>
              <a:t>Areal density </a:t>
            </a:r>
            <a:r>
              <a:rPr lang="en-US" dirty="0"/>
              <a:t>(bits/in</a:t>
            </a:r>
            <a:r>
              <a:rPr lang="en-US" baseline="30000" dirty="0"/>
              <a:t>2</a:t>
            </a:r>
            <a:r>
              <a:rPr lang="en-US" dirty="0"/>
              <a:t>): product of </a:t>
            </a:r>
            <a:br>
              <a:rPr lang="en-US" dirty="0"/>
            </a:br>
            <a:r>
              <a:rPr lang="en-US" dirty="0"/>
              <a:t>recording and track density.</a:t>
            </a:r>
          </a:p>
        </p:txBody>
      </p:sp>
      <p:grpSp>
        <p:nvGrpSpPr>
          <p:cNvPr id="3" name="Group 2">
            <a:extLst>
              <a:ext uri="{FF2B5EF4-FFF2-40B4-BE49-F238E27FC236}">
                <a16:creationId xmlns:a16="http://schemas.microsoft.com/office/drawing/2014/main" id="{5B984E93-7FFD-4D1F-85AA-75C0AE45E9B3}"/>
              </a:ext>
            </a:extLst>
          </p:cNvPr>
          <p:cNvGrpSpPr/>
          <p:nvPr/>
        </p:nvGrpSpPr>
        <p:grpSpPr>
          <a:xfrm>
            <a:off x="5727541" y="4169979"/>
            <a:ext cx="2990773" cy="2506717"/>
            <a:chOff x="5885794" y="3970283"/>
            <a:chExt cx="2990773" cy="2506717"/>
          </a:xfrm>
        </p:grpSpPr>
        <p:sp>
          <p:nvSpPr>
            <p:cNvPr id="5" name="Oval 4">
              <a:extLst>
                <a:ext uri="{FF2B5EF4-FFF2-40B4-BE49-F238E27FC236}">
                  <a16:creationId xmlns:a16="http://schemas.microsoft.com/office/drawing/2014/main" id="{80B7F17A-6158-45E6-82E1-D14BC84645D8}"/>
                </a:ext>
              </a:extLst>
            </p:cNvPr>
            <p:cNvSpPr>
              <a:spLocks noChangeArrowheads="1"/>
            </p:cNvSpPr>
            <p:nvPr/>
          </p:nvSpPr>
          <p:spPr bwMode="auto">
            <a:xfrm>
              <a:off x="6972149" y="4611162"/>
              <a:ext cx="1249607" cy="1223886"/>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 name="Oval 5">
              <a:extLst>
                <a:ext uri="{FF2B5EF4-FFF2-40B4-BE49-F238E27FC236}">
                  <a16:creationId xmlns:a16="http://schemas.microsoft.com/office/drawing/2014/main" id="{74525072-67A8-4859-A277-4E710BFF8825}"/>
                </a:ext>
              </a:extLst>
            </p:cNvPr>
            <p:cNvSpPr>
              <a:spLocks noChangeArrowheads="1"/>
            </p:cNvSpPr>
            <p:nvPr/>
          </p:nvSpPr>
          <p:spPr bwMode="auto">
            <a:xfrm>
              <a:off x="6317337" y="3970283"/>
              <a:ext cx="2559230" cy="2506717"/>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7" name="Oval 6">
              <a:extLst>
                <a:ext uri="{FF2B5EF4-FFF2-40B4-BE49-F238E27FC236}">
                  <a16:creationId xmlns:a16="http://schemas.microsoft.com/office/drawing/2014/main" id="{A2D467BD-61E5-4F88-983E-9FD78AA207D6}"/>
                </a:ext>
              </a:extLst>
            </p:cNvPr>
            <p:cNvSpPr>
              <a:spLocks noChangeArrowheads="1"/>
            </p:cNvSpPr>
            <p:nvPr/>
          </p:nvSpPr>
          <p:spPr bwMode="auto">
            <a:xfrm>
              <a:off x="6445942" y="4095673"/>
              <a:ext cx="2302021" cy="2254866"/>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8" name="Oval 7">
              <a:extLst>
                <a:ext uri="{FF2B5EF4-FFF2-40B4-BE49-F238E27FC236}">
                  <a16:creationId xmlns:a16="http://schemas.microsoft.com/office/drawing/2014/main" id="{5C40D866-371E-4028-816A-6E2CBAC78058}"/>
                </a:ext>
              </a:extLst>
            </p:cNvPr>
            <p:cNvSpPr>
              <a:spLocks noChangeArrowheads="1"/>
            </p:cNvSpPr>
            <p:nvPr/>
          </p:nvSpPr>
          <p:spPr bwMode="auto">
            <a:xfrm>
              <a:off x="6574546" y="4221062"/>
              <a:ext cx="2045884" cy="200408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 name="Oval 8">
              <a:extLst>
                <a:ext uri="{FF2B5EF4-FFF2-40B4-BE49-F238E27FC236}">
                  <a16:creationId xmlns:a16="http://schemas.microsoft.com/office/drawing/2014/main" id="{994C44C6-48A3-4E1B-8C43-27703361C1AB}"/>
                </a:ext>
              </a:extLst>
            </p:cNvPr>
            <p:cNvSpPr>
              <a:spLocks noChangeArrowheads="1"/>
            </p:cNvSpPr>
            <p:nvPr/>
          </p:nvSpPr>
          <p:spPr bwMode="auto">
            <a:xfrm>
              <a:off x="6703151" y="4347523"/>
              <a:ext cx="1788675" cy="175223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0" name="Oval 9">
              <a:extLst>
                <a:ext uri="{FF2B5EF4-FFF2-40B4-BE49-F238E27FC236}">
                  <a16:creationId xmlns:a16="http://schemas.microsoft.com/office/drawing/2014/main" id="{BB1F0D7A-C9EB-47E5-B8F8-77C42C14301E}"/>
                </a:ext>
              </a:extLst>
            </p:cNvPr>
            <p:cNvSpPr>
              <a:spLocks noChangeArrowheads="1"/>
            </p:cNvSpPr>
            <p:nvPr/>
          </p:nvSpPr>
          <p:spPr bwMode="auto">
            <a:xfrm>
              <a:off x="6830684" y="4472913"/>
              <a:ext cx="1532537" cy="150038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11" name="Oval 10">
              <a:extLst>
                <a:ext uri="{FF2B5EF4-FFF2-40B4-BE49-F238E27FC236}">
                  <a16:creationId xmlns:a16="http://schemas.microsoft.com/office/drawing/2014/main" id="{1D053909-B224-4FAA-9F4E-55F52260252D}"/>
                </a:ext>
              </a:extLst>
            </p:cNvPr>
            <p:cNvSpPr>
              <a:spLocks noChangeArrowheads="1"/>
            </p:cNvSpPr>
            <p:nvPr/>
          </p:nvSpPr>
          <p:spPr bwMode="auto">
            <a:xfrm>
              <a:off x="7087893" y="4724763"/>
              <a:ext cx="1018119" cy="99775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2" name="Oval 11">
              <a:extLst>
                <a:ext uri="{FF2B5EF4-FFF2-40B4-BE49-F238E27FC236}">
                  <a16:creationId xmlns:a16="http://schemas.microsoft.com/office/drawing/2014/main" id="{BD8DCA1A-2F88-44C0-83C8-7182FA9E3BA5}"/>
                </a:ext>
              </a:extLst>
            </p:cNvPr>
            <p:cNvSpPr>
              <a:spLocks noChangeArrowheads="1"/>
            </p:cNvSpPr>
            <p:nvPr/>
          </p:nvSpPr>
          <p:spPr bwMode="auto">
            <a:xfrm>
              <a:off x="7222928" y="4836220"/>
              <a:ext cx="761981" cy="745906"/>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latin typeface="Calibri" panose="020F0502020204030204" pitchFamily="34" charset="0"/>
              </a:endParaRPr>
            </a:p>
          </p:txBody>
        </p:sp>
        <p:sp>
          <p:nvSpPr>
            <p:cNvPr id="14" name="Line 13">
              <a:extLst>
                <a:ext uri="{FF2B5EF4-FFF2-40B4-BE49-F238E27FC236}">
                  <a16:creationId xmlns:a16="http://schemas.microsoft.com/office/drawing/2014/main" id="{45E0458B-B699-4A6D-AAEC-C604AB238C72}"/>
                </a:ext>
              </a:extLst>
            </p:cNvPr>
            <p:cNvSpPr>
              <a:spLocks noChangeShapeType="1"/>
            </p:cNvSpPr>
            <p:nvPr/>
          </p:nvSpPr>
          <p:spPr bwMode="auto">
            <a:xfrm>
              <a:off x="6382711" y="4245711"/>
              <a:ext cx="668743" cy="456546"/>
            </a:xfrm>
            <a:prstGeom prst="line">
              <a:avLst/>
            </a:prstGeom>
            <a:noFill/>
            <a:ln w="12700">
              <a:solidFill>
                <a:schemeClr val="tx1"/>
              </a:solidFill>
              <a:round/>
              <a:headEnd/>
              <a:tailEnd type="triangle" w="med" len="med"/>
            </a:ln>
            <a:effectLst/>
          </p:spPr>
          <p:txBody>
            <a:bodyPr wrap="square" anchor="ctr">
              <a:prstTxWarp prst="textNoShape">
                <a:avLst/>
              </a:prstTxWarp>
              <a:spAutoFit/>
            </a:bodyPr>
            <a:lstStyle/>
            <a:p>
              <a:endParaRPr lang="en-US"/>
            </a:p>
          </p:txBody>
        </p:sp>
        <p:sp>
          <p:nvSpPr>
            <p:cNvPr id="15" name="Line 14">
              <a:extLst>
                <a:ext uri="{FF2B5EF4-FFF2-40B4-BE49-F238E27FC236}">
                  <a16:creationId xmlns:a16="http://schemas.microsoft.com/office/drawing/2014/main" id="{9A7C7E71-64AC-4C33-BBAA-982D6420761C}"/>
                </a:ext>
              </a:extLst>
            </p:cNvPr>
            <p:cNvSpPr>
              <a:spLocks noChangeShapeType="1"/>
            </p:cNvSpPr>
            <p:nvPr/>
          </p:nvSpPr>
          <p:spPr bwMode="auto">
            <a:xfrm>
              <a:off x="6567045" y="4245711"/>
              <a:ext cx="454403" cy="300077"/>
            </a:xfrm>
            <a:prstGeom prst="line">
              <a:avLst/>
            </a:prstGeom>
            <a:noFill/>
            <a:ln w="12700">
              <a:solidFill>
                <a:schemeClr val="tx1"/>
              </a:solidFill>
              <a:round/>
              <a:headEnd/>
              <a:tailEnd type="triangle" w="med" len="med"/>
            </a:ln>
            <a:effectLst/>
          </p:spPr>
          <p:txBody>
            <a:bodyPr wrap="square" anchor="ctr">
              <a:prstTxWarp prst="textNoShape">
                <a:avLst/>
              </a:prstTxWarp>
              <a:spAutoFit/>
            </a:bodyPr>
            <a:lstStyle/>
            <a:p>
              <a:endParaRPr lang="en-US"/>
            </a:p>
          </p:txBody>
        </p:sp>
        <p:sp>
          <p:nvSpPr>
            <p:cNvPr id="16" name="Text Box 15">
              <a:extLst>
                <a:ext uri="{FF2B5EF4-FFF2-40B4-BE49-F238E27FC236}">
                  <a16:creationId xmlns:a16="http://schemas.microsoft.com/office/drawing/2014/main" id="{86854CFE-7795-49D8-9318-546FFA192FD9}"/>
                </a:ext>
              </a:extLst>
            </p:cNvPr>
            <p:cNvSpPr txBox="1">
              <a:spLocks noChangeArrowheads="1"/>
            </p:cNvSpPr>
            <p:nvPr/>
          </p:nvSpPr>
          <p:spPr bwMode="auto">
            <a:xfrm>
              <a:off x="5885794" y="3994985"/>
              <a:ext cx="731902" cy="338554"/>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dirty="0">
                  <a:latin typeface="Calibri" panose="020F0502020204030204" pitchFamily="34" charset="0"/>
                </a:rPr>
                <a:t>Tracks</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828432"/>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latin typeface="Calibri" panose="020F0502020204030204" pitchFamily="34" charset="0"/>
              </a:rPr>
              <a:t>The disk surface </a:t>
            </a:r>
          </a:p>
          <a:p>
            <a:pPr algn="l">
              <a:lnSpc>
                <a:spcPct val="100000"/>
              </a:lnSpc>
            </a:pPr>
            <a:r>
              <a:rPr lang="en-US" sz="1600" dirty="0">
                <a:latin typeface="Calibri" panose="020F0502020204030204" pitchFamily="34" charset="0"/>
              </a:rPr>
              <a:t>spins at a fixed</a:t>
            </a:r>
          </a:p>
          <a:p>
            <a:pPr algn="l">
              <a:lnSpc>
                <a:spcPct val="100000"/>
              </a:lnSpc>
            </a:pPr>
            <a:r>
              <a:rPr lang="en-US" sz="1600" dirty="0">
                <a:latin typeface="Calibri" panose="020F0502020204030204" pitchFamily="34" charset="0"/>
              </a:rPr>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292600" y="1787525"/>
            <a:ext cx="4241800" cy="3629025"/>
            <a:chOff x="2704" y="1126"/>
            <a:chExt cx="2672" cy="2286"/>
          </a:xfrm>
        </p:grpSpPr>
        <p:grpSp>
          <p:nvGrpSpPr>
            <p:cNvPr id="3" name="Group 67"/>
            <p:cNvGrpSpPr>
              <a:grpSpLocks/>
            </p:cNvGrpSpPr>
            <p:nvPr/>
          </p:nvGrpSpPr>
          <p:grpSpPr bwMode="auto">
            <a:xfrm>
              <a:off x="2704" y="2607"/>
              <a:ext cx="2672" cy="805"/>
              <a:chOff x="2704" y="2607"/>
              <a:chExt cx="2672"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latin typeface="Calibri" panose="020F0502020204030204" pitchFamily="34" charset="0"/>
                  </a:rPr>
                  <a:t>By moving radially, the arm can position the read/write head over any track.</a:t>
                </a:r>
              </a:p>
            </p:txBody>
          </p:sp>
          <p:sp>
            <p:nvSpPr>
              <p:cNvPr id="95248" name="Arc 16"/>
              <p:cNvSpPr>
                <a:spLocks noChangeAspect="1"/>
              </p:cNvSpPr>
              <p:nvPr/>
            </p:nvSpPr>
            <p:spPr bwMode="auto">
              <a:xfrm rot="2822162" flipV="1">
                <a:off x="2493" y="2818"/>
                <a:ext cx="713" cy="291"/>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latin typeface="Calibri" panose="020F0502020204030204" pitchFamily="34" charset="0"/>
                </a:endParaRPr>
              </a:p>
            </p:txBody>
          </p:sp>
        </p:grpSp>
        <p:sp>
          <p:nvSpPr>
            <p:cNvPr id="95247" name="Rectangle 15"/>
            <p:cNvSpPr>
              <a:spLocks noChangeArrowheads="1"/>
            </p:cNvSpPr>
            <p:nvPr/>
          </p:nvSpPr>
          <p:spPr bwMode="auto">
            <a:xfrm>
              <a:off x="3604" y="1126"/>
              <a:ext cx="1433" cy="832"/>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dirty="0">
                  <a:latin typeface="Calibri" panose="020F0502020204030204" pitchFamily="34" charset="0"/>
                </a:rPr>
                <a:t>The read/write </a:t>
              </a:r>
              <a:r>
                <a:rPr lang="en-US" sz="1600" i="1" dirty="0">
                  <a:latin typeface="Calibri" panose="020F0502020204030204" pitchFamily="34" charset="0"/>
                </a:rPr>
                <a:t>head</a:t>
              </a:r>
            </a:p>
            <a:p>
              <a:pPr algn="l">
                <a:lnSpc>
                  <a:spcPct val="100000"/>
                </a:lnSpc>
              </a:pPr>
              <a:r>
                <a:rPr lang="en-US" sz="1600" dirty="0">
                  <a:latin typeface="Calibri" panose="020F0502020204030204" pitchFamily="34" charset="0"/>
                </a:rPr>
                <a:t>is attached to the end</a:t>
              </a:r>
            </a:p>
            <a:p>
              <a:pPr algn="l">
                <a:lnSpc>
                  <a:spcPct val="100000"/>
                </a:lnSpc>
              </a:pPr>
              <a:r>
                <a:rPr lang="en-US" sz="1600" dirty="0">
                  <a:latin typeface="Calibri" panose="020F0502020204030204" pitchFamily="34" charset="0"/>
                </a:rPr>
                <a:t>of the </a:t>
              </a:r>
              <a:r>
                <a:rPr lang="en-US" sz="1600" i="1" dirty="0">
                  <a:latin typeface="Calibri" panose="020F0502020204030204" pitchFamily="34" charset="0"/>
                </a:rPr>
                <a:t>arm</a:t>
              </a:r>
              <a:r>
                <a:rPr lang="en-US" sz="1600" dirty="0">
                  <a:latin typeface="Calibri" panose="020F0502020204030204" pitchFamily="34" charset="0"/>
                </a:rPr>
                <a:t> and flies over</a:t>
              </a:r>
            </a:p>
            <a:p>
              <a:pPr algn="l">
                <a:lnSpc>
                  <a:spcPct val="100000"/>
                </a:lnSpc>
              </a:pPr>
              <a:r>
                <a:rPr lang="en-US" sz="1600" dirty="0">
                  <a:latin typeface="Calibri" panose="020F0502020204030204" pitchFamily="34" charset="0"/>
                </a:rPr>
                <a:t>the disk surface on</a:t>
              </a:r>
            </a:p>
            <a:p>
              <a:pPr algn="l">
                <a:lnSpc>
                  <a:spcPct val="100000"/>
                </a:lnSpc>
              </a:pPr>
              <a:r>
                <a:rPr lang="en-US" sz="1600" dirty="0">
                  <a:latin typeface="Calibri" panose="020F0502020204030204" pitchFamily="34" charset="0"/>
                </a:rPr>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latin typeface="Calibri" panose="020F0502020204030204" pitchFamily="34" charset="0"/>
              </a:rPr>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par>
                          <p:cTn id="16" fill="hold">
                            <p:stCondLst>
                              <p:cond delay="2500"/>
                            </p:stCondLst>
                            <p:childTnLst>
                              <p:par>
                                <p:cTn id="17" presetID="1" presetClass="entr" presetSubtype="0" fill="hold" grpId="0" nodeType="afterEffect">
                                  <p:stCondLst>
                                    <p:cond delay="500"/>
                                  </p:stCondLst>
                                  <p:childTnLst>
                                    <p:set>
                                      <p:cBhvr>
                                        <p:cTn id="18"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499"/>
                                          </p:stCondLst>
                                        </p:cTn>
                                        <p:tgtEl>
                                          <p:spTgt spid="952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28" fill="hold">
                            <p:stCondLst>
                              <p:cond delay="500"/>
                            </p:stCondLst>
                            <p:childTnLst>
                              <p:par>
                                <p:cTn id="29" presetID="1" presetClass="entr" presetSubtype="0" fill="hold" nodeType="afterEffect">
                                  <p:stCondLst>
                                    <p:cond delay="1000"/>
                                  </p:stCondLst>
                                  <p:childTnLst>
                                    <p:set>
                                      <p:cBhvr>
                                        <p:cTn id="3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31" fill="hold">
                            <p:stCondLst>
                              <p:cond delay="2000"/>
                            </p:stCondLst>
                            <p:childTnLst>
                              <p:par>
                                <p:cTn id="32" presetID="1" presetClass="entr" presetSubtype="0" fill="hold" nodeType="afterEffect">
                                  <p:stCondLst>
                                    <p:cond delay="1000"/>
                                  </p:stCondLst>
                                  <p:childTnLst>
                                    <p:set>
                                      <p:cBhvr>
                                        <p:cTn id="33"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34" fill="hold">
                            <p:stCondLst>
                              <p:cond delay="3500"/>
                            </p:stCondLst>
                            <p:childTnLst>
                              <p:par>
                                <p:cTn id="35" presetID="1" presetClass="entr" presetSubtype="0" fill="hold" nodeType="afterEffect">
                                  <p:stCondLst>
                                    <p:cond delay="1000"/>
                                  </p:stCondLst>
                                  <p:childTnLst>
                                    <p:set>
                                      <p:cBhvr>
                                        <p:cTn id="3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37" fill="hold">
                            <p:stCondLst>
                              <p:cond delay="5000"/>
                            </p:stCondLst>
                            <p:childTnLst>
                              <p:par>
                                <p:cTn id="38" presetID="1" presetClass="entr" presetSubtype="0" fill="hold" nodeType="afterEffect">
                                  <p:stCondLst>
                                    <p:cond delay="500"/>
                                  </p:stCondLst>
                                  <p:childTnLst>
                                    <p:set>
                                      <p:cBhvr>
                                        <p:cTn id="39"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40" fill="hold">
                            <p:stCondLst>
                              <p:cond delay="6000"/>
                            </p:stCondLst>
                            <p:childTnLst>
                              <p:par>
                                <p:cTn id="41" presetID="1" presetClass="entr" presetSubtype="0" fill="hold" nodeType="afterEffect">
                                  <p:stCondLst>
                                    <p:cond delay="500"/>
                                  </p:stCondLst>
                                  <p:childTnLst>
                                    <p:set>
                                      <p:cBhvr>
                                        <p:cTn id="42"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43" fill="hold">
                            <p:stCondLst>
                              <p:cond delay="7000"/>
                            </p:stCondLst>
                            <p:childTnLst>
                              <p:par>
                                <p:cTn id="44" presetID="1" presetClass="entr" presetSubtype="0" fill="hold" nodeType="afterEffect">
                                  <p:stCondLst>
                                    <p:cond delay="500"/>
                                  </p:stCondLst>
                                  <p:childTnLst>
                                    <p:set>
                                      <p:cBhvr>
                                        <p:cTn id="45"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46" fill="hold">
                            <p:stCondLst>
                              <p:cond delay="8000"/>
                            </p:stCondLst>
                            <p:childTnLst>
                              <p:par>
                                <p:cTn id="47" presetID="1" presetClass="entr" presetSubtype="0" fill="hold" nodeType="afterEffect">
                                  <p:stCondLst>
                                    <p:cond delay="500"/>
                                  </p:stCondLst>
                                  <p:childTnLst>
                                    <p:set>
                                      <p:cBhvr>
                                        <p:cTn id="48"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928F-49D1-405F-AA22-F093B9842A42}"/>
              </a:ext>
            </a:extLst>
          </p:cNvPr>
          <p:cNvSpPr>
            <a:spLocks noGrp="1"/>
          </p:cNvSpPr>
          <p:nvPr>
            <p:ph type="title"/>
          </p:nvPr>
        </p:nvSpPr>
        <p:spPr/>
        <p:txBody>
          <a:bodyPr/>
          <a:lstStyle/>
          <a:p>
            <a:r>
              <a:rPr lang="en-US" dirty="0"/>
              <a:t>Exam Scope 2/4</a:t>
            </a:r>
          </a:p>
        </p:txBody>
      </p:sp>
      <p:sp>
        <p:nvSpPr>
          <p:cNvPr id="3" name="Content Placeholder 2">
            <a:extLst>
              <a:ext uri="{FF2B5EF4-FFF2-40B4-BE49-F238E27FC236}">
                <a16:creationId xmlns:a16="http://schemas.microsoft.com/office/drawing/2014/main" id="{E4C0C448-69B9-4541-AFD9-84F85E10DAAA}"/>
              </a:ext>
            </a:extLst>
          </p:cNvPr>
          <p:cNvSpPr>
            <a:spLocks noGrp="1"/>
          </p:cNvSpPr>
          <p:nvPr>
            <p:ph idx="1"/>
          </p:nvPr>
        </p:nvSpPr>
        <p:spPr/>
        <p:txBody>
          <a:bodyPr/>
          <a:lstStyle/>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Machine programming: Students should be able to read and write basic assembly, similar to the in class example, including that which requires if statements, and loops (for, while, do). Students should be careful to understand the behavior of mov operations from smaller into larger registers, e.g. %</a:t>
            </a:r>
            <a:r>
              <a:rPr lang="en-US" sz="1800" b="0" i="0" u="none" strike="noStrike" dirty="0" err="1">
                <a:solidFill>
                  <a:srgbClr val="000000"/>
                </a:solidFill>
                <a:effectLst/>
                <a:latin typeface="Georgia" panose="02040502050405020303" pitchFamily="18" charset="0"/>
              </a:rPr>
              <a:t>edx</a:t>
            </a:r>
            <a:r>
              <a:rPr lang="en-US" sz="1800" b="0" i="0" u="none" strike="noStrike" dirty="0">
                <a:solidFill>
                  <a:srgbClr val="000000"/>
                </a:solidFill>
                <a:effectLst/>
                <a:latin typeface="Georgia" panose="02040502050405020303" pitchFamily="18" charset="0"/>
              </a:rPr>
              <a:t> to %</a:t>
            </a:r>
            <a:r>
              <a:rPr lang="en-US" sz="1800" b="0" i="0" u="none" strike="noStrike" dirty="0" err="1">
                <a:solidFill>
                  <a:srgbClr val="000000"/>
                </a:solidFill>
                <a:effectLst/>
                <a:latin typeface="Georgia" panose="02040502050405020303" pitchFamily="18" charset="0"/>
              </a:rPr>
              <a:t>rax</a:t>
            </a:r>
            <a:r>
              <a:rPr lang="en-US" sz="1800" b="0" i="0" u="none" strike="noStrike" dirty="0">
                <a:solidFill>
                  <a:srgbClr val="000000"/>
                </a:solidFill>
                <a:effectLst/>
                <a:latin typeface="Georgia" panose="02040502050405020303" pitchFamily="18" charset="0"/>
              </a:rPr>
              <a:t>, set operations and </a:t>
            </a:r>
            <a:r>
              <a:rPr lang="en-US" sz="1800" b="0" i="0" u="none" strike="noStrike" dirty="0" err="1">
                <a:solidFill>
                  <a:srgbClr val="000000"/>
                </a:solidFill>
                <a:effectLst/>
                <a:latin typeface="Georgia" panose="02040502050405020303" pitchFamily="18" charset="0"/>
              </a:rPr>
              <a:t>movzbl</a:t>
            </a:r>
            <a:r>
              <a:rPr lang="en-US" sz="1800" b="0" i="0" u="none" strike="noStrike" dirty="0">
                <a:solidFill>
                  <a:srgbClr val="000000"/>
                </a:solidFill>
                <a:effectLst/>
                <a:latin typeface="Georgia" panose="02040502050405020303" pitchFamily="18" charset="0"/>
              </a:rPr>
              <a:t> and similar, and lea vs mov. Students should also be familiar with the condition flags, how and when they are set, and how they are used. </a:t>
            </a:r>
          </a:p>
          <a:p>
            <a:pPr marL="114300" indent="0" rtl="0" fontAlgn="base">
              <a:spcBef>
                <a:spcPts val="0"/>
              </a:spcBef>
              <a:spcAft>
                <a:spcPts val="0"/>
              </a:spcAft>
              <a:buNone/>
            </a:pPr>
            <a:endParaRPr lang="en-US" sz="1800" b="0" i="0" u="none" strike="noStrike" dirty="0">
              <a:solidFill>
                <a:srgbClr val="000000"/>
              </a:solidFill>
              <a:effectLst/>
              <a:latin typeface="Georgia" panose="02040502050405020303" pitchFamily="18"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Stack and calling convention: Students should understand the calling convention, including how registers are used to pass arguments, how caller- and callee- saved registers are managed across function calls, and how the stack is </a:t>
            </a:r>
            <a:r>
              <a:rPr lang="en-US" sz="1800" b="0" i="0" u="none" strike="noStrike" dirty="0" err="1">
                <a:solidFill>
                  <a:srgbClr val="000000"/>
                </a:solidFill>
                <a:effectLst/>
                <a:latin typeface="Georgia" panose="02040502050405020303" pitchFamily="18" charset="0"/>
              </a:rPr>
              <a:t>layed</a:t>
            </a:r>
            <a:r>
              <a:rPr lang="en-US" sz="1800" b="0" i="0" u="none" strike="noStrike" dirty="0">
                <a:solidFill>
                  <a:srgbClr val="000000"/>
                </a:solidFill>
                <a:effectLst/>
                <a:latin typeface="Georgia" panose="02040502050405020303" pitchFamily="18" charset="0"/>
              </a:rPr>
              <a:t>, for example, </a:t>
            </a:r>
            <a:r>
              <a:rPr lang="en-US" sz="1800" b="0" i="0" u="none" strike="noStrike" dirty="0" err="1">
                <a:solidFill>
                  <a:srgbClr val="000000"/>
                </a:solidFill>
                <a:effectLst/>
                <a:latin typeface="Georgia" panose="02040502050405020303" pitchFamily="18" charset="0"/>
              </a:rPr>
              <a:t>w.r.t.</a:t>
            </a:r>
            <a:r>
              <a:rPr lang="en-US" sz="1800" b="0" i="0" u="none" strike="noStrike" dirty="0">
                <a:solidFill>
                  <a:srgbClr val="000000"/>
                </a:solidFill>
                <a:effectLst/>
                <a:latin typeface="Georgia" panose="02040502050405020303" pitchFamily="18" charset="0"/>
              </a:rPr>
              <a:t> How, where, and in which stack frame (caller vs callee)  allocations occur and what it looks like in assembly, e.g. local variables, arguments, and return address.</a:t>
            </a:r>
          </a:p>
          <a:p>
            <a:pPr marL="0" indent="0">
              <a:buNone/>
            </a:pPr>
            <a:endParaRPr lang="en-US" dirty="0"/>
          </a:p>
        </p:txBody>
      </p:sp>
    </p:spTree>
    <p:extLst>
      <p:ext uri="{BB962C8B-B14F-4D97-AF65-F5344CB8AC3E}">
        <p14:creationId xmlns:p14="http://schemas.microsoft.com/office/powerpoint/2010/main" val="3768921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5496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Arm</a:t>
            </a:r>
          </a:p>
        </p:txBody>
      </p:sp>
      <p:sp>
        <p:nvSpPr>
          <p:cNvPr id="96282" name="Text Box 26"/>
          <p:cNvSpPr txBox="1">
            <a:spLocks noChangeArrowheads="1"/>
          </p:cNvSpPr>
          <p:nvPr/>
        </p:nvSpPr>
        <p:spPr bwMode="auto">
          <a:xfrm>
            <a:off x="5306027" y="1178603"/>
            <a:ext cx="2200276" cy="1077218"/>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dirty="0">
                <a:latin typeface="Calibri" panose="020F0502020204030204" pitchFamily="34" charset="0"/>
              </a:rPr>
              <a:t>Read/write heads </a:t>
            </a:r>
          </a:p>
          <a:p>
            <a:pPr>
              <a:lnSpc>
                <a:spcPct val="100000"/>
              </a:lnSpc>
            </a:pPr>
            <a:r>
              <a:rPr lang="en-US" sz="1600" dirty="0">
                <a:latin typeface="Calibri" panose="020F0502020204030204" pitchFamily="34" charset="0"/>
              </a:rPr>
              <a:t>move in unison</a:t>
            </a:r>
          </a:p>
          <a:p>
            <a:pPr>
              <a:lnSpc>
                <a:spcPct val="100000"/>
              </a:lnSpc>
            </a:pPr>
            <a:r>
              <a:rPr lang="en-US" sz="1600" dirty="0">
                <a:latin typeface="Calibri" panose="020F0502020204030204" pitchFamily="34" charset="0"/>
              </a:rPr>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51214" y="4034423"/>
            <a:ext cx="81624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Spindle</a:t>
            </a:r>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0000FF"/>
                </a:solidFill>
                <a:latin typeface="Calibri" panose="020F0502020204030204" pitchFamily="34" charset="0"/>
              </a:rPr>
              <a:t>BLUE</a:t>
            </a:r>
            <a:r>
              <a:rPr lang="en-US" sz="2000">
                <a:solidFill>
                  <a:schemeClr val="accent2"/>
                </a:solidFill>
                <a:latin typeface="Calibri" panose="020F0502020204030204" pitchFamily="34" charset="0"/>
              </a:rPr>
              <a:t> </a:t>
            </a:r>
            <a:r>
              <a:rPr lang="en-US" sz="2000">
                <a:solidFill>
                  <a:schemeClr val="tx1"/>
                </a:solidFill>
                <a:latin typeface="Calibri" panose="020F0502020204030204" pitchFamily="34" charset="0"/>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Seek for </a:t>
            </a:r>
            <a:r>
              <a:rPr lang="en-US" sz="2000">
                <a:solidFill>
                  <a:srgbClr val="FF0000"/>
                </a:solidFill>
                <a:latin typeface="Calibri" panose="020F0502020204030204" pitchFamily="34" charset="0"/>
              </a:rPr>
              <a:t>RED</a:t>
            </a:r>
            <a:endParaRPr lang="en-US" sz="2000">
              <a:solidFill>
                <a:schemeClr val="tx1"/>
              </a:solidFill>
              <a:latin typeface="Calibri" panose="020F0502020204030204" pitchFamily="34" charset="0"/>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FF0000"/>
                </a:solidFill>
                <a:latin typeface="Calibri" panose="020F0502020204030204" pitchFamily="34" charset="0"/>
              </a:rPr>
              <a:t>RED</a:t>
            </a:r>
            <a:r>
              <a:rPr lang="en-US" sz="2000">
                <a:solidFill>
                  <a:schemeClr val="tx1"/>
                </a:solidFill>
                <a:latin typeface="Calibri" panose="020F0502020204030204" pitchFamily="34" charset="0"/>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a:latin typeface="Calibri" panose="020F0502020204030204"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a:latin typeface="Calibri" panose="020F0502020204030204"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a:latin typeface="Calibri" panose="020F0502020204030204" pitchFamily="34" charset="0"/>
              </a:rPr>
              <a:t>Data transfer</a:t>
            </a:r>
          </a:p>
        </p:txBody>
      </p:sp>
      <p:cxnSp>
        <p:nvCxnSpPr>
          <p:cNvPr id="89" name="Straight Arrow Connector 88"/>
          <p:cNvCxnSpPr>
            <a:stCxn id="84" idx="0"/>
          </p:cNvCxnSpPr>
          <p:nvPr/>
        </p:nvCxnSpPr>
        <p:spPr bwMode="auto">
          <a:xfrm rot="5400000" flipH="1" flipV="1">
            <a:off x="1218408" y="4957286"/>
            <a:ext cx="767834" cy="0"/>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75151" y="5018901"/>
            <a:ext cx="773668" cy="0"/>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25659" y="5018901"/>
            <a:ext cx="773668" cy="0"/>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75121" y="5030569"/>
            <a:ext cx="773668" cy="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396875" y="1362075"/>
            <a:ext cx="8366125" cy="4972050"/>
          </a:xfrm>
        </p:spPr>
        <p:txBody>
          <a:bodyPr/>
          <a:lstStyle/>
          <a:p>
            <a:r>
              <a:rPr lang="en-US" dirty="0"/>
              <a:t>Average time to access some target sector approximated by:</a:t>
            </a:r>
          </a:p>
          <a:p>
            <a:pPr lvl="1"/>
            <a:r>
              <a:rPr lang="en-US" dirty="0" err="1"/>
              <a:t>T</a:t>
            </a:r>
            <a:r>
              <a:rPr lang="en-US" baseline="-25000" dirty="0" err="1"/>
              <a:t>access</a:t>
            </a:r>
            <a:r>
              <a:rPr lang="en-US" dirty="0"/>
              <a:t>  =  </a:t>
            </a:r>
            <a:r>
              <a:rPr lang="en-US" dirty="0" err="1"/>
              <a:t>T</a:t>
            </a:r>
            <a:r>
              <a:rPr lang="en-US" baseline="-25000" dirty="0" err="1"/>
              <a:t>avg</a:t>
            </a:r>
            <a:r>
              <a:rPr lang="en-US" baseline="-25000" dirty="0"/>
              <a:t> seek</a:t>
            </a:r>
            <a:r>
              <a:rPr lang="en-US" dirty="0"/>
              <a:t> +  </a:t>
            </a:r>
            <a:r>
              <a:rPr lang="en-US" dirty="0" err="1"/>
              <a:t>T</a:t>
            </a:r>
            <a:r>
              <a:rPr lang="en-US" baseline="-25000" dirty="0" err="1"/>
              <a:t>avg</a:t>
            </a:r>
            <a:r>
              <a:rPr lang="en-US" baseline="-25000" dirty="0"/>
              <a:t> rotation</a:t>
            </a:r>
            <a:r>
              <a:rPr lang="en-US" dirty="0"/>
              <a:t> + </a:t>
            </a:r>
            <a:r>
              <a:rPr lang="en-US" dirty="0" err="1"/>
              <a:t>T</a:t>
            </a:r>
            <a:r>
              <a:rPr lang="en-US" baseline="-25000" dirty="0" err="1"/>
              <a:t>avg</a:t>
            </a:r>
            <a:r>
              <a:rPr lang="en-US" baseline="-25000" dirty="0"/>
              <a:t> transfer</a:t>
            </a:r>
            <a:r>
              <a:rPr lang="en-US" dirty="0"/>
              <a:t> </a:t>
            </a:r>
          </a:p>
          <a:p>
            <a:r>
              <a:rPr lang="en-US" dirty="0">
                <a:solidFill>
                  <a:srgbClr val="C00000"/>
                </a:solidFill>
              </a:rPr>
              <a:t>Seek time </a:t>
            </a:r>
            <a:r>
              <a:rPr lang="en-US" dirty="0"/>
              <a:t>(</a:t>
            </a:r>
            <a:r>
              <a:rPr lang="en-US" dirty="0" err="1"/>
              <a:t>T</a:t>
            </a:r>
            <a:r>
              <a:rPr lang="en-US" baseline="-25000" dirty="0" err="1"/>
              <a:t>avg</a:t>
            </a:r>
            <a:r>
              <a:rPr lang="en-US" baseline="-25000" dirty="0"/>
              <a:t> seek</a:t>
            </a:r>
            <a:r>
              <a:rPr lang="en-US" dirty="0"/>
              <a:t>)</a:t>
            </a:r>
          </a:p>
          <a:p>
            <a:pPr lvl="1"/>
            <a:r>
              <a:rPr lang="en-US" dirty="0"/>
              <a:t>Time to position heads over cylinder containing target sector.</a:t>
            </a:r>
          </a:p>
          <a:p>
            <a:pPr lvl="1"/>
            <a:r>
              <a:rPr lang="en-US" dirty="0"/>
              <a:t>Typical  </a:t>
            </a:r>
            <a:r>
              <a:rPr lang="en-US" dirty="0" err="1"/>
              <a:t>T</a:t>
            </a:r>
            <a:r>
              <a:rPr lang="en-US" baseline="-25000" dirty="0" err="1"/>
              <a:t>avg</a:t>
            </a:r>
            <a:r>
              <a:rPr lang="en-US" baseline="-25000" dirty="0"/>
              <a:t> seek</a:t>
            </a:r>
            <a:r>
              <a:rPr lang="en-US" dirty="0"/>
              <a:t> is 3—9 ms</a:t>
            </a:r>
          </a:p>
          <a:p>
            <a:r>
              <a:rPr lang="en-US" dirty="0">
                <a:solidFill>
                  <a:srgbClr val="C00000"/>
                </a:solidFill>
              </a:rPr>
              <a:t>Rotational latency </a:t>
            </a:r>
            <a:r>
              <a:rPr lang="en-US" dirty="0"/>
              <a:t>(</a:t>
            </a:r>
            <a:r>
              <a:rPr lang="en-US" dirty="0" err="1"/>
              <a:t>T</a:t>
            </a:r>
            <a:r>
              <a:rPr lang="en-US" baseline="-25000" dirty="0" err="1"/>
              <a:t>avg</a:t>
            </a:r>
            <a:r>
              <a:rPr lang="en-US" baseline="-25000" dirty="0"/>
              <a:t> rotation</a:t>
            </a:r>
            <a:r>
              <a:rPr lang="en-US" dirty="0"/>
              <a:t>)</a:t>
            </a:r>
          </a:p>
          <a:p>
            <a:pPr lvl="1"/>
            <a:r>
              <a:rPr lang="en-US" dirty="0"/>
              <a:t>Time waiting for first bit of target sector to pass under </a:t>
            </a:r>
            <a:r>
              <a:rPr lang="en-US" dirty="0" err="1"/>
              <a:t>r/w</a:t>
            </a:r>
            <a:r>
              <a:rPr lang="en-US" dirty="0"/>
              <a:t> head.</a:t>
            </a:r>
          </a:p>
          <a:p>
            <a:pPr lvl="1"/>
            <a:r>
              <a:rPr lang="en-US" dirty="0" err="1"/>
              <a:t>T</a:t>
            </a:r>
            <a:r>
              <a:rPr lang="en-US" baseline="-25000" dirty="0" err="1"/>
              <a:t>avg</a:t>
            </a:r>
            <a:r>
              <a:rPr lang="en-US" baseline="-25000" dirty="0"/>
              <a:t> rotation</a:t>
            </a:r>
            <a:r>
              <a:rPr lang="en-US" dirty="0"/>
              <a:t> = 1/2 </a:t>
            </a:r>
            <a:r>
              <a:rPr lang="en-US" dirty="0" err="1"/>
              <a:t>x</a:t>
            </a:r>
            <a:r>
              <a:rPr lang="en-US" dirty="0"/>
              <a:t> 1/RPMs </a:t>
            </a:r>
            <a:r>
              <a:rPr lang="en-US" dirty="0" err="1"/>
              <a:t>x</a:t>
            </a:r>
            <a:r>
              <a:rPr lang="en-US" dirty="0"/>
              <a:t> 60 sec/1 min</a:t>
            </a:r>
          </a:p>
          <a:p>
            <a:pPr lvl="1"/>
            <a:r>
              <a:rPr lang="en-US" dirty="0"/>
              <a:t>Typical rotational rate = 7,200 RPMs</a:t>
            </a:r>
          </a:p>
          <a:p>
            <a:r>
              <a:rPr lang="en-US" dirty="0">
                <a:solidFill>
                  <a:srgbClr val="C00000"/>
                </a:solidFill>
              </a:rPr>
              <a:t>Transfer time </a:t>
            </a:r>
            <a:r>
              <a:rPr lang="en-US" dirty="0"/>
              <a:t>(</a:t>
            </a:r>
            <a:r>
              <a:rPr lang="en-US" dirty="0" err="1"/>
              <a:t>T</a:t>
            </a:r>
            <a:r>
              <a:rPr lang="en-US" baseline="-25000" dirty="0" err="1"/>
              <a:t>avg</a:t>
            </a:r>
            <a:r>
              <a:rPr lang="en-US" baseline="-25000" dirty="0"/>
              <a:t> transfer</a:t>
            </a:r>
            <a:r>
              <a:rPr lang="en-US" dirty="0"/>
              <a:t>)	</a:t>
            </a:r>
          </a:p>
          <a:p>
            <a:pPr lvl="1"/>
            <a:r>
              <a:rPr lang="en-US" dirty="0"/>
              <a:t>Time to read the bits in the target sector.</a:t>
            </a:r>
          </a:p>
          <a:p>
            <a:pPr lvl="1"/>
            <a:r>
              <a:rPr lang="en-US" dirty="0" err="1"/>
              <a:t>T</a:t>
            </a:r>
            <a:r>
              <a:rPr lang="en-US" baseline="-25000" dirty="0" err="1"/>
              <a:t>avg</a:t>
            </a:r>
            <a:r>
              <a:rPr lang="en-US" baseline="-25000" dirty="0"/>
              <a:t> transfer</a:t>
            </a:r>
            <a:r>
              <a:rPr lang="en-US" dirty="0"/>
              <a:t> = </a:t>
            </a:r>
            <a:r>
              <a:rPr lang="en-US" dirty="0">
                <a:solidFill>
                  <a:srgbClr val="00B050"/>
                </a:solidFill>
              </a:rPr>
              <a:t>1/RPM </a:t>
            </a:r>
            <a:r>
              <a:rPr lang="en-US" dirty="0"/>
              <a:t>x </a:t>
            </a:r>
            <a:r>
              <a:rPr lang="en-US" dirty="0">
                <a:solidFill>
                  <a:schemeClr val="accent2"/>
                </a:solidFill>
              </a:rPr>
              <a:t>1/(avg # sectors/track) </a:t>
            </a:r>
            <a:r>
              <a:rPr lang="en-US" dirty="0"/>
              <a:t>x 60 secs/1 min</a:t>
            </a:r>
          </a:p>
        </p:txBody>
      </p:sp>
      <p:cxnSp>
        <p:nvCxnSpPr>
          <p:cNvPr id="3" name="Straight Arrow Connector 2">
            <a:extLst>
              <a:ext uri="{FF2B5EF4-FFF2-40B4-BE49-F238E27FC236}">
                <a16:creationId xmlns:a16="http://schemas.microsoft.com/office/drawing/2014/main" id="{0731DC9A-F7F5-4E8C-9C32-75EDF818848F}"/>
              </a:ext>
            </a:extLst>
          </p:cNvPr>
          <p:cNvCxnSpPr>
            <a:cxnSpLocks/>
          </p:cNvCxnSpPr>
          <p:nvPr/>
        </p:nvCxnSpPr>
        <p:spPr bwMode="auto">
          <a:xfrm flipV="1">
            <a:off x="2573079" y="6071192"/>
            <a:ext cx="101009" cy="191385"/>
          </a:xfrm>
          <a:prstGeom prst="straightConnector1">
            <a:avLst/>
          </a:prstGeom>
          <a:noFill/>
          <a:ln w="25400" cap="flat" cmpd="sng" algn="ctr">
            <a:solidFill>
              <a:srgbClr val="00B050"/>
            </a:solidFill>
            <a:prstDash val="solid"/>
            <a:round/>
            <a:headEnd type="none" w="med" len="med"/>
            <a:tailEnd type="triangle"/>
          </a:ln>
          <a:effectLst/>
        </p:spPr>
      </p:cxnSp>
      <p:sp>
        <p:nvSpPr>
          <p:cNvPr id="5" name="TextBox 4">
            <a:extLst>
              <a:ext uri="{FF2B5EF4-FFF2-40B4-BE49-F238E27FC236}">
                <a16:creationId xmlns:a16="http://schemas.microsoft.com/office/drawing/2014/main" id="{2C6566A9-9D08-4D7C-B06D-4EE7C943ABE6}"/>
              </a:ext>
            </a:extLst>
          </p:cNvPr>
          <p:cNvSpPr txBox="1"/>
          <p:nvPr/>
        </p:nvSpPr>
        <p:spPr>
          <a:xfrm>
            <a:off x="196702" y="6195865"/>
            <a:ext cx="3336170" cy="369332"/>
          </a:xfrm>
          <a:prstGeom prst="rect">
            <a:avLst/>
          </a:prstGeom>
          <a:noFill/>
        </p:spPr>
        <p:txBody>
          <a:bodyPr wrap="none" rtlCol="0">
            <a:spAutoFit/>
          </a:bodyPr>
          <a:lstStyle/>
          <a:p>
            <a:r>
              <a:rPr lang="en-US" sz="1800" b="0" dirty="0">
                <a:solidFill>
                  <a:srgbClr val="00B050"/>
                </a:solidFill>
                <a:latin typeface="Calibri" pitchFamily="34" charset="0"/>
              </a:rPr>
              <a:t>time for one rotation (in minutes)</a:t>
            </a:r>
          </a:p>
        </p:txBody>
      </p:sp>
      <p:cxnSp>
        <p:nvCxnSpPr>
          <p:cNvPr id="8" name="Straight Arrow Connector 7">
            <a:extLst>
              <a:ext uri="{FF2B5EF4-FFF2-40B4-BE49-F238E27FC236}">
                <a16:creationId xmlns:a16="http://schemas.microsoft.com/office/drawing/2014/main" id="{252E2EC3-B071-4B46-891F-B79DA65BC9B0}"/>
              </a:ext>
            </a:extLst>
          </p:cNvPr>
          <p:cNvCxnSpPr>
            <a:cxnSpLocks/>
          </p:cNvCxnSpPr>
          <p:nvPr/>
        </p:nvCxnSpPr>
        <p:spPr bwMode="auto">
          <a:xfrm flipV="1">
            <a:off x="4057472" y="6071192"/>
            <a:ext cx="0" cy="191384"/>
          </a:xfrm>
          <a:prstGeom prst="straightConnector1">
            <a:avLst/>
          </a:prstGeom>
          <a:noFill/>
          <a:ln w="25400" cap="flat" cmpd="sng" algn="ctr">
            <a:solidFill>
              <a:schemeClr val="accent2"/>
            </a:solidFill>
            <a:prstDash val="solid"/>
            <a:round/>
            <a:headEnd type="none" w="med" len="med"/>
            <a:tailEnd type="triangle"/>
          </a:ln>
          <a:effectLst/>
        </p:spPr>
      </p:cxnSp>
      <p:sp>
        <p:nvSpPr>
          <p:cNvPr id="9" name="TextBox 8">
            <a:extLst>
              <a:ext uri="{FF2B5EF4-FFF2-40B4-BE49-F238E27FC236}">
                <a16:creationId xmlns:a16="http://schemas.microsoft.com/office/drawing/2014/main" id="{6A3C42B4-33D0-4C79-BEA5-6B44F7443304}"/>
              </a:ext>
            </a:extLst>
          </p:cNvPr>
          <p:cNvSpPr txBox="1"/>
          <p:nvPr/>
        </p:nvSpPr>
        <p:spPr>
          <a:xfrm>
            <a:off x="3586716" y="6195865"/>
            <a:ext cx="3181255" cy="369332"/>
          </a:xfrm>
          <a:prstGeom prst="rect">
            <a:avLst/>
          </a:prstGeom>
          <a:noFill/>
        </p:spPr>
        <p:txBody>
          <a:bodyPr wrap="none" rtlCol="0">
            <a:spAutoFit/>
          </a:bodyPr>
          <a:lstStyle/>
          <a:p>
            <a:r>
              <a:rPr lang="en-US" sz="1800" b="0" dirty="0">
                <a:solidFill>
                  <a:schemeClr val="accent2"/>
                </a:solidFill>
                <a:latin typeface="Calibri" pitchFamily="34" charset="0"/>
              </a:rPr>
              <a:t>fraction of a rotation to be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9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95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957">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dirty="0"/>
              <a:t>Disk Access Time Example</a:t>
            </a:r>
          </a:p>
        </p:txBody>
      </p:sp>
      <p:sp>
        <p:nvSpPr>
          <p:cNvPr id="126981" name="Rectangle 1029"/>
          <p:cNvSpPr>
            <a:spLocks noGrp="1" noChangeArrowheads="1"/>
          </p:cNvSpPr>
          <p:nvPr>
            <p:ph type="body" idx="1"/>
          </p:nvPr>
        </p:nvSpPr>
        <p:spPr>
          <a:xfrm>
            <a:off x="396875" y="1288502"/>
            <a:ext cx="8747125" cy="4972050"/>
          </a:xfrm>
        </p:spPr>
        <p:txBody>
          <a:bodyPr/>
          <a:lstStyle/>
          <a:p>
            <a:r>
              <a:rPr lang="en-US" dirty="0"/>
              <a:t>Given:</a:t>
            </a:r>
          </a:p>
          <a:p>
            <a:pPr lvl="1"/>
            <a:r>
              <a:rPr lang="en-US" dirty="0"/>
              <a:t>Rotational rate = 7,200 RPM</a:t>
            </a:r>
          </a:p>
          <a:p>
            <a:pPr lvl="1"/>
            <a:r>
              <a:rPr lang="en-US" dirty="0"/>
              <a:t>Average seek time = </a:t>
            </a:r>
            <a:r>
              <a:rPr lang="en-US" dirty="0">
                <a:solidFill>
                  <a:srgbClr val="C00000"/>
                </a:solidFill>
              </a:rPr>
              <a:t>9 </a:t>
            </a:r>
            <a:r>
              <a:rPr lang="en-US" dirty="0" err="1">
                <a:solidFill>
                  <a:srgbClr val="C00000"/>
                </a:solidFill>
              </a:rPr>
              <a:t>ms</a:t>
            </a:r>
            <a:endParaRPr lang="en-US" dirty="0"/>
          </a:p>
          <a:p>
            <a:pPr lvl="1"/>
            <a:r>
              <a:rPr lang="en-US" dirty="0"/>
              <a:t>Avg # sectors/track = 400</a:t>
            </a:r>
          </a:p>
          <a:p>
            <a:r>
              <a:rPr lang="en-US" dirty="0"/>
              <a:t>Derived:</a:t>
            </a:r>
          </a:p>
          <a:p>
            <a:pPr lvl="1"/>
            <a:r>
              <a:rPr lang="en-US" dirty="0" err="1"/>
              <a:t>T</a:t>
            </a:r>
            <a:r>
              <a:rPr lang="en-US" baseline="-25000" dirty="0" err="1"/>
              <a:t>avg</a:t>
            </a:r>
            <a:r>
              <a:rPr lang="en-US" baseline="-25000" dirty="0"/>
              <a:t> rotation</a:t>
            </a:r>
            <a:r>
              <a:rPr lang="en-US" dirty="0"/>
              <a:t> = 1/2 x (60 secs/7200 RPM) x 1000 ms/sec = </a:t>
            </a:r>
            <a:r>
              <a:rPr lang="en-US" dirty="0">
                <a:solidFill>
                  <a:srgbClr val="C00000"/>
                </a:solidFill>
              </a:rPr>
              <a:t>4 </a:t>
            </a:r>
            <a:r>
              <a:rPr lang="en-US" dirty="0" err="1">
                <a:solidFill>
                  <a:srgbClr val="C00000"/>
                </a:solidFill>
              </a:rPr>
              <a:t>ms</a:t>
            </a:r>
            <a:endParaRPr lang="en-US" dirty="0"/>
          </a:p>
          <a:p>
            <a:pPr lvl="1"/>
            <a:r>
              <a:rPr lang="en-US" dirty="0" err="1"/>
              <a:t>T</a:t>
            </a:r>
            <a:r>
              <a:rPr lang="en-US" baseline="-25000" dirty="0" err="1"/>
              <a:t>avg</a:t>
            </a:r>
            <a:r>
              <a:rPr lang="en-US" baseline="-25000" dirty="0"/>
              <a:t> transfer</a:t>
            </a:r>
            <a:r>
              <a:rPr lang="en-US" dirty="0"/>
              <a:t> = 60/7200 x 1/400 x 1000 ms/sec = </a:t>
            </a:r>
            <a:r>
              <a:rPr lang="en-US" dirty="0">
                <a:solidFill>
                  <a:srgbClr val="C00000"/>
                </a:solidFill>
              </a:rPr>
              <a:t>0.02 ms</a:t>
            </a:r>
          </a:p>
          <a:p>
            <a:pPr lvl="1"/>
            <a:r>
              <a:rPr lang="en-US" dirty="0" err="1"/>
              <a:t>T</a:t>
            </a:r>
            <a:r>
              <a:rPr lang="en-US" baseline="-25000" dirty="0" err="1"/>
              <a:t>access</a:t>
            </a:r>
            <a:r>
              <a:rPr lang="en-US" dirty="0"/>
              <a:t>  = </a:t>
            </a:r>
            <a:r>
              <a:rPr lang="en-US" dirty="0">
                <a:solidFill>
                  <a:srgbClr val="C00000"/>
                </a:solidFill>
              </a:rPr>
              <a:t>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b="1" i="1" dirty="0">
                <a:solidFill>
                  <a:schemeClr val="bg2">
                    <a:lumMod val="50000"/>
                  </a:schemeClr>
                </a:solidFill>
              </a:rPr>
              <a:t>SRAM access time is about  4 ns/</a:t>
            </a:r>
            <a:r>
              <a:rPr lang="en-US" b="1" i="1" dirty="0" err="1">
                <a:solidFill>
                  <a:schemeClr val="bg2">
                    <a:lumMod val="50000"/>
                  </a:schemeClr>
                </a:solidFill>
              </a:rPr>
              <a:t>doubleword</a:t>
            </a:r>
            <a:r>
              <a:rPr lang="en-US" b="1" i="1" dirty="0">
                <a:solidFill>
                  <a:schemeClr val="bg2">
                    <a:lumMod val="50000"/>
                  </a:schemeClr>
                </a:solidFill>
              </a:rPr>
              <a:t>, DRAM about  60 ns</a:t>
            </a:r>
          </a:p>
          <a:p>
            <a:pPr lvl="2"/>
            <a:r>
              <a:rPr lang="en-US" b="1" i="1" dirty="0">
                <a:solidFill>
                  <a:schemeClr val="bg2">
                    <a:lumMod val="50000"/>
                  </a:schemeClr>
                </a:solidFill>
              </a:rPr>
              <a:t>Disk is about 40,000 times slower than SRAM, </a:t>
            </a:r>
          </a:p>
          <a:p>
            <a:pPr lvl="2"/>
            <a:r>
              <a:rPr lang="en-US" b="1" i="1" dirty="0">
                <a:solidFill>
                  <a:schemeClr val="bg2">
                    <a:lumMod val="50000"/>
                  </a:schemeClr>
                </a:solidFill>
              </a:rPr>
              <a:t>2,500 times slower than DRAM.</a:t>
            </a:r>
          </a:p>
          <a:p>
            <a:pPr lvl="1"/>
            <a:endParaRPr lang="en-US" dirty="0"/>
          </a:p>
        </p:txBody>
      </p:sp>
    </p:spTree>
    <p:extLst>
      <p:ext uri="{BB962C8B-B14F-4D97-AF65-F5344CB8AC3E}">
        <p14:creationId xmlns:p14="http://schemas.microsoft.com/office/powerpoint/2010/main" val="153257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8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8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98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8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I/O </a:t>
            </a:r>
          </a:p>
          <a:p>
            <a:pPr algn="ctr">
              <a:lnSpc>
                <a:spcPct val="100000"/>
              </a:lnSpc>
            </a:pPr>
            <a:r>
              <a:rPr lang="en-US" sz="1600">
                <a:latin typeface="Calibri" panose="020F0502020204030204" pitchFamily="34" charset="0"/>
              </a:rPr>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7297" name="Text Box 17"/>
          <p:cNvSpPr txBox="1">
            <a:spLocks noChangeArrowheads="1"/>
          </p:cNvSpPr>
          <p:nvPr/>
        </p:nvSpPr>
        <p:spPr bwMode="auto">
          <a:xfrm>
            <a:off x="1698994" y="141187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0" name="Text Box 20"/>
          <p:cNvSpPr txBox="1">
            <a:spLocks noChangeArrowheads="1"/>
          </p:cNvSpPr>
          <p:nvPr/>
        </p:nvSpPr>
        <p:spPr bwMode="auto">
          <a:xfrm>
            <a:off x="819150" y="104674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7301" name="Text Box 21"/>
          <p:cNvSpPr txBox="1">
            <a:spLocks noChangeArrowheads="1"/>
          </p:cNvSpPr>
          <p:nvPr/>
        </p:nvSpPr>
        <p:spPr bwMode="auto">
          <a:xfrm>
            <a:off x="3865563" y="2342148"/>
            <a:ext cx="11423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3" name="Text Box 23"/>
          <p:cNvSpPr txBox="1">
            <a:spLocks noChangeArrowheads="1"/>
          </p:cNvSpPr>
          <p:nvPr/>
        </p:nvSpPr>
        <p:spPr bwMode="auto">
          <a:xfrm>
            <a:off x="5386388" y="2342148"/>
            <a:ext cx="12659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4" name="Text Box 34"/>
          <p:cNvSpPr txBox="1">
            <a:spLocks noChangeArrowheads="1"/>
          </p:cNvSpPr>
          <p:nvPr/>
        </p:nvSpPr>
        <p:spPr bwMode="auto">
          <a:xfrm>
            <a:off x="1188339" y="592354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7315" name="Text Box 35"/>
          <p:cNvSpPr txBox="1">
            <a:spLocks noChangeArrowheads="1"/>
          </p:cNvSpPr>
          <p:nvPr/>
        </p:nvSpPr>
        <p:spPr bwMode="auto">
          <a:xfrm>
            <a:off x="1874781" y="592354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7" name="Text Box 37"/>
          <p:cNvSpPr txBox="1">
            <a:spLocks noChangeArrowheads="1"/>
          </p:cNvSpPr>
          <p:nvPr/>
        </p:nvSpPr>
        <p:spPr bwMode="auto">
          <a:xfrm>
            <a:off x="3166636" y="592354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4" name="Text Box 44"/>
          <p:cNvSpPr txBox="1">
            <a:spLocks noChangeArrowheads="1"/>
          </p:cNvSpPr>
          <p:nvPr/>
        </p:nvSpPr>
        <p:spPr bwMode="auto">
          <a:xfrm>
            <a:off x="4529138" y="453924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9" name="Text Box 49"/>
          <p:cNvSpPr txBox="1">
            <a:spLocks noChangeArrowheads="1"/>
          </p:cNvSpPr>
          <p:nvPr/>
        </p:nvSpPr>
        <p:spPr bwMode="auto">
          <a:xfrm>
            <a:off x="6708775" y="4625529"/>
            <a:ext cx="1975862" cy="107721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latin typeface="Calibri" panose="020F0502020204030204" pitchFamily="34" charset="0"/>
              </a:rPr>
              <a:t>Expansion slots for</a:t>
            </a:r>
          </a:p>
          <a:p>
            <a:pPr algn="l">
              <a:lnSpc>
                <a:spcPct val="100000"/>
              </a:lnSpc>
            </a:pPr>
            <a:r>
              <a:rPr lang="en-US" sz="1600">
                <a:latin typeface="Calibri" panose="020F0502020204030204" pitchFamily="34" charset="0"/>
              </a:rPr>
              <a:t>other devices such</a:t>
            </a:r>
          </a:p>
          <a:p>
            <a:pPr algn="l">
              <a:lnSpc>
                <a:spcPct val="100000"/>
              </a:lnSpc>
            </a:pPr>
            <a:r>
              <a:rPr lang="en-US" sz="1600">
                <a:latin typeface="Calibri" panose="020F0502020204030204" pitchFamily="34" charset="0"/>
              </a:rPr>
              <a:t>as network adapters.</a:t>
            </a:r>
          </a:p>
          <a:p>
            <a:pPr algn="l">
              <a:lnSpc>
                <a:spcPct val="100000"/>
              </a:lnSpc>
            </a:pPr>
            <a:endParaRPr lang="en-US" sz="1600">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8320" name="Text Box 16"/>
          <p:cNvSpPr txBox="1">
            <a:spLocks noChangeArrowheads="1"/>
          </p:cNvSpPr>
          <p:nvPr/>
        </p:nvSpPr>
        <p:spPr bwMode="auto">
          <a:xfrm>
            <a:off x="1110032" y="1524000"/>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3" name="Text Box 19"/>
          <p:cNvSpPr txBox="1">
            <a:spLocks noChangeArrowheads="1"/>
          </p:cNvSpPr>
          <p:nvPr/>
        </p:nvSpPr>
        <p:spPr bwMode="auto">
          <a:xfrm>
            <a:off x="22860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3" name="Text Box 29"/>
          <p:cNvSpPr txBox="1">
            <a:spLocks noChangeArrowheads="1"/>
          </p:cNvSpPr>
          <p:nvPr/>
        </p:nvSpPr>
        <p:spPr bwMode="auto">
          <a:xfrm>
            <a:off x="666106" y="6035675"/>
            <a:ext cx="756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mouse</a:t>
            </a:r>
          </a:p>
        </p:txBody>
      </p:sp>
      <p:sp>
        <p:nvSpPr>
          <p:cNvPr id="98334" name="Text Box 30"/>
          <p:cNvSpPr txBox="1">
            <a:spLocks noChangeArrowheads="1"/>
          </p:cNvSpPr>
          <p:nvPr/>
        </p:nvSpPr>
        <p:spPr bwMode="auto">
          <a:xfrm>
            <a:off x="1356609" y="6019800"/>
            <a:ext cx="9793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6" name="Text Box 32"/>
          <p:cNvSpPr txBox="1">
            <a:spLocks noChangeArrowheads="1"/>
          </p:cNvSpPr>
          <p:nvPr/>
        </p:nvSpPr>
        <p:spPr bwMode="auto">
          <a:xfrm>
            <a:off x="2577674" y="6035675"/>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0" name="Rectangle 36"/>
          <p:cNvSpPr>
            <a:spLocks noChangeArrowheads="1"/>
          </p:cNvSpPr>
          <p:nvPr/>
        </p:nvSpPr>
        <p:spPr bwMode="auto">
          <a:xfrm>
            <a:off x="1337009" y="4458451"/>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1" name="Rectangle 37"/>
          <p:cNvSpPr>
            <a:spLocks noChangeArrowheads="1"/>
          </p:cNvSpPr>
          <p:nvPr/>
        </p:nvSpPr>
        <p:spPr bwMode="auto">
          <a:xfrm>
            <a:off x="3013409" y="446095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3" name="Text Box 39"/>
          <p:cNvSpPr txBox="1">
            <a:spLocks noChangeArrowheads="1"/>
          </p:cNvSpPr>
          <p:nvPr/>
        </p:nvSpPr>
        <p:spPr bwMode="auto">
          <a:xfrm>
            <a:off x="5553075"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8350" name="Text Box 46"/>
          <p:cNvSpPr txBox="1">
            <a:spLocks noChangeArrowheads="1"/>
          </p:cNvSpPr>
          <p:nvPr/>
        </p:nvSpPr>
        <p:spPr bwMode="auto">
          <a:xfrm>
            <a:off x="3938150" y="1263314"/>
            <a:ext cx="5321464"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CPU initiates a disk read by writing a command, logical block number, and destination memory address to a </a:t>
            </a:r>
            <a:r>
              <a:rPr lang="en-US" b="0" dirty="0">
                <a:solidFill>
                  <a:srgbClr val="C00000"/>
                </a:solidFill>
                <a:latin typeface="Calibri" panose="020F0502020204030204" pitchFamily="34" charset="0"/>
              </a:rPr>
              <a:t>port</a:t>
            </a:r>
            <a:r>
              <a:rPr lang="en-US" b="0" dirty="0">
                <a:solidFill>
                  <a:srgbClr val="FF0000"/>
                </a:solidFill>
                <a:latin typeface="Calibri" panose="020F0502020204030204" pitchFamily="34" charset="0"/>
              </a:rPr>
              <a:t> </a:t>
            </a:r>
            <a:r>
              <a:rPr lang="en-US" b="0" dirty="0">
                <a:latin typeface="Calibri" panose="020F0502020204030204" pitchFamily="34" charset="0"/>
              </a:rPr>
              <a:t>(address) associated with disk controller.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45"/>
                                        </p:tgtEl>
                                        <p:attrNameLst>
                                          <p:attrName>style.visibility</p:attrName>
                                        </p:attrNameLst>
                                      </p:cBhvr>
                                      <p:to>
                                        <p:strVal val="visible"/>
                                      </p:to>
                                    </p:set>
                                    <p:animEffect transition="in" filter="wipe(left)">
                                      <p:cBhvr>
                                        <p:cTn id="7" dur="500"/>
                                        <p:tgtEl>
                                          <p:spTgt spid="9834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346"/>
                                        </p:tgtEl>
                                        <p:attrNameLst>
                                          <p:attrName>style.visibility</p:attrName>
                                        </p:attrNameLst>
                                      </p:cBhvr>
                                      <p:to>
                                        <p:strVal val="visible"/>
                                      </p:to>
                                    </p:set>
                                    <p:animEffect transition="in" filter="wipe(up)">
                                      <p:cBhvr>
                                        <p:cTn id="11" dur="500"/>
                                        <p:tgtEl>
                                          <p:spTgt spid="983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8347"/>
                                        </p:tgtEl>
                                        <p:attrNameLst>
                                          <p:attrName>style.visibility</p:attrName>
                                        </p:attrNameLst>
                                      </p:cBhvr>
                                      <p:to>
                                        <p:strVal val="visible"/>
                                      </p:to>
                                    </p:set>
                                    <p:animEffect transition="in" filter="wipe(left)">
                                      <p:cBhvr>
                                        <p:cTn id="15" dur="500"/>
                                        <p:tgtEl>
                                          <p:spTgt spid="9834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8348"/>
                                        </p:tgtEl>
                                        <p:attrNameLst>
                                          <p:attrName>style.visibility</p:attrName>
                                        </p:attrNameLst>
                                      </p:cBhvr>
                                      <p:to>
                                        <p:strVal val="visible"/>
                                      </p:to>
                                    </p:set>
                                    <p:animEffect transition="in" filter="wipe(up)">
                                      <p:cBhvr>
                                        <p:cTn id="19" dur="500"/>
                                        <p:tgtEl>
                                          <p:spTgt spid="9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5" grpId="0" animBg="1"/>
      <p:bldP spid="98346" grpId="0" animBg="1"/>
      <p:bldP spid="98347" grpId="0" animBg="1"/>
      <p:bldP spid="9834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9344"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7"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7"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9358"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0"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3" name="Rectangle 35"/>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4" name="Rectangle 36"/>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5" name="Rectangle 37"/>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6" name="Text Box 38"/>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9374" name="Text Box 46"/>
          <p:cNvSpPr txBox="1">
            <a:spLocks noChangeArrowheads="1"/>
          </p:cNvSpPr>
          <p:nvPr/>
        </p:nvSpPr>
        <p:spPr bwMode="auto">
          <a:xfrm>
            <a:off x="4153064" y="1454973"/>
            <a:ext cx="4603751" cy="120032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Disk controller reads the sector and performs a direct memory access (</a:t>
            </a:r>
            <a:r>
              <a:rPr lang="en-US" b="0" dirty="0">
                <a:solidFill>
                  <a:srgbClr val="C00000"/>
                </a:solidFill>
                <a:latin typeface="Calibri" panose="020F0502020204030204" pitchFamily="34" charset="0"/>
              </a:rPr>
              <a:t>DMA</a:t>
            </a:r>
            <a:r>
              <a:rPr lang="en-US" b="0" dirty="0">
                <a:latin typeface="Calibri" panose="020F0502020204030204" pitchFamily="34" charset="0"/>
              </a:rPr>
              <a:t>) transfer into main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71"/>
                                        </p:tgtEl>
                                        <p:attrNameLst>
                                          <p:attrName>style.visibility</p:attrName>
                                        </p:attrNameLst>
                                      </p:cBhvr>
                                      <p:to>
                                        <p:strVal val="visible"/>
                                      </p:to>
                                    </p:set>
                                    <p:animEffect transition="in" filter="wipe(down)">
                                      <p:cBhvr>
                                        <p:cTn id="7" dur="500"/>
                                        <p:tgtEl>
                                          <p:spTgt spid="9937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9370"/>
                                        </p:tgtEl>
                                        <p:attrNameLst>
                                          <p:attrName>style.visibility</p:attrName>
                                        </p:attrNameLst>
                                      </p:cBhvr>
                                      <p:to>
                                        <p:strVal val="visible"/>
                                      </p:to>
                                    </p:set>
                                    <p:animEffect transition="in" filter="wipe(right)">
                                      <p:cBhvr>
                                        <p:cTn id="11" dur="500"/>
                                        <p:tgtEl>
                                          <p:spTgt spid="9937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9369"/>
                                        </p:tgtEl>
                                        <p:attrNameLst>
                                          <p:attrName>style.visibility</p:attrName>
                                        </p:attrNameLst>
                                      </p:cBhvr>
                                      <p:to>
                                        <p:strVal val="visible"/>
                                      </p:to>
                                    </p:set>
                                    <p:animEffect transition="in" filter="wipe(down)">
                                      <p:cBhvr>
                                        <p:cTn id="15" dur="500"/>
                                        <p:tgtEl>
                                          <p:spTgt spid="9936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9368"/>
                                        </p:tgtEl>
                                        <p:attrNameLst>
                                          <p:attrName>style.visibility</p:attrName>
                                        </p:attrNameLst>
                                      </p:cBhvr>
                                      <p:to>
                                        <p:strVal val="visible"/>
                                      </p:to>
                                    </p:set>
                                    <p:animEffect transition="in" filter="wipe(left)">
                                      <p:cBhvr>
                                        <p:cTn id="19" dur="500"/>
                                        <p:tgtEl>
                                          <p:spTgt spid="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8" grpId="0" animBg="1"/>
      <p:bldP spid="99369" grpId="0" animBg="1"/>
      <p:bldP spid="99370" grpId="0" animBg="1"/>
      <p:bldP spid="9937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100368"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1"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1"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100382"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4"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8" name="Rectangle 36"/>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9" name="Rectangle 37"/>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0" name="Rectangle 38"/>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1" name="Text Box 39"/>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100392" name="Rectangle 40"/>
          <p:cNvSpPr>
            <a:spLocks noChangeArrowheads="1"/>
          </p:cNvSpPr>
          <p:nvPr/>
        </p:nvSpPr>
        <p:spPr bwMode="auto">
          <a:xfrm>
            <a:off x="4246563" y="4383504"/>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100399" name="Text Box 47"/>
          <p:cNvSpPr txBox="1">
            <a:spLocks noChangeArrowheads="1"/>
          </p:cNvSpPr>
          <p:nvPr/>
        </p:nvSpPr>
        <p:spPr bwMode="auto">
          <a:xfrm>
            <a:off x="4333459" y="1219200"/>
            <a:ext cx="4732337"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When the DMA transfer completes, the disk controller notifies the CPU with an </a:t>
            </a:r>
            <a:r>
              <a:rPr lang="en-US" b="0" i="1" dirty="0">
                <a:solidFill>
                  <a:srgbClr val="C00000"/>
                </a:solidFill>
                <a:latin typeface="Calibri" panose="020F0502020204030204" pitchFamily="34" charset="0"/>
              </a:rPr>
              <a:t>interrupt</a:t>
            </a:r>
            <a:r>
              <a:rPr lang="en-US" b="0" dirty="0">
                <a:latin typeface="Calibri" panose="020F0502020204030204" pitchFamily="34" charset="0"/>
              </a:rPr>
              <a:t> (i.e., asserts a special “interrupt” pin on the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396"/>
                                        </p:tgtEl>
                                        <p:attrNameLst>
                                          <p:attrName>style.visibility</p:attrName>
                                        </p:attrNameLst>
                                      </p:cBhvr>
                                      <p:to>
                                        <p:strVal val="visible"/>
                                      </p:to>
                                    </p:set>
                                    <p:animEffect transition="in" filter="wipe(down)">
                                      <p:cBhvr>
                                        <p:cTn id="7" dur="500"/>
                                        <p:tgtEl>
                                          <p:spTgt spid="10039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0395"/>
                                        </p:tgtEl>
                                        <p:attrNameLst>
                                          <p:attrName>style.visibility</p:attrName>
                                        </p:attrNameLst>
                                      </p:cBhvr>
                                      <p:to>
                                        <p:strVal val="visible"/>
                                      </p:to>
                                    </p:set>
                                    <p:animEffect transition="in" filter="wipe(right)">
                                      <p:cBhvr>
                                        <p:cTn id="11" dur="500"/>
                                        <p:tgtEl>
                                          <p:spTgt spid="10039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0394"/>
                                        </p:tgtEl>
                                        <p:attrNameLst>
                                          <p:attrName>style.visibility</p:attrName>
                                        </p:attrNameLst>
                                      </p:cBhvr>
                                      <p:to>
                                        <p:strVal val="visible"/>
                                      </p:to>
                                    </p:set>
                                    <p:animEffect transition="in" filter="wipe(down)">
                                      <p:cBhvr>
                                        <p:cTn id="15" dur="500"/>
                                        <p:tgtEl>
                                          <p:spTgt spid="10039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00393"/>
                                        </p:tgtEl>
                                        <p:attrNameLst>
                                          <p:attrName>style.visibility</p:attrName>
                                        </p:attrNameLst>
                                      </p:cBhvr>
                                      <p:to>
                                        <p:strVal val="visible"/>
                                      </p:to>
                                    </p:set>
                                    <p:animEffect transition="in" filter="wipe(right)">
                                      <p:cBhvr>
                                        <p:cTn id="19" dur="500"/>
                                        <p:tgtEl>
                                          <p:spTgt spid="10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3" grpId="0" animBg="1"/>
      <p:bldP spid="100394" grpId="0" animBg="1"/>
      <p:bldP spid="100395" grpId="0" animBg="1"/>
      <p:bldP spid="10039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type="body" idx="1"/>
          </p:nvPr>
        </p:nvSpPr>
        <p:spPr>
          <a:xfrm>
            <a:off x="396875" y="1309523"/>
            <a:ext cx="7896225" cy="5448629"/>
          </a:xfrm>
        </p:spPr>
        <p:txBody>
          <a:bodyPr>
            <a:normAutofit lnSpcReduction="10000"/>
          </a:bodyPr>
          <a:lstStyle/>
          <a:p>
            <a:r>
              <a:rPr lang="en-US" dirty="0"/>
              <a:t>DRAM and SRAM are volatile memories</a:t>
            </a:r>
          </a:p>
          <a:p>
            <a:pPr lvl="1"/>
            <a:r>
              <a:rPr lang="en-US" dirty="0"/>
              <a:t>Lose information if powered off.</a:t>
            </a:r>
          </a:p>
          <a:p>
            <a:r>
              <a:rPr lang="en-US" dirty="0"/>
              <a:t>Nonvolatile memories retain value even if powered off</a:t>
            </a:r>
          </a:p>
          <a:p>
            <a:pPr lvl="1"/>
            <a:r>
              <a:rPr lang="en-US" dirty="0"/>
              <a:t>Read-only memory (</a:t>
            </a:r>
            <a:r>
              <a:rPr lang="en-US" dirty="0">
                <a:solidFill>
                  <a:srgbClr val="C00000"/>
                </a:solidFill>
              </a:rPr>
              <a:t>ROM</a:t>
            </a:r>
            <a:r>
              <a:rPr lang="en-US" dirty="0"/>
              <a:t>): programmed during production</a:t>
            </a:r>
          </a:p>
          <a:p>
            <a:pPr lvl="1"/>
            <a:r>
              <a:rPr lang="en-US" dirty="0"/>
              <a:t>Electrically </a:t>
            </a:r>
            <a:r>
              <a:rPr lang="en-US" dirty="0" err="1"/>
              <a:t>eraseable</a:t>
            </a:r>
            <a:r>
              <a:rPr lang="en-US" dirty="0"/>
              <a:t> PROM (</a:t>
            </a:r>
            <a:r>
              <a:rPr lang="en-US" dirty="0">
                <a:solidFill>
                  <a:srgbClr val="C00000"/>
                </a:solidFill>
              </a:rPr>
              <a:t>EEPROM</a:t>
            </a:r>
            <a:r>
              <a:rPr lang="en-US" dirty="0"/>
              <a:t>): electronic erase capability</a:t>
            </a:r>
          </a:p>
          <a:p>
            <a:pPr lvl="1"/>
            <a:r>
              <a:rPr lang="en-US" dirty="0"/>
              <a:t>Flash memory: EEPROMs, with partial (block-level) erase capability</a:t>
            </a:r>
          </a:p>
          <a:p>
            <a:pPr lvl="2"/>
            <a:r>
              <a:rPr lang="en-US" dirty="0"/>
              <a:t>Wears out after about 100,000 </a:t>
            </a:r>
            <a:r>
              <a:rPr lang="en-US" dirty="0" err="1"/>
              <a:t>erasings</a:t>
            </a:r>
            <a:endParaRPr lang="en-US" dirty="0"/>
          </a:p>
          <a:p>
            <a:pPr lvl="1"/>
            <a:r>
              <a:rPr lang="en-US" dirty="0"/>
              <a:t>3D </a:t>
            </a:r>
            <a:r>
              <a:rPr lang="en-US" dirty="0" err="1"/>
              <a:t>XPoint</a:t>
            </a:r>
            <a:r>
              <a:rPr lang="en-US" dirty="0"/>
              <a:t> (Intel </a:t>
            </a:r>
            <a:r>
              <a:rPr lang="en-US" dirty="0" err="1"/>
              <a:t>Optane</a:t>
            </a:r>
            <a:r>
              <a:rPr lang="en-US" dirty="0"/>
              <a:t>) &amp; emerging NVMs</a:t>
            </a:r>
          </a:p>
          <a:p>
            <a:pPr lvl="2"/>
            <a:r>
              <a:rPr lang="en-US" dirty="0"/>
              <a:t>New materials</a:t>
            </a:r>
          </a:p>
          <a:p>
            <a:pPr lvl="1"/>
            <a:endParaRPr lang="en-US" dirty="0"/>
          </a:p>
          <a:p>
            <a:r>
              <a:rPr lang="en-US" dirty="0"/>
              <a:t>Uses for Nonvolatile Memories</a:t>
            </a:r>
          </a:p>
          <a:p>
            <a:pPr lvl="1"/>
            <a:r>
              <a:rPr lang="en-US" dirty="0"/>
              <a:t>Firmware programs stored in a ROM (BIOS, controllers for disks, network cards, graphics accelerators, security subsystems,…)</a:t>
            </a:r>
          </a:p>
          <a:p>
            <a:pPr lvl="1"/>
            <a:r>
              <a:rPr lang="en-US" dirty="0"/>
              <a:t>Solid state disks (replacing rotating disks)</a:t>
            </a:r>
          </a:p>
          <a:p>
            <a:pPr lvl="1"/>
            <a:r>
              <a:rPr lang="en-US" dirty="0"/>
              <a:t>Disk caches</a:t>
            </a:r>
          </a:p>
          <a:p>
            <a:endParaRPr lang="en-US" dirty="0"/>
          </a:p>
        </p:txBody>
      </p:sp>
      <p:pic>
        <p:nvPicPr>
          <p:cNvPr id="3" name="Picture 2">
            <a:extLst>
              <a:ext uri="{FF2B5EF4-FFF2-40B4-BE49-F238E27FC236}">
                <a16:creationId xmlns:a16="http://schemas.microsoft.com/office/drawing/2014/main" id="{2778E46E-F23A-44D5-85D1-72691CD16957}"/>
              </a:ext>
            </a:extLst>
          </p:cNvPr>
          <p:cNvPicPr>
            <a:picLocks noChangeAspect="1"/>
          </p:cNvPicPr>
          <p:nvPr/>
        </p:nvPicPr>
        <p:blipFill rotWithShape="1">
          <a:blip r:embed="rId3">
            <a:extLst>
              <a:ext uri="{28A0092B-C50C-407E-A947-70E740481C1C}">
                <a14:useLocalDpi xmlns:a14="http://schemas.microsoft.com/office/drawing/2010/main" val="0"/>
              </a:ext>
            </a:extLst>
          </a:blip>
          <a:srcRect l="16123" t="16144" r="15462" b="19617"/>
          <a:stretch/>
        </p:blipFill>
        <p:spPr>
          <a:xfrm>
            <a:off x="6280339" y="3475907"/>
            <a:ext cx="2469269" cy="13262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88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88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88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88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88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2" name="Title 1"/>
          <p:cNvSpPr>
            <a:spLocks noGrp="1"/>
          </p:cNvSpPr>
          <p:nvPr>
            <p:ph type="title"/>
          </p:nvPr>
        </p:nvSpPr>
        <p:spPr>
          <a:xfrm>
            <a:off x="332707" y="309719"/>
            <a:ext cx="7592093" cy="762000"/>
          </a:xfrm>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396875" y="4724400"/>
            <a:ext cx="7896225" cy="1904999"/>
          </a:xfrm>
        </p:spPr>
        <p:txBody>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FFCC"/>
              </a:solidFill>
              <a:effectLst/>
              <a:uLnTx/>
              <a:uFillTx/>
              <a:latin typeface="Calibri" panose="020F0502020204030204" pitchFamily="34" charset="0"/>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7" name="Text Box 265"/>
          <p:cNvSpPr txBox="1">
            <a:spLocks noChangeArrowheads="1"/>
          </p:cNvSpPr>
          <p:nvPr/>
        </p:nvSpPr>
        <p:spPr bwMode="auto">
          <a:xfrm>
            <a:off x="3429000" y="1050409"/>
            <a:ext cx="870751" cy="369332"/>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Calibri" panose="020F0502020204030204" pitchFamily="34"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alibri" panose="020F0502020204030204" pitchFamily="34" charset="0"/>
              </a:rPr>
              <a:t>Page P-1</a:t>
            </a:r>
          </a:p>
        </p:txBody>
      </p:sp>
      <p:sp>
        <p:nvSpPr>
          <p:cNvPr id="88" name="Text Box 279"/>
          <p:cNvSpPr txBox="1">
            <a:spLocks noChangeArrowheads="1"/>
          </p:cNvSpPr>
          <p:nvPr/>
        </p:nvSpPr>
        <p:spPr bwMode="auto">
          <a:xfrm>
            <a:off x="2906713" y="361315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Calibri" panose="020F0502020204030204" pitchFamily="34" charset="0"/>
              </a:rPr>
              <a:t>…</a:t>
            </a:r>
          </a:p>
        </p:txBody>
      </p:sp>
      <p:sp>
        <p:nvSpPr>
          <p:cNvPr id="89" name="Text Box 281"/>
          <p:cNvSpPr txBox="1">
            <a:spLocks noChangeArrowheads="1"/>
          </p:cNvSpPr>
          <p:nvPr/>
        </p:nvSpPr>
        <p:spPr bwMode="auto">
          <a:xfrm>
            <a:off x="1066800" y="3321050"/>
            <a:ext cx="856325"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Block 0</a:t>
            </a:r>
          </a:p>
        </p:txBody>
      </p:sp>
      <p:sp>
        <p:nvSpPr>
          <p:cNvPr id="71" name="Text Box 282"/>
          <p:cNvSpPr txBox="1">
            <a:spLocks noChangeArrowheads="1"/>
          </p:cNvSpPr>
          <p:nvPr/>
        </p:nvSpPr>
        <p:spPr bwMode="auto">
          <a:xfrm>
            <a:off x="4311650" y="365760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alibri" panose="020F0502020204030204" pitchFamily="34" charset="0"/>
              </a:rPr>
              <a:t>Page P-1</a:t>
            </a:r>
          </a:p>
        </p:txBody>
      </p:sp>
      <p:sp>
        <p:nvSpPr>
          <p:cNvPr id="82" name="Text Box 286"/>
          <p:cNvSpPr txBox="1">
            <a:spLocks noChangeArrowheads="1"/>
          </p:cNvSpPr>
          <p:nvPr/>
        </p:nvSpPr>
        <p:spPr bwMode="auto">
          <a:xfrm>
            <a:off x="6629400" y="361315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Calibri" panose="020F0502020204030204" pitchFamily="34" charset="0"/>
              </a:rPr>
              <a:t>…</a:t>
            </a:r>
          </a:p>
        </p:txBody>
      </p:sp>
      <p:sp>
        <p:nvSpPr>
          <p:cNvPr id="83" name="Text Box 288"/>
          <p:cNvSpPr txBox="1">
            <a:spLocks noChangeArrowheads="1"/>
          </p:cNvSpPr>
          <p:nvPr/>
        </p:nvSpPr>
        <p:spPr bwMode="auto">
          <a:xfrm>
            <a:off x="4800600" y="3321050"/>
            <a:ext cx="1104790"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Block  B-1</a:t>
            </a:r>
          </a:p>
        </p:txBody>
      </p:sp>
      <p:sp>
        <p:nvSpPr>
          <p:cNvPr id="74" name="Text Box 291"/>
          <p:cNvSpPr txBox="1">
            <a:spLocks noChangeArrowheads="1"/>
          </p:cNvSpPr>
          <p:nvPr/>
        </p:nvSpPr>
        <p:spPr bwMode="auto">
          <a:xfrm>
            <a:off x="912813" y="3016250"/>
            <a:ext cx="1508746"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76" name="Text Box 293"/>
          <p:cNvSpPr txBox="1">
            <a:spLocks noChangeArrowheads="1"/>
          </p:cNvSpPr>
          <p:nvPr/>
        </p:nvSpPr>
        <p:spPr bwMode="auto">
          <a:xfrm>
            <a:off x="746125" y="1981200"/>
            <a:ext cx="2169184"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Solid State Disk (SSD)</a:t>
            </a:r>
          </a:p>
        </p:txBody>
      </p:sp>
      <p:sp>
        <p:nvSpPr>
          <p:cNvPr id="77" name="Text Box 297"/>
          <p:cNvSpPr txBox="1">
            <a:spLocks noChangeArrowheads="1"/>
          </p:cNvSpPr>
          <p:nvPr/>
        </p:nvSpPr>
        <p:spPr bwMode="auto">
          <a:xfrm>
            <a:off x="4724400" y="1655763"/>
            <a:ext cx="2133600" cy="523220"/>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latin typeface="Calibri" panose="020F0502020204030204" pitchFamily="34" charset="0"/>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latin typeface="Calibri" panose="020F0502020204030204" pitchFamily="34" charset="0"/>
              </a:rPr>
              <a:t>write logical disk blocks</a:t>
            </a:r>
          </a:p>
        </p:txBody>
      </p:sp>
      <p:sp>
        <p:nvSpPr>
          <p:cNvPr id="30" name="Rectangle 239">
            <a:extLst>
              <a:ext uri="{FF2B5EF4-FFF2-40B4-BE49-F238E27FC236}">
                <a16:creationId xmlns:a16="http://schemas.microsoft.com/office/drawing/2014/main" id="{F6541949-37FF-FE44-A135-DBFCAD07273E}"/>
              </a:ext>
            </a:extLst>
          </p:cNvPr>
          <p:cNvSpPr>
            <a:spLocks noChangeArrowheads="1"/>
          </p:cNvSpPr>
          <p:nvPr/>
        </p:nvSpPr>
        <p:spPr bwMode="auto">
          <a:xfrm>
            <a:off x="5943600" y="2399646"/>
            <a:ext cx="2057400" cy="5207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DRAM</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sysClr val="windowText" lastClr="000000"/>
                </a:solidFill>
                <a:latin typeface="Calibri" panose="020F0502020204030204" pitchFamily="34" charset="0"/>
              </a:rPr>
              <a:t>Buffer</a:t>
            </a:r>
            <a:endPar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ndParaRPr>
          </a:p>
        </p:txBody>
      </p:sp>
      <p:sp>
        <p:nvSpPr>
          <p:cNvPr id="31" name="Line 258">
            <a:extLst>
              <a:ext uri="{FF2B5EF4-FFF2-40B4-BE49-F238E27FC236}">
                <a16:creationId xmlns:a16="http://schemas.microsoft.com/office/drawing/2014/main" id="{F0E5EFFC-1632-9845-8500-E290D13519A3}"/>
              </a:ext>
            </a:extLst>
          </p:cNvPr>
          <p:cNvSpPr>
            <a:spLocks noChangeShapeType="1"/>
          </p:cNvSpPr>
          <p:nvPr/>
        </p:nvSpPr>
        <p:spPr bwMode="auto">
          <a:xfrm rot="5400000">
            <a:off x="5753100" y="247089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DDDF-665F-4439-8A98-687D11E6AC5F}"/>
              </a:ext>
            </a:extLst>
          </p:cNvPr>
          <p:cNvSpPr>
            <a:spLocks noGrp="1"/>
          </p:cNvSpPr>
          <p:nvPr>
            <p:ph type="title"/>
          </p:nvPr>
        </p:nvSpPr>
        <p:spPr/>
        <p:txBody>
          <a:bodyPr/>
          <a:lstStyle/>
          <a:p>
            <a:r>
              <a:rPr lang="en-US" dirty="0"/>
              <a:t>Exam Scope 3/4</a:t>
            </a:r>
          </a:p>
        </p:txBody>
      </p:sp>
      <p:sp>
        <p:nvSpPr>
          <p:cNvPr id="3" name="Content Placeholder 2">
            <a:extLst>
              <a:ext uri="{FF2B5EF4-FFF2-40B4-BE49-F238E27FC236}">
                <a16:creationId xmlns:a16="http://schemas.microsoft.com/office/drawing/2014/main" id="{AB2EA90E-0EC8-4299-8EC6-9ECB0C72C31C}"/>
              </a:ext>
            </a:extLst>
          </p:cNvPr>
          <p:cNvSpPr>
            <a:spLocks noGrp="1"/>
          </p:cNvSpPr>
          <p:nvPr>
            <p:ph idx="1"/>
          </p:nvPr>
        </p:nvSpPr>
        <p:spPr/>
        <p:txBody>
          <a:bodyPr/>
          <a:lstStyle/>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Georgia" panose="02040502050405020303" pitchFamily="18" charset="0"/>
              </a:rPr>
              <a:t>Data representation: Students should understand how arrays (dynamic and static) are represented in memory, how they are accessed in C and assembly, and what row-major ordering is and that it is used.  They should understand how structs are organized in memory and how they are accessed in C and assembly. They should understand alignment, the alignment rules, and how this affects data, especially structs. They should understand to use </a:t>
            </a:r>
            <a:r>
              <a:rPr lang="en-US" sz="1800" b="0" i="0" u="none" strike="noStrike" dirty="0" err="1">
                <a:solidFill>
                  <a:srgbClr val="000000"/>
                </a:solidFill>
                <a:effectLst/>
                <a:latin typeface="Georgia" panose="02040502050405020303" pitchFamily="18" charset="0"/>
              </a:rPr>
              <a:t>sizeof</a:t>
            </a:r>
            <a:r>
              <a:rPr lang="en-US" sz="1800" b="0" i="0" u="none" strike="noStrike" dirty="0">
                <a:solidFill>
                  <a:srgbClr val="000000"/>
                </a:solidFill>
                <a:effectLst/>
                <a:latin typeface="Georgia" panose="02040502050405020303" pitchFamily="18" charset="0"/>
              </a:rPr>
              <a:t>() in C and why. They should be able to read and write code, in assembly and C, to access complex types, e.g. arrays of structs or structs containing arrays, or even arrays containing structs containing arrays. Students should be cautions about type sizes, e.g. statically allocated arrays vs pointers vs scalar types. </a:t>
            </a:r>
          </a:p>
          <a:p>
            <a:pPr marL="0" indent="0">
              <a:buNone/>
            </a:pPr>
            <a:endParaRPr lang="en-US" dirty="0"/>
          </a:p>
        </p:txBody>
      </p:sp>
    </p:spTree>
    <p:extLst>
      <p:ext uri="{BB962C8B-B14F-4D97-AF65-F5344CB8AC3E}">
        <p14:creationId xmlns:p14="http://schemas.microsoft.com/office/powerpoint/2010/main" val="4288583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396875" y="1038688"/>
            <a:ext cx="7896225" cy="4752514"/>
          </a:xfrm>
        </p:spPr>
        <p:txBody>
          <a:bodyPr/>
          <a:lstStyle/>
          <a:p>
            <a:r>
              <a:rPr lang="en-US" dirty="0"/>
              <a:t>Benchmark of Samsung 940 EVO Plus</a:t>
            </a:r>
          </a:p>
          <a:p>
            <a:endParaRPr lang="en-US" dirty="0"/>
          </a:p>
          <a:p>
            <a:pPr lvl="1"/>
            <a:endParaRPr lang="en-US" dirty="0"/>
          </a:p>
          <a:p>
            <a:pPr marL="0" indent="0">
              <a:buNone/>
            </a:pPr>
            <a:endParaRPr lang="en-US" dirty="0"/>
          </a:p>
          <a:p>
            <a:pPr marL="400050" lvl="1" indent="0">
              <a:buNone/>
            </a:pPr>
            <a:endParaRPr lang="en-US" dirty="0"/>
          </a:p>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Flash translation layer allows accumulating series of small writes before doing block write.</a:t>
            </a:r>
          </a:p>
        </p:txBody>
      </p:sp>
      <p:sp>
        <p:nvSpPr>
          <p:cNvPr id="4" name="TextBox 3"/>
          <p:cNvSpPr txBox="1"/>
          <p:nvPr/>
        </p:nvSpPr>
        <p:spPr>
          <a:xfrm>
            <a:off x="177339" y="2174689"/>
            <a:ext cx="8859220" cy="707886"/>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throughput   2,126 MB/s	 Sequential write </a:t>
            </a:r>
            <a:r>
              <a:rPr lang="en-US" sz="2000" dirty="0" err="1">
                <a:latin typeface="Calibri" pitchFamily="34" charset="0"/>
              </a:rPr>
              <a:t>tput</a:t>
            </a:r>
            <a:r>
              <a:rPr lang="en-US" sz="2000" dirty="0">
                <a:latin typeface="Calibri" pitchFamily="34" charset="0"/>
              </a:rPr>
              <a:t>	1,880 MB/s</a:t>
            </a:r>
          </a:p>
          <a:p>
            <a:r>
              <a:rPr lang="en-US" sz="2000" dirty="0">
                <a:latin typeface="Calibri" pitchFamily="34" charset="0"/>
              </a:rPr>
              <a:t>Random read throughput	         140 MB/s	 Random write </a:t>
            </a:r>
            <a:r>
              <a:rPr lang="en-US" sz="2000" dirty="0" err="1">
                <a:latin typeface="Calibri" pitchFamily="34" charset="0"/>
              </a:rPr>
              <a:t>tput</a:t>
            </a:r>
            <a:r>
              <a:rPr lang="en-US" sz="2000" dirty="0">
                <a:latin typeface="Calibri" pitchFamily="34" charset="0"/>
              </a:rPr>
              <a:t>	      59 MB/s</a:t>
            </a:r>
          </a:p>
        </p:txBody>
      </p:sp>
      <p:sp>
        <p:nvSpPr>
          <p:cNvPr id="6" name="Rectangle 5">
            <a:extLst>
              <a:ext uri="{FF2B5EF4-FFF2-40B4-BE49-F238E27FC236}">
                <a16:creationId xmlns:a16="http://schemas.microsoft.com/office/drawing/2014/main" id="{84475DB9-3FD5-C04E-AAC9-47DCE92E4DE3}"/>
              </a:ext>
            </a:extLst>
          </p:cNvPr>
          <p:cNvSpPr/>
          <p:nvPr/>
        </p:nvSpPr>
        <p:spPr>
          <a:xfrm>
            <a:off x="883328" y="1508300"/>
            <a:ext cx="8962008" cy="584775"/>
          </a:xfrm>
          <a:prstGeom prst="rect">
            <a:avLst/>
          </a:prstGeom>
        </p:spPr>
        <p:txBody>
          <a:bodyPr wrap="square">
            <a:spAutoFit/>
          </a:bodyPr>
          <a:lstStyle/>
          <a:p>
            <a:r>
              <a:rPr lang="en-US" sz="1600" dirty="0">
                <a:hlinkClick r:id="rId2"/>
              </a:rPr>
              <a:t>https://ssd.userbenchmark.com/SpeedTest/711305/Samsung-SSD-970-EVO-Plus-250GB</a:t>
            </a:r>
            <a:endParaRPr lang="en-US" sz="1600" dirty="0"/>
          </a:p>
          <a:p>
            <a:endParaRPr lang="en-US" sz="1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p:txBody>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dirty="0"/>
              <a:t>Mitigated by “wear leveling logic” in flash translation layer</a:t>
            </a:r>
          </a:p>
          <a:p>
            <a:pPr lvl="2"/>
            <a:r>
              <a:rPr lang="en-US" dirty="0"/>
              <a:t>E.g. Samsung 940 EVO Plus guarantees 600 writes/byte of writes before they wear out</a:t>
            </a:r>
          </a:p>
          <a:p>
            <a:pPr lvl="2"/>
            <a:r>
              <a:rPr lang="en-US" dirty="0"/>
              <a:t>Controller migrates data to minimize wear level</a:t>
            </a:r>
          </a:p>
          <a:p>
            <a:pPr lvl="1"/>
            <a:r>
              <a:rPr lang="en-US" dirty="0"/>
              <a:t>In 2019, about 4 times more expensive per byte</a:t>
            </a:r>
          </a:p>
          <a:p>
            <a:pPr lvl="2"/>
            <a:r>
              <a:rPr lang="en-US" dirty="0"/>
              <a:t>And, relative cost will keep dropping</a:t>
            </a:r>
          </a:p>
          <a:p>
            <a:r>
              <a:rPr lang="en-US" dirty="0"/>
              <a:t>Applications</a:t>
            </a:r>
          </a:p>
          <a:p>
            <a:pPr lvl="1"/>
            <a:r>
              <a:rPr lang="en-US" dirty="0"/>
              <a:t>Smartphones, laptops</a:t>
            </a:r>
          </a:p>
          <a:p>
            <a:pPr lvl="1"/>
            <a:r>
              <a:rPr lang="en-US" dirty="0"/>
              <a:t>Increasingly common in desktops and servers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type="body" idx="1"/>
          </p:nvPr>
        </p:nvSpPr>
        <p:spPr/>
        <p:txBody>
          <a:bodyPr/>
          <a:lstStyle/>
          <a:p>
            <a:r>
              <a:rPr lang="en-US" dirty="0"/>
              <a:t>The speed gap between CPU, memory and mass storage continues to widen.</a:t>
            </a:r>
          </a:p>
          <a:p>
            <a:endParaRPr lang="en-US" dirty="0"/>
          </a:p>
          <a:p>
            <a:r>
              <a:rPr lang="en-US" dirty="0"/>
              <a:t>Well-written programs exhibit a property called </a:t>
            </a:r>
            <a:r>
              <a:rPr lang="en-US" i="1" dirty="0"/>
              <a:t>locality</a:t>
            </a:r>
            <a:r>
              <a:rPr lang="en-US" dirty="0"/>
              <a:t>.</a:t>
            </a:r>
          </a:p>
          <a:p>
            <a:endParaRPr lang="en-US" dirty="0"/>
          </a:p>
          <a:p>
            <a:r>
              <a:rPr lang="en-US" dirty="0"/>
              <a:t>Memory hierarchies based on </a:t>
            </a:r>
            <a:r>
              <a:rPr lang="en-US" i="1" dirty="0"/>
              <a:t>caching</a:t>
            </a:r>
            <a:r>
              <a:rPr lang="en-US" dirty="0"/>
              <a:t> close the gap by exploiting locality.</a:t>
            </a:r>
          </a:p>
          <a:p>
            <a:endParaRPr lang="en-US" dirty="0"/>
          </a:p>
          <a:p>
            <a:r>
              <a:rPr lang="en-US" dirty="0"/>
              <a:t>Flash memory progress outpacing all other memory and storage technologies (DRAM, SRAM, magnetic disk)</a:t>
            </a:r>
          </a:p>
          <a:p>
            <a:pPr lvl="1"/>
            <a:r>
              <a:rPr lang="en-US" dirty="0"/>
              <a:t>Able to stack cells in </a:t>
            </a:r>
            <a:r>
              <a:rPr lang="en-US"/>
              <a:t>three dimensions</a:t>
            </a:r>
            <a:endParaRPr lang="en-US" dirty="0"/>
          </a:p>
          <a:p>
            <a:endParaRPr lang="en-US" dirty="0"/>
          </a:p>
          <a:p>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endParaRPr lang="en-US" sz="2000"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$/MB		880	100	30	1	0.1	0.06	0.02	</a:t>
            </a:r>
            <a:r>
              <a:rPr lang="en-US" sz="1800" i="1" dirty="0">
                <a:solidFill>
                  <a:srgbClr val="22228B"/>
                </a:solidFill>
              </a:rPr>
              <a:t>44,000</a:t>
            </a:r>
          </a:p>
          <a:p>
            <a:pPr defTabSz="857250"/>
            <a:r>
              <a:rPr lang="en-US" sz="1800" dirty="0">
                <a:solidFill>
                  <a:srgbClr val="22228B"/>
                </a:solidFill>
              </a:rPr>
              <a:t>access (ns)	200	100	70	60	50	40	20	</a:t>
            </a:r>
            <a:r>
              <a:rPr lang="en-US" sz="1800" i="1" dirty="0">
                <a:solidFill>
                  <a:srgbClr val="22228B"/>
                </a:solidFill>
              </a:rPr>
              <a:t>10</a:t>
            </a:r>
            <a:endParaRPr lang="en-US" sz="1800" dirty="0">
              <a:solidFill>
                <a:srgbClr val="22228B"/>
              </a:solidFill>
            </a:endParaRPr>
          </a:p>
          <a:p>
            <a:pPr defTabSz="857250"/>
            <a:r>
              <a:rPr lang="en-US" sz="1800" dirty="0">
                <a:solidFill>
                  <a:srgbClr val="22228B"/>
                </a:solidFill>
              </a:rPr>
              <a:t>typical size (MB) 	0.256	4	16	64	2,000	8,000	16.000	</a:t>
            </a:r>
            <a:r>
              <a:rPr lang="en-US" sz="1800" i="1" dirty="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a:t>Storage Trends</a:t>
            </a:r>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$/GB		100,000	8,000	300	10	5	0.3	0.03	</a:t>
            </a:r>
            <a:r>
              <a:rPr lang="en-US" sz="1800" i="1" dirty="0">
                <a:solidFill>
                  <a:srgbClr val="22228B"/>
                </a:solidFill>
              </a:rPr>
              <a:t>3,333,333</a:t>
            </a:r>
            <a:endParaRPr lang="en-US" sz="1800" dirty="0">
              <a:solidFill>
                <a:srgbClr val="22228B"/>
              </a:solidFill>
            </a:endParaRPr>
          </a:p>
          <a:p>
            <a:pPr defTabSz="857250"/>
            <a:r>
              <a:rPr lang="en-US" sz="1800" dirty="0">
                <a:solidFill>
                  <a:srgbClr val="22228B"/>
                </a:solidFill>
              </a:rPr>
              <a:t>access (ms)	75	28	10	8	</a:t>
            </a:r>
            <a:r>
              <a:rPr lang="en-US" sz="1800" i="1" dirty="0">
                <a:solidFill>
                  <a:srgbClr val="22228B"/>
                </a:solidFill>
              </a:rPr>
              <a:t>5	3	3	25</a:t>
            </a:r>
            <a:endParaRPr lang="en-US" sz="1800" dirty="0">
              <a:solidFill>
                <a:srgbClr val="22228B"/>
              </a:solidFill>
            </a:endParaRPr>
          </a:p>
          <a:p>
            <a:pPr defTabSz="857250"/>
            <a:r>
              <a:rPr lang="en-US" sz="1800" dirty="0">
                <a:solidFill>
                  <a:srgbClr val="22228B"/>
                </a:solidFill>
              </a:rPr>
              <a:t>typical size (GB) 	0.01	0.16	1	20	160	1,500	3,000	</a:t>
            </a:r>
            <a:r>
              <a:rPr lang="en-US" sz="1800" i="1" dirty="0">
                <a:solidFill>
                  <a:srgbClr val="22228B"/>
                </a:solidFill>
              </a:rPr>
              <a:t>300,000</a:t>
            </a: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$/MB		2,900	320	256	100	75	60	</a:t>
            </a:r>
            <a:r>
              <a:rPr lang="en-US" sz="1800" i="1" dirty="0">
                <a:solidFill>
                  <a:srgbClr val="22228B"/>
                </a:solidFill>
              </a:rPr>
              <a:t>320	116</a:t>
            </a:r>
            <a:endParaRPr lang="en-US" sz="1800" dirty="0">
              <a:solidFill>
                <a:srgbClr val="22228B"/>
              </a:solidFill>
            </a:endParaRPr>
          </a:p>
          <a:p>
            <a:pPr defTabSz="857250"/>
            <a:r>
              <a:rPr lang="en-US" sz="1800" dirty="0">
                <a:solidFill>
                  <a:srgbClr val="22228B"/>
                </a:solidFill>
              </a:rPr>
              <a:t>access (ns)	150	35	15	3	2	1.5	</a:t>
            </a:r>
            <a:r>
              <a:rPr lang="en-US" sz="1800" i="1" dirty="0">
                <a:solidFill>
                  <a:srgbClr val="22228B"/>
                </a:solidFill>
              </a:rPr>
              <a:t>200	115</a:t>
            </a:r>
          </a:p>
        </p:txBody>
      </p:sp>
    </p:spTree>
    <p:extLst>
      <p:ext uri="{BB962C8B-B14F-4D97-AF65-F5344CB8AC3E}">
        <p14:creationId xmlns:p14="http://schemas.microsoft.com/office/powerpoint/2010/main" val="2597499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a:t>	</a:t>
            </a:r>
            <a:r>
              <a:rPr lang="en-US" sz="2000" dirty="0"/>
              <a:t>1985	1990	1995	</a:t>
            </a:r>
            <a:r>
              <a:rPr lang="en-US" sz="1800" dirty="0"/>
              <a:t>2003	2005	2010	2015	</a:t>
            </a:r>
            <a:r>
              <a:rPr lang="en-US" sz="1800" i="1" dirty="0"/>
              <a:t>2015:1985</a:t>
            </a:r>
          </a:p>
          <a:p>
            <a:endParaRPr lang="en-US" sz="1400" dirty="0"/>
          </a:p>
          <a:p>
            <a:r>
              <a:rPr lang="en-US" sz="1800" dirty="0"/>
              <a:t>CPU	 80286	80386	Pentium	P-4	Core 2	Core i7(n)	Core i7(h)	</a:t>
            </a:r>
          </a:p>
          <a:p>
            <a:pPr algn="l">
              <a:lnSpc>
                <a:spcPct val="100000"/>
              </a:lnSpc>
            </a:pPr>
            <a:endParaRPr lang="en-US" sz="1800" dirty="0"/>
          </a:p>
          <a:p>
            <a:pPr algn="l">
              <a:lnSpc>
                <a:spcPct val="100000"/>
              </a:lnSpc>
            </a:pPr>
            <a:r>
              <a:rPr lang="en-US" sz="1800" dirty="0"/>
              <a:t>Clock </a:t>
            </a:r>
          </a:p>
          <a:p>
            <a:r>
              <a:rPr lang="en-US" sz="1800" dirty="0"/>
              <a:t>rate (MHz) 6	20	150	3,300	2,000	2,500	3,000	500</a:t>
            </a:r>
          </a:p>
          <a:p>
            <a:endParaRPr lang="en-US" sz="1800" dirty="0"/>
          </a:p>
          <a:p>
            <a:pPr algn="l">
              <a:lnSpc>
                <a:spcPct val="100000"/>
              </a:lnSpc>
            </a:pPr>
            <a:r>
              <a:rPr lang="en-US" sz="1800" dirty="0"/>
              <a:t>Cycle </a:t>
            </a:r>
          </a:p>
          <a:p>
            <a:r>
              <a:rPr lang="en-US" sz="1800" dirty="0"/>
              <a:t>time (ns)	166	50	6	0.30	0.50	0.4	0.33	500</a:t>
            </a:r>
          </a:p>
          <a:p>
            <a:pPr algn="l">
              <a:lnSpc>
                <a:spcPct val="100000"/>
              </a:lnSpc>
            </a:pPr>
            <a:endParaRPr lang="en-US" sz="1800" dirty="0"/>
          </a:p>
          <a:p>
            <a:r>
              <a:rPr lang="en-US" sz="1800" dirty="0"/>
              <a:t>Cores	 1  	1	1	1	2	4	4	4</a:t>
            </a:r>
          </a:p>
          <a:p>
            <a:pPr algn="l">
              <a:lnSpc>
                <a:spcPct val="100000"/>
              </a:lnSpc>
            </a:pPr>
            <a:endParaRPr lang="en-US" sz="1800" dirty="0"/>
          </a:p>
          <a:p>
            <a:pPr algn="l">
              <a:lnSpc>
                <a:spcPct val="100000"/>
              </a:lnSpc>
            </a:pPr>
            <a:r>
              <a:rPr lang="en-US" sz="1800" dirty="0"/>
              <a:t>Effective</a:t>
            </a:r>
          </a:p>
          <a:p>
            <a:r>
              <a:rPr lang="en-US" sz="1800" dirty="0"/>
              <a:t>cycle 	166	50	6	0.30	0.25	0.10	0.08	2,075</a:t>
            </a:r>
          </a:p>
          <a:p>
            <a:pPr algn="l">
              <a:lnSpc>
                <a:spcPct val="100000"/>
              </a:lnSpc>
            </a:pPr>
            <a:r>
              <a:rPr lang="en-US" sz="1800" dirty="0"/>
              <a:t>time (ns)</a:t>
            </a:r>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a:latin typeface="Calibri" pitchFamily="34" charset="0"/>
              </a:rPr>
              <a:t>(n) Nehalem processor</a:t>
            </a:r>
          </a:p>
          <a:p>
            <a:r>
              <a:rPr lang="en-US" sz="1800" dirty="0">
                <a:latin typeface="Calibri" pitchFamily="34" charset="0"/>
              </a:rPr>
              <a:t>(h) </a:t>
            </a:r>
            <a:r>
              <a:rPr lang="en-US" sz="1800" dirty="0" err="1">
                <a:latin typeface="Calibri" pitchFamily="34" charset="0"/>
              </a:rPr>
              <a:t>Haswell</a:t>
            </a:r>
            <a:r>
              <a:rPr lang="en-US" sz="1800" dirty="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7BAE-EBB4-4276-A5EA-F54697267948}"/>
              </a:ext>
            </a:extLst>
          </p:cNvPr>
          <p:cNvSpPr>
            <a:spLocks noGrp="1"/>
          </p:cNvSpPr>
          <p:nvPr>
            <p:ph type="title"/>
          </p:nvPr>
        </p:nvSpPr>
        <p:spPr/>
        <p:txBody>
          <a:bodyPr/>
          <a:lstStyle/>
          <a:p>
            <a:r>
              <a:rPr lang="en-US" dirty="0"/>
              <a:t>Exam Scope 4/4</a:t>
            </a:r>
          </a:p>
        </p:txBody>
      </p:sp>
      <p:sp>
        <p:nvSpPr>
          <p:cNvPr id="3" name="Content Placeholder 2">
            <a:extLst>
              <a:ext uri="{FF2B5EF4-FFF2-40B4-BE49-F238E27FC236}">
                <a16:creationId xmlns:a16="http://schemas.microsoft.com/office/drawing/2014/main" id="{45B88DBD-DC5E-4C9E-B19E-70E0C85FF9EB}"/>
              </a:ext>
            </a:extLst>
          </p:cNvPr>
          <p:cNvSpPr>
            <a:spLocks noGrp="1"/>
          </p:cNvSpPr>
          <p:nvPr>
            <p:ph idx="1"/>
          </p:nvPr>
        </p:nvSpPr>
        <p:spPr/>
        <p:txBody>
          <a:bodyPr/>
          <a:lstStyle/>
          <a:p>
            <a:r>
              <a:rPr lang="en-US" sz="1800" b="0" i="0" u="none" strike="noStrike" dirty="0">
                <a:solidFill>
                  <a:srgbClr val="000000"/>
                </a:solidFill>
                <a:effectLst/>
                <a:latin typeface="Georgia" panose="02040502050405020303" pitchFamily="18" charset="0"/>
              </a:rPr>
              <a:t>Caching: Students should understand the organization of direct and set-associative caches and be able to draw a figure representing the cache organization from the parameters. Given all but one of the parameters for a cache, students should be able to derive the missing parameter. Given a cache configuration and a set of memory accesses, students should be able to simulate the accesses to identify the hits, misses, and associated rates. Given C or assembly code which accesses memory within one or more loops, possibly nested, students should be able to estimate the hit or miss rate. Students should understand why the miss rate is a more intuitive metric than the hit rate. Given cache performance parameters, e.g. miss rates, and access times, students should be able to compute the effective memory access time. </a:t>
            </a:r>
          </a:p>
          <a:p>
            <a:endParaRPr lang="en-US" sz="1800" dirty="0"/>
          </a:p>
        </p:txBody>
      </p:sp>
    </p:spTree>
    <p:extLst>
      <p:ext uri="{BB962C8B-B14F-4D97-AF65-F5344CB8AC3E}">
        <p14:creationId xmlns:p14="http://schemas.microsoft.com/office/powerpoint/2010/main" val="72356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t>The memory abstraction</a:t>
            </a:r>
          </a:p>
          <a:p>
            <a:pPr>
              <a:lnSpc>
                <a:spcPct val="80000"/>
              </a:lnSpc>
            </a:pPr>
            <a:r>
              <a:rPr lang="en-US" dirty="0">
                <a:solidFill>
                  <a:schemeClr val="bg2">
                    <a:lumMod val="60000"/>
                    <a:lumOff val="40000"/>
                  </a:schemeClr>
                </a:solidFill>
              </a:rPr>
              <a:t>RAM : main memory building block</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The memory hierarchy</a:t>
            </a:r>
          </a:p>
          <a:p>
            <a:pPr>
              <a:lnSpc>
                <a:spcPct val="80000"/>
              </a:lnSpc>
            </a:pPr>
            <a:r>
              <a:rPr lang="en-US" dirty="0">
                <a:solidFill>
                  <a:schemeClr val="bg2">
                    <a:lumMod val="60000"/>
                    <a:lumOff val="40000"/>
                  </a:schemeClr>
                </a:solidFill>
              </a:rPr>
              <a:t>Storage technologies and trends</a:t>
            </a:r>
          </a:p>
        </p:txBody>
      </p:sp>
    </p:spTree>
    <p:extLst>
      <p:ext uri="{BB962C8B-B14F-4D97-AF65-F5344CB8AC3E}">
        <p14:creationId xmlns:p14="http://schemas.microsoft.com/office/powerpoint/2010/main" val="77995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569912"/>
            <a:ext cx="7035800" cy="573088"/>
          </a:xfrm>
        </p:spPr>
        <p:txBody>
          <a:bodyPr/>
          <a:lstStyle/>
          <a:p>
            <a:r>
              <a:rPr lang="en-US" dirty="0"/>
              <a:t>Writing &amp; Reading Memory</a:t>
            </a:r>
          </a:p>
        </p:txBody>
      </p:sp>
      <p:sp>
        <p:nvSpPr>
          <p:cNvPr id="158723" name="Rectangle 3"/>
          <p:cNvSpPr>
            <a:spLocks noGrp="1" noChangeArrowheads="1"/>
          </p:cNvSpPr>
          <p:nvPr>
            <p:ph type="body" idx="1"/>
          </p:nvPr>
        </p:nvSpPr>
        <p:spPr/>
        <p:txBody>
          <a:bodyPr/>
          <a:lstStyle/>
          <a:p>
            <a:pPr marL="223838" indent="-223838" defTabSz="895350">
              <a:tabLst>
                <a:tab pos="2349500" algn="l"/>
                <a:tab pos="4114800" algn="l"/>
              </a:tabLst>
            </a:pPr>
            <a:r>
              <a:rPr lang="en-US" dirty="0"/>
              <a:t>Write</a:t>
            </a:r>
          </a:p>
          <a:p>
            <a:pPr marL="623888" lvl="1" indent="-223838" defTabSz="895350">
              <a:tabLst>
                <a:tab pos="2349500" algn="l"/>
                <a:tab pos="4114800" algn="l"/>
              </a:tabLst>
            </a:pPr>
            <a:r>
              <a:rPr lang="en-US" dirty="0"/>
              <a:t>Transfer data from CPU to memory	</a:t>
            </a:r>
            <a:br>
              <a:rPr lang="en-US" dirty="0"/>
            </a:br>
            <a:r>
              <a:rPr lang="en-US" b="1" dirty="0" err="1">
                <a:latin typeface="Courier New" pitchFamily="49" charset="0"/>
              </a:rPr>
              <a:t>movq</a:t>
            </a:r>
            <a:r>
              <a:rPr lang="en-US" b="1" dirty="0">
                <a:latin typeface="Courier New" pitchFamily="49" charset="0"/>
              </a:rPr>
              <a:t> %</a:t>
            </a:r>
            <a:r>
              <a:rPr lang="en-US" b="1" dirty="0" err="1">
                <a:latin typeface="Courier New" pitchFamily="49" charset="0"/>
              </a:rPr>
              <a:t>rax</a:t>
            </a:r>
            <a:r>
              <a:rPr lang="en-US" b="1" dirty="0">
                <a:latin typeface="Courier New" pitchFamily="49" charset="0"/>
              </a:rPr>
              <a:t>, 8(%</a:t>
            </a:r>
            <a:r>
              <a:rPr lang="en-US" b="1" dirty="0" err="1">
                <a:latin typeface="Courier New" pitchFamily="49" charset="0"/>
              </a:rPr>
              <a:t>rsp</a:t>
            </a:r>
            <a:r>
              <a:rPr lang="en-US" b="1" dirty="0">
                <a:latin typeface="Courier New" pitchFamily="49" charset="0"/>
              </a:rPr>
              <a:t>)</a:t>
            </a:r>
          </a:p>
          <a:p>
            <a:pPr marL="560388" lvl="1" indent="-222250" defTabSz="895350">
              <a:tabLst>
                <a:tab pos="2349500" algn="l"/>
                <a:tab pos="4114800" algn="l"/>
              </a:tabLst>
            </a:pPr>
            <a:r>
              <a:rPr lang="en-US" dirty="0"/>
              <a:t>“Store” operation</a:t>
            </a:r>
          </a:p>
          <a:p>
            <a:pPr marL="560388" lvl="1" indent="-222250" defTabSz="895350">
              <a:tabLst>
                <a:tab pos="2349500" algn="l"/>
                <a:tab pos="4114800" algn="l"/>
              </a:tabLst>
            </a:pPr>
            <a:endParaRPr lang="en-US" sz="2400" dirty="0"/>
          </a:p>
          <a:p>
            <a:pPr marL="223838" indent="-223838" defTabSz="895350">
              <a:tabLst>
                <a:tab pos="2349500" algn="l"/>
                <a:tab pos="4114800" algn="l"/>
              </a:tabLst>
            </a:pPr>
            <a:r>
              <a:rPr lang="en-US" dirty="0"/>
              <a:t>Read</a:t>
            </a:r>
          </a:p>
          <a:p>
            <a:pPr marL="623888" lvl="1" indent="-223838" defTabSz="895350">
              <a:tabLst>
                <a:tab pos="2349500" algn="l"/>
                <a:tab pos="4114800" algn="l"/>
              </a:tabLst>
            </a:pPr>
            <a:r>
              <a:rPr lang="en-US" dirty="0"/>
              <a:t>Transfer data from memory to CPU</a:t>
            </a:r>
            <a:br>
              <a:rPr lang="en-US" dirty="0"/>
            </a:br>
            <a:r>
              <a:rPr lang="en-US" b="1" dirty="0" err="1">
                <a:latin typeface="Courier New" pitchFamily="49" charset="0"/>
              </a:rPr>
              <a:t>movq</a:t>
            </a:r>
            <a:r>
              <a:rPr lang="en-US" b="1" dirty="0">
                <a:latin typeface="Courier New" pitchFamily="49" charset="0"/>
              </a:rPr>
              <a:t> 8(%</a:t>
            </a:r>
            <a:r>
              <a:rPr lang="en-US" b="1" dirty="0" err="1">
                <a:latin typeface="Courier New" pitchFamily="49" charset="0"/>
              </a:rPr>
              <a:t>rsp</a:t>
            </a:r>
            <a:r>
              <a:rPr lang="en-US" b="1">
                <a:latin typeface="Courier New" pitchFamily="49" charset="0"/>
              </a:rPr>
              <a:t>), %</a:t>
            </a:r>
            <a:r>
              <a:rPr lang="en-US" b="1" dirty="0" err="1">
                <a:latin typeface="Courier New" pitchFamily="49" charset="0"/>
              </a:rPr>
              <a:t>rax</a:t>
            </a:r>
            <a:endParaRPr lang="en-US" b="1" dirty="0">
              <a:latin typeface="Courier New" pitchFamily="49" charset="0"/>
            </a:endParaRPr>
          </a:p>
          <a:p>
            <a:pPr marL="623888" lvl="1" indent="-223838" defTabSz="895350">
              <a:tabLst>
                <a:tab pos="2349500" algn="l"/>
                <a:tab pos="4114800" algn="l"/>
              </a:tabLst>
            </a:pPr>
            <a:r>
              <a:rPr lang="en-US" dirty="0"/>
              <a:t>“Load” operation</a:t>
            </a:r>
          </a:p>
        </p:txBody>
      </p:sp>
      <p:sp>
        <p:nvSpPr>
          <p:cNvPr id="4" name="TextBox 3"/>
          <p:cNvSpPr txBox="1"/>
          <p:nvPr/>
        </p:nvSpPr>
        <p:spPr>
          <a:xfrm>
            <a:off x="7080461" y="6488668"/>
            <a:ext cx="1683687" cy="369332"/>
          </a:xfrm>
          <a:prstGeom prst="rect">
            <a:avLst/>
          </a:prstGeom>
          <a:noFill/>
        </p:spPr>
        <p:txBody>
          <a:bodyPr wrap="none" rtlCol="0">
            <a:spAutoFit/>
          </a:bodyPr>
          <a:lstStyle/>
          <a:p>
            <a:r>
              <a:rPr lang="en-US" sz="1800" b="0" dirty="0">
                <a:latin typeface="Calibri" pitchFamily="34" charset="0"/>
              </a:rPr>
              <a:t>From 5</a:t>
            </a:r>
            <a:r>
              <a:rPr lang="en-US" sz="1800" b="0" baseline="30000" dirty="0">
                <a:latin typeface="Calibri" pitchFamily="34" charset="0"/>
              </a:rPr>
              <a:t>th</a:t>
            </a:r>
            <a:r>
              <a:rPr lang="en-US" sz="1800" b="0" dirty="0">
                <a:latin typeface="Calibri" pitchFamily="34" charset="0"/>
              </a:rPr>
              <a:t> lecture</a:t>
            </a:r>
          </a:p>
        </p:txBody>
      </p:sp>
    </p:spTree>
    <p:extLst>
      <p:ext uri="{BB962C8B-B14F-4D97-AF65-F5344CB8AC3E}">
        <p14:creationId xmlns:p14="http://schemas.microsoft.com/office/powerpoint/2010/main" val="27167462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16725</TotalTime>
  <Words>5136</Words>
  <Application>Microsoft Office PowerPoint</Application>
  <PresentationFormat>On-screen Show (4:3)</PresentationFormat>
  <Paragraphs>1049</Paragraphs>
  <Slides>65</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Arial Narrow</vt:lpstr>
      <vt:lpstr>Calibri</vt:lpstr>
      <vt:lpstr>Courier New</vt:lpstr>
      <vt:lpstr>Georgia</vt:lpstr>
      <vt:lpstr>Gill Sans MT</vt:lpstr>
      <vt:lpstr>Gill Sans MT Condensed</vt:lpstr>
      <vt:lpstr>Times New Roman</vt:lpstr>
      <vt:lpstr>Wingdings</vt:lpstr>
      <vt:lpstr>Wingdings 2</vt:lpstr>
      <vt:lpstr>template2007</vt:lpstr>
      <vt:lpstr>PowerPoint Presentation</vt:lpstr>
      <vt:lpstr>The Memory Hierarchy  15-213/18-213/15-513/18-613: Introduction to Computer Systems 10th Lecture, March 9th, 2021</vt:lpstr>
      <vt:lpstr>Announcements</vt:lpstr>
      <vt:lpstr>Exam Scope 1/4</vt:lpstr>
      <vt:lpstr>Exam Scope 2/4</vt:lpstr>
      <vt:lpstr>Exam Scope 3/4</vt:lpstr>
      <vt:lpstr>Exam Scope 4/4</vt:lpstr>
      <vt:lpstr>Today</vt:lpstr>
      <vt:lpstr>Writing &amp; Reading Memory</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Today</vt:lpstr>
      <vt:lpstr>Random-Access Memory (RAM)</vt:lpstr>
      <vt:lpstr>RAM Technologies</vt:lpstr>
      <vt:lpstr>SRAM vs DRAM Summary</vt:lpstr>
      <vt:lpstr>Enhanced DRAMs</vt:lpstr>
      <vt:lpstr>Conventional DRAM Organization</vt:lpstr>
      <vt:lpstr>Reading DRAM Supercell (2,1)</vt:lpstr>
      <vt:lpstr>Reading DRAM Supercell (2,1)</vt:lpstr>
      <vt:lpstr>Memory Modules</vt:lpstr>
      <vt:lpstr>Today</vt:lpstr>
      <vt:lpstr>The CPU-Memory Gap</vt:lpstr>
      <vt:lpstr>Locality to the Rescue! </vt:lpstr>
      <vt:lpstr>Locality</vt:lpstr>
      <vt:lpstr>Locality Example</vt:lpstr>
      <vt:lpstr>Qualitative Estimates of Locality</vt:lpstr>
      <vt:lpstr>Locality Example</vt:lpstr>
      <vt:lpstr>Locality Example</vt:lpstr>
      <vt:lpstr>Today</vt:lpstr>
      <vt:lpstr>Memory Hierarchies</vt:lpstr>
      <vt:lpstr>Example Memory       Hierarchy</vt:lpstr>
      <vt:lpstr>Caches</vt:lpstr>
      <vt:lpstr>General Cache Concepts</vt:lpstr>
      <vt:lpstr>General Cache Concepts: Hit</vt:lpstr>
      <vt:lpstr>General Cache Concepts: Miss</vt:lpstr>
      <vt:lpstr> General Caching Concepts:  3 Types of Cache Misses</vt:lpstr>
      <vt:lpstr>Examples of Caching in the Mem. Hierarchy</vt:lpstr>
      <vt:lpstr>Quiz Time!</vt:lpstr>
      <vt:lpstr>Today</vt:lpstr>
      <vt:lpstr>Storage Technologies</vt:lpstr>
      <vt:lpstr>What’s Inside A Disk Drive?</vt:lpstr>
      <vt:lpstr>Disk Geometry</vt:lpstr>
      <vt:lpstr>Disk Capacity</vt:lpstr>
      <vt:lpstr>Disk Operation (Single-Platter View)</vt:lpstr>
      <vt:lpstr>Disk Operation (Multi-Platter View)</vt:lpstr>
      <vt:lpstr>Disk Access – Service Time Components</vt:lpstr>
      <vt:lpstr>Disk Access Time</vt:lpstr>
      <vt:lpstr>Disk Access Time Example</vt:lpstr>
      <vt:lpstr>I/O Bus</vt:lpstr>
      <vt:lpstr>Reading a Disk Sector (1)</vt:lpstr>
      <vt:lpstr>Reading a Disk Sector (2)</vt:lpstr>
      <vt:lpstr>Reading a Disk Sector (3)</vt:lpstr>
      <vt:lpstr>Nonvolatile Memories</vt:lpstr>
      <vt:lpstr>Solid State Disks (SSDs)</vt:lpstr>
      <vt:lpstr>SSD Performance Characteristics </vt:lpstr>
      <vt:lpstr>SSD Tradeoffs vs Rotating Disks</vt:lpstr>
      <vt:lpstr>Summary</vt:lpstr>
      <vt:lpstr>Supplemental slides</vt:lpstr>
      <vt:lpstr>Storage Trends</vt:lpstr>
      <vt:lpstr>CPU Clock Rates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15-213/18-213</dc:title>
  <dc:creator>Markus Pueschel</dc:creator>
  <dc:description>Redesign of slides created by Randal E. Bryant and David R. O'Hallaron</dc:description>
  <cp:lastModifiedBy>Gregory Kesden</cp:lastModifiedBy>
  <cp:revision>591</cp:revision>
  <cp:lastPrinted>2019-10-18T02:31:07Z</cp:lastPrinted>
  <dcterms:created xsi:type="dcterms:W3CDTF">2011-09-29T14:59:56Z</dcterms:created>
  <dcterms:modified xsi:type="dcterms:W3CDTF">2021-03-09T19:20:07Z</dcterms:modified>
</cp:coreProperties>
</file>