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70"/>
  </p:notesMasterIdLst>
  <p:handoutMasterIdLst>
    <p:handoutMasterId r:id="rId71"/>
  </p:handoutMasterIdLst>
  <p:sldIdLst>
    <p:sldId id="1526" r:id="rId5"/>
    <p:sldId id="1529" r:id="rId6"/>
    <p:sldId id="1473" r:id="rId7"/>
    <p:sldId id="1522" r:id="rId8"/>
    <p:sldId id="1421" r:id="rId9"/>
    <p:sldId id="1500" r:id="rId10"/>
    <p:sldId id="1474" r:id="rId11"/>
    <p:sldId id="1527" r:id="rId12"/>
    <p:sldId id="1428" r:id="rId13"/>
    <p:sldId id="1468" r:id="rId14"/>
    <p:sldId id="1429" r:id="rId15"/>
    <p:sldId id="1502" r:id="rId16"/>
    <p:sldId id="1431" r:id="rId17"/>
    <p:sldId id="1433" r:id="rId18"/>
    <p:sldId id="1432" r:id="rId19"/>
    <p:sldId id="1434" r:id="rId20"/>
    <p:sldId id="1503" r:id="rId21"/>
    <p:sldId id="1435" r:id="rId22"/>
    <p:sldId id="1496" r:id="rId23"/>
    <p:sldId id="1437" r:id="rId24"/>
    <p:sldId id="1438" r:id="rId25"/>
    <p:sldId id="1439" r:id="rId26"/>
    <p:sldId id="1440" r:id="rId27"/>
    <p:sldId id="1249" r:id="rId28"/>
    <p:sldId id="1498" r:id="rId29"/>
    <p:sldId id="1475" r:id="rId30"/>
    <p:sldId id="1476" r:id="rId31"/>
    <p:sldId id="1477" r:id="rId32"/>
    <p:sldId id="1478" r:id="rId33"/>
    <p:sldId id="1479" r:id="rId34"/>
    <p:sldId id="1480" r:id="rId35"/>
    <p:sldId id="1481" r:id="rId36"/>
    <p:sldId id="1491" r:id="rId37"/>
    <p:sldId id="1493" r:id="rId38"/>
    <p:sldId id="1528" r:id="rId39"/>
    <p:sldId id="1482" r:id="rId40"/>
    <p:sldId id="1483" r:id="rId41"/>
    <p:sldId id="1484" r:id="rId42"/>
    <p:sldId id="1485" r:id="rId43"/>
    <p:sldId id="1486" r:id="rId44"/>
    <p:sldId id="1487" r:id="rId45"/>
    <p:sldId id="1523" r:id="rId46"/>
    <p:sldId id="1497" r:id="rId47"/>
    <p:sldId id="1441" r:id="rId48"/>
    <p:sldId id="1442" r:id="rId49"/>
    <p:sldId id="1444" r:id="rId50"/>
    <p:sldId id="1443" r:id="rId51"/>
    <p:sldId id="1446" r:id="rId52"/>
    <p:sldId id="1445" r:id="rId53"/>
    <p:sldId id="1505" r:id="rId54"/>
    <p:sldId id="1506" r:id="rId55"/>
    <p:sldId id="1507" r:id="rId56"/>
    <p:sldId id="1508" r:id="rId57"/>
    <p:sldId id="1509" r:id="rId58"/>
    <p:sldId id="1510" r:id="rId59"/>
    <p:sldId id="1511" r:id="rId60"/>
    <p:sldId id="1512" r:id="rId61"/>
    <p:sldId id="1513" r:id="rId62"/>
    <p:sldId id="1514" r:id="rId63"/>
    <p:sldId id="1515" r:id="rId64"/>
    <p:sldId id="1516" r:id="rId65"/>
    <p:sldId id="1448" r:id="rId66"/>
    <p:sldId id="1495" r:id="rId67"/>
    <p:sldId id="1525" r:id="rId68"/>
    <p:sldId id="1524" r:id="rId69"/>
  </p:sldIdLst>
  <p:sldSz cx="9144000" cy="6858000" type="screen4x3"/>
  <p:notesSz cx="7302500" cy="9586913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AC00"/>
    <a:srgbClr val="00FF00"/>
    <a:srgbClr val="990000"/>
    <a:srgbClr val="F6F5BD"/>
    <a:srgbClr val="F1C7C7"/>
    <a:srgbClr val="EBAFAF"/>
    <a:srgbClr val="ACE3A1"/>
    <a:srgbClr val="D5F1C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9ED7A-7DA4-415C-B261-7DF2AE71FAC1}" v="2" dt="2020-10-22T03:22:0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4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6BC9BD61-126B-4150-993C-F6D0D6DCD30D}"/>
    <pc:docChg chg="undo modSld">
      <pc:chgData name="Phil Gibbons" userId="f619c6e5d38ed7a7" providerId="LiveId" clId="{6BC9BD61-126B-4150-993C-F6D0D6DCD30D}" dt="2019-10-16T18:44:02.731" v="25" actId="14100"/>
      <pc:docMkLst>
        <pc:docMk/>
      </pc:docMkLst>
      <pc:sldChg chg="modSp">
        <pc:chgData name="Phil Gibbons" userId="f619c6e5d38ed7a7" providerId="LiveId" clId="{6BC9BD61-126B-4150-993C-F6D0D6DCD30D}" dt="2019-10-16T18:44:02.731" v="25" actId="14100"/>
        <pc:sldMkLst>
          <pc:docMk/>
          <pc:sldMk cId="1438728782" sldId="1446"/>
        </pc:sldMkLst>
        <pc:spChg chg="mod">
          <ac:chgData name="Phil Gibbons" userId="f619c6e5d38ed7a7" providerId="LiveId" clId="{6BC9BD61-126B-4150-993C-F6D0D6DCD30D}" dt="2019-10-16T18:40:50.286" v="0" actId="14100"/>
          <ac:spMkLst>
            <pc:docMk/>
            <pc:sldMk cId="1438728782" sldId="1446"/>
            <ac:spMk id="24582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1:26.177" v="6" actId="1076"/>
          <ac:spMkLst>
            <pc:docMk/>
            <pc:sldMk cId="1438728782" sldId="1446"/>
            <ac:spMk id="24583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4:02.731" v="25" actId="14100"/>
          <ac:spMkLst>
            <pc:docMk/>
            <pc:sldMk cId="1438728782" sldId="1446"/>
            <ac:spMk id="2458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14.550" v="11" actId="14100"/>
          <ac:spMkLst>
            <pc:docMk/>
            <pc:sldMk cId="1438728782" sldId="1446"/>
            <ac:spMk id="24604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40.289" v="16" actId="1076"/>
          <ac:spMkLst>
            <pc:docMk/>
            <pc:sldMk cId="1438728782" sldId="1446"/>
            <ac:spMk id="24605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42.457" v="24" actId="14100"/>
          <ac:spMkLst>
            <pc:docMk/>
            <pc:sldMk cId="1438728782" sldId="1446"/>
            <ac:spMk id="2460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2:56.848" v="17" actId="14100"/>
          <ac:spMkLst>
            <pc:docMk/>
            <pc:sldMk cId="1438728782" sldId="1446"/>
            <ac:spMk id="24626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05.457" v="19" actId="14100"/>
          <ac:spMkLst>
            <pc:docMk/>
            <pc:sldMk cId="1438728782" sldId="1446"/>
            <ac:spMk id="24627" creationId="{00000000-0000-0000-0000-000000000000}"/>
          </ac:spMkLst>
        </pc:spChg>
        <pc:spChg chg="mod">
          <ac:chgData name="Phil Gibbons" userId="f619c6e5d38ed7a7" providerId="LiveId" clId="{6BC9BD61-126B-4150-993C-F6D0D6DCD30D}" dt="2019-10-16T18:43:30.874" v="23" actId="14100"/>
          <ac:spMkLst>
            <pc:docMk/>
            <pc:sldMk cId="1438728782" sldId="1446"/>
            <ac:spMk id="24628" creationId="{00000000-0000-0000-0000-000000000000}"/>
          </ac:spMkLst>
        </pc:spChg>
        <pc:grpChg chg="mod">
          <ac:chgData name="Phil Gibbons" userId="f619c6e5d38ed7a7" providerId="LiveId" clId="{6BC9BD61-126B-4150-993C-F6D0D6DCD30D}" dt="2019-10-16T18:42:29.686" v="14" actId="1076"/>
          <ac:grpSpMkLst>
            <pc:docMk/>
            <pc:sldMk cId="1438728782" sldId="1446"/>
            <ac:grpSpMk id="78" creationId="{00000000-0000-0000-0000-000000000000}"/>
          </ac:grpSpMkLst>
        </pc:grpChg>
      </pc:sldChg>
    </pc:docChg>
  </pc:docChgLst>
  <pc:docChgLst>
    <pc:chgData name="Phil Gibbons" userId="f619c6e5d38ed7a7" providerId="LiveId" clId="{5ED9ED7A-7DA4-415C-B261-7DF2AE71FAC1}"/>
    <pc:docChg chg="addSld delSld modSld sldOrd">
      <pc:chgData name="Phil Gibbons" userId="f619c6e5d38ed7a7" providerId="LiveId" clId="{5ED9ED7A-7DA4-415C-B261-7DF2AE71FAC1}" dt="2020-10-22T03:42:38.929" v="151" actId="20577"/>
      <pc:docMkLst>
        <pc:docMk/>
      </pc:docMkLst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203514255" sldId="1441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203514255" sldId="1441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77063700" sldId="1442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77063700" sldId="144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771011977" sldId="144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771011977" sldId="144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1078026" sldId="1444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1078026" sldId="1444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092034415" sldId="144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092034415" sldId="144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1438728782" sldId="144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438728782" sldId="1446"/>
        </pc:sldMkLst>
      </pc:sldChg>
      <pc:sldChg chg="modSp mod">
        <pc:chgData name="Phil Gibbons" userId="f619c6e5d38ed7a7" providerId="LiveId" clId="{5ED9ED7A-7DA4-415C-B261-7DF2AE71FAC1}" dt="2020-10-22T03:42:38.929" v="151" actId="20577"/>
        <pc:sldMkLst>
          <pc:docMk/>
          <pc:sldMk cId="0" sldId="1487"/>
        </pc:sldMkLst>
        <pc:spChg chg="mod">
          <ac:chgData name="Phil Gibbons" userId="f619c6e5d38ed7a7" providerId="LiveId" clId="{5ED9ED7A-7DA4-415C-B261-7DF2AE71FAC1}" dt="2020-10-22T03:42:38.929" v="151" actId="20577"/>
          <ac:spMkLst>
            <pc:docMk/>
            <pc:sldMk cId="0" sldId="1487"/>
            <ac:spMk id="39938" creationId="{00000000-0000-0000-0000-000000000000}"/>
          </ac:spMkLst>
        </pc:spChg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922849522" sldId="1497"/>
        </pc:sldMkLst>
      </pc:sldChg>
      <pc:sldChg chg="add">
        <pc:chgData name="Phil Gibbons" userId="f619c6e5d38ed7a7" providerId="LiveId" clId="{5ED9ED7A-7DA4-415C-B261-7DF2AE71FAC1}" dt="2020-10-22T03:19:56.279" v="1"/>
        <pc:sldMkLst>
          <pc:docMk/>
          <pc:sldMk cId="3922849522" sldId="1497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556961682" sldId="150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84502478" sldId="150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289429950" sldId="150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849292989" sldId="150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238541917" sldId="1507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4101890570" sldId="1507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823558449" sldId="1508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878678122" sldId="1508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502721231" sldId="1509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735137311" sldId="1509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30261240" sldId="1510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728615783" sldId="1510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2043886251" sldId="1511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523491322" sldId="1511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39657431" sldId="151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76323619" sldId="1512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523310956" sldId="151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387101970" sldId="1513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1676273268" sldId="1514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2742620686" sldId="1514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460747174" sldId="151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3663635289" sldId="1515"/>
        </pc:sldMkLst>
      </pc:sldChg>
      <pc:sldChg chg="del">
        <pc:chgData name="Phil Gibbons" userId="f619c6e5d38ed7a7" providerId="LiveId" clId="{5ED9ED7A-7DA4-415C-B261-7DF2AE71FAC1}" dt="2020-10-22T03:19:44.845" v="0" actId="2696"/>
        <pc:sldMkLst>
          <pc:docMk/>
          <pc:sldMk cId="1140687909" sldId="1516"/>
        </pc:sldMkLst>
      </pc:sldChg>
      <pc:sldChg chg="add mod modShow">
        <pc:chgData name="Phil Gibbons" userId="f619c6e5d38ed7a7" providerId="LiveId" clId="{5ED9ED7A-7DA4-415C-B261-7DF2AE71FAC1}" dt="2020-10-22T03:20:50.299" v="2" actId="729"/>
        <pc:sldMkLst>
          <pc:docMk/>
          <pc:sldMk cId="3652294208" sldId="1516"/>
        </pc:sldMkLst>
      </pc:sldChg>
      <pc:sldChg chg="modSp add mod ord">
        <pc:chgData name="Phil Gibbons" userId="f619c6e5d38ed7a7" providerId="LiveId" clId="{5ED9ED7A-7DA4-415C-B261-7DF2AE71FAC1}" dt="2020-10-22T03:25:09.277" v="150" actId="20577"/>
        <pc:sldMkLst>
          <pc:docMk/>
          <pc:sldMk cId="162018625" sldId="1529"/>
        </pc:sldMkLst>
        <pc:spChg chg="mod">
          <ac:chgData name="Phil Gibbons" userId="f619c6e5d38ed7a7" providerId="LiveId" clId="{5ED9ED7A-7DA4-415C-B261-7DF2AE71FAC1}" dt="2020-10-22T03:25:09.277" v="150" actId="20577"/>
          <ac:spMkLst>
            <pc:docMk/>
            <pc:sldMk cId="162018625" sldId="1529"/>
            <ac:spMk id="3" creationId="{AB9C05B1-8F6D-754C-9547-33FED72A010F}"/>
          </ac:spMkLst>
        </pc:spChg>
        <pc:spChg chg="mod">
          <ac:chgData name="Phil Gibbons" userId="f619c6e5d38ed7a7" providerId="LiveId" clId="{5ED9ED7A-7DA4-415C-B261-7DF2AE71FAC1}" dt="2020-10-22T03:24:25.928" v="136" actId="20577"/>
          <ac:spMkLst>
            <pc:docMk/>
            <pc:sldMk cId="162018625" sldId="1529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0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7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9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29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2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4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1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17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77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4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8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79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7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56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44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71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9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6" y="724519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22" tIns="47311" rIns="94622" bIns="47311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213/external/surv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089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625CAF-2E5F-7B4E-BC7D-360E5B500DA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C0D93-9B1D-EE47-BE9E-FE522C848067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Physically: blocks can be in any order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1D6558-6B62-43C4-AB55-898AADAF9C4F}"/>
              </a:ext>
            </a:extLst>
          </p:cNvPr>
          <p:cNvGrpSpPr/>
          <p:nvPr/>
        </p:nvGrpSpPr>
        <p:grpSpPr>
          <a:xfrm>
            <a:off x="1186389" y="3986212"/>
            <a:ext cx="7516841" cy="1728788"/>
            <a:chOff x="1186389" y="3986212"/>
            <a:chExt cx="7516841" cy="1728788"/>
          </a:xfrm>
        </p:grpSpPr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86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491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795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100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2405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2710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3015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3319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3929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4234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4539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48439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5148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57583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3624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48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66727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54535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0631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6367989" y="4891087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69775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72823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7587189" y="4891087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32</a:t>
              </a:r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643589" y="4484687"/>
              <a:ext cx="5181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968" y="16"/>
                </a:cxn>
                <a:cxn ang="0">
                  <a:pos x="3264" y="256"/>
                </a:cxn>
              </a:cxnLst>
              <a:rect l="0" t="0" r="r" b="b"/>
              <a:pathLst>
                <a:path w="3264" h="352">
                  <a:moveTo>
                    <a:pt x="0" y="352"/>
                  </a:moveTo>
                  <a:cubicBezTo>
                    <a:pt x="712" y="191"/>
                    <a:pt x="1424" y="31"/>
                    <a:pt x="1968" y="16"/>
                  </a:cubicBezTo>
                  <a:cubicBezTo>
                    <a:pt x="2511" y="0"/>
                    <a:pt x="2887" y="128"/>
                    <a:pt x="3264" y="256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3777189" y="4408487"/>
              <a:ext cx="3352800" cy="635000"/>
            </a:xfrm>
            <a:custGeom>
              <a:avLst/>
              <a:gdLst/>
              <a:ahLst/>
              <a:cxnLst>
                <a:cxn ang="0">
                  <a:pos x="2112" y="400"/>
                </a:cxn>
                <a:cxn ang="0">
                  <a:pos x="1680" y="16"/>
                </a:cxn>
                <a:cxn ang="0">
                  <a:pos x="0" y="304"/>
                </a:cxn>
              </a:cxnLst>
              <a:rect l="0" t="0" r="r" b="b"/>
              <a:pathLst>
                <a:path w="2112" h="400">
                  <a:moveTo>
                    <a:pt x="2112" y="400"/>
                  </a:moveTo>
                  <a:cubicBezTo>
                    <a:pt x="2072" y="216"/>
                    <a:pt x="2032" y="32"/>
                    <a:pt x="1680" y="16"/>
                  </a:cubicBezTo>
                  <a:cubicBezTo>
                    <a:pt x="1328" y="0"/>
                    <a:pt x="280" y="256"/>
                    <a:pt x="0" y="304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338789" y="5043487"/>
              <a:ext cx="6096000" cy="671513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3072" y="336"/>
                </a:cxn>
                <a:cxn ang="0">
                  <a:pos x="672" y="384"/>
                </a:cxn>
                <a:cxn ang="0">
                  <a:pos x="0" y="96"/>
                </a:cxn>
              </a:cxnLst>
              <a:rect l="0" t="0" r="r" b="b"/>
              <a:pathLst>
                <a:path w="3840" h="423">
                  <a:moveTo>
                    <a:pt x="3840" y="0"/>
                  </a:moveTo>
                  <a:cubicBezTo>
                    <a:pt x="3719" y="136"/>
                    <a:pt x="3599" y="272"/>
                    <a:pt x="3072" y="336"/>
                  </a:cubicBezTo>
                  <a:cubicBezTo>
                    <a:pt x="2544" y="399"/>
                    <a:pt x="1183" y="423"/>
                    <a:pt x="672" y="384"/>
                  </a:cubicBezTo>
                  <a:cubicBezTo>
                    <a:pt x="160" y="344"/>
                    <a:pt x="80" y="220"/>
                    <a:pt x="0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4386789" y="5043487"/>
              <a:ext cx="2438400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6" y="288"/>
                </a:cxn>
                <a:cxn ang="0">
                  <a:pos x="1536" y="96"/>
                </a:cxn>
              </a:cxnLst>
              <a:rect l="0" t="0" r="r" b="b"/>
              <a:pathLst>
                <a:path w="1536" h="303">
                  <a:moveTo>
                    <a:pt x="0" y="0"/>
                  </a:moveTo>
                  <a:cubicBezTo>
                    <a:pt x="280" y="136"/>
                    <a:pt x="560" y="272"/>
                    <a:pt x="816" y="288"/>
                  </a:cubicBezTo>
                  <a:cubicBezTo>
                    <a:pt x="1071" y="303"/>
                    <a:pt x="1303" y="199"/>
                    <a:pt x="1536" y="96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6826777" y="4205287"/>
              <a:ext cx="1876453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66FF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00B050"/>
                  </a:solidFill>
                  <a:latin typeface="Calibri" pitchFamily="34" charset="0"/>
                  <a:ea typeface="msgothic" charset="0"/>
                  <a:cs typeface="msgothic" charset="0"/>
                </a:rPr>
                <a:t>Forward (next) links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7112527" y="5341937"/>
              <a:ext cx="1572908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66"/>
                </a:buClr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Back (</a:t>
              </a:r>
              <a:r>
                <a:rPr lang="en-GB" sz="1600" b="1" dirty="0" err="1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prev</a:t>
              </a: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) links</a:t>
              </a:r>
            </a:p>
          </p:txBody>
        </p:sp>
        <p:sp>
          <p:nvSpPr>
            <p:cNvPr id="6185" name="Freeform 41"/>
            <p:cNvSpPr>
              <a:spLocks/>
            </p:cNvSpPr>
            <p:nvPr/>
          </p:nvSpPr>
          <p:spPr bwMode="auto">
            <a:xfrm>
              <a:off x="4081989" y="3986212"/>
              <a:ext cx="3495675" cy="1057275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422" y="178"/>
                </a:cxn>
                <a:cxn ang="0">
                  <a:pos x="2202" y="0"/>
                </a:cxn>
              </a:cxnLst>
              <a:rect l="0" t="0" r="r" b="b"/>
              <a:pathLst>
                <a:path w="2202" h="666">
                  <a:moveTo>
                    <a:pt x="0" y="666"/>
                  </a:moveTo>
                  <a:cubicBezTo>
                    <a:pt x="70" y="585"/>
                    <a:pt x="55" y="289"/>
                    <a:pt x="422" y="178"/>
                  </a:cubicBezTo>
                  <a:cubicBezTo>
                    <a:pt x="789" y="67"/>
                    <a:pt x="1831" y="37"/>
                    <a:pt x="2202" y="0"/>
                  </a:cubicBezTo>
                </a:path>
              </a:pathLst>
            </a:custGeom>
            <a:noFill/>
            <a:ln w="25560">
              <a:solidFill>
                <a:srgbClr val="00B05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86389" y="5043487"/>
              <a:ext cx="762000" cy="457200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336" y="240"/>
                </a:cxn>
                <a:cxn ang="0">
                  <a:pos x="0" y="288"/>
                </a:cxn>
              </a:cxnLst>
              <a:rect l="0" t="0" r="r" b="b"/>
              <a:pathLst>
                <a:path w="480" h="288">
                  <a:moveTo>
                    <a:pt x="480" y="0"/>
                  </a:moveTo>
                  <a:cubicBezTo>
                    <a:pt x="448" y="96"/>
                    <a:pt x="416" y="192"/>
                    <a:pt x="336" y="240"/>
                  </a:cubicBezTo>
                  <a:cubicBezTo>
                    <a:pt x="256" y="288"/>
                    <a:pt x="128" y="288"/>
                    <a:pt x="0" y="288"/>
                  </a:cubicBezTo>
                </a:path>
              </a:pathLst>
            </a:custGeom>
            <a:noFill/>
            <a:ln w="2556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1624539" y="4581525"/>
              <a:ext cx="30679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A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7207777" y="4586287"/>
              <a:ext cx="297174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B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386789" y="5197475"/>
              <a:ext cx="290762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Lists</a:t>
            </a:r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87480" y="3649663"/>
            <a:ext cx="7607300" cy="2828925"/>
            <a:chOff x="487480" y="3649663"/>
            <a:chExt cx="7607300" cy="2828925"/>
          </a:xfrm>
        </p:grpSpPr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487480" y="3649663"/>
              <a:ext cx="7607300" cy="28289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 noChangeArrowheads="1"/>
            </p:cNvSpPr>
            <p:nvPr/>
          </p:nvSpPr>
          <p:spPr bwMode="auto">
            <a:xfrm>
              <a:off x="2567105" y="5181600"/>
              <a:ext cx="762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567104" y="3810000"/>
              <a:ext cx="761999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>
              <a:off x="1576505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V="1">
              <a:off x="1652705" y="4799013"/>
              <a:ext cx="914400" cy="1374775"/>
            </a:xfrm>
            <a:prstGeom prst="line">
              <a:avLst/>
            </a:prstGeom>
            <a:noFill/>
            <a:ln w="57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4395905" y="4495800"/>
              <a:ext cx="1828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50"/>
            <p:cNvSpPr>
              <a:spLocks noChangeArrowheads="1"/>
            </p:cNvSpPr>
            <p:nvPr/>
          </p:nvSpPr>
          <p:spPr bwMode="auto">
            <a:xfrm>
              <a:off x="2567105" y="4495800"/>
              <a:ext cx="1828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>
              <a:off x="4472105" y="45720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>
              <a:off x="2643305" y="38862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flipV="1">
              <a:off x="2948105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>
              <a:off x="2643305" y="5257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flipV="1">
              <a:off x="2948105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52097" y="3657600"/>
              <a:ext cx="740459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7233" name="Oval 65"/>
            <p:cNvSpPr>
              <a:spLocks noChangeArrowheads="1"/>
            </p:cNvSpPr>
            <p:nvPr/>
          </p:nvSpPr>
          <p:spPr bwMode="auto">
            <a:xfrm flipV="1">
              <a:off x="4776905" y="4572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2719505" y="39624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flipH="1">
              <a:off x="2719505" y="4648200"/>
              <a:ext cx="1828800" cy="533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3" y="197"/>
                </a:cxn>
                <a:cxn ang="0">
                  <a:pos x="965" y="207"/>
                </a:cxn>
                <a:cxn ang="0">
                  <a:pos x="1152" y="336"/>
                </a:cxn>
              </a:cxnLst>
              <a:rect l="0" t="0" r="r" b="b"/>
              <a:pathLst>
                <a:path w="1152" h="336">
                  <a:moveTo>
                    <a:pt x="0" y="0"/>
                  </a:moveTo>
                  <a:cubicBezTo>
                    <a:pt x="50" y="33"/>
                    <a:pt x="142" y="163"/>
                    <a:pt x="303" y="197"/>
                  </a:cubicBezTo>
                  <a:cubicBezTo>
                    <a:pt x="464" y="231"/>
                    <a:pt x="824" y="184"/>
                    <a:pt x="965" y="207"/>
                  </a:cubicBezTo>
                  <a:cubicBezTo>
                    <a:pt x="1106" y="230"/>
                    <a:pt x="1113" y="309"/>
                    <a:pt x="1152" y="336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8" name="Text Box 70"/>
            <p:cNvSpPr txBox="1">
              <a:spLocks noChangeArrowheads="1"/>
            </p:cNvSpPr>
            <p:nvPr/>
          </p:nvSpPr>
          <p:spPr bwMode="auto">
            <a:xfrm>
              <a:off x="1762243" y="5972175"/>
              <a:ext cx="212013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Courier New" pitchFamily="49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= malloc(…)</a:t>
              </a:r>
            </a:p>
          </p:txBody>
        </p:sp>
        <p:sp>
          <p:nvSpPr>
            <p:cNvPr id="7239" name="Text Box 71"/>
            <p:cNvSpPr txBox="1">
              <a:spLocks noChangeArrowheads="1"/>
            </p:cNvSpPr>
            <p:nvPr/>
          </p:nvSpPr>
          <p:spPr bwMode="auto">
            <a:xfrm>
              <a:off x="6086043" y="3657600"/>
              <a:ext cx="196746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(with splitting)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329105" y="37338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>
              <a:off x="3176704" y="4038600"/>
              <a:ext cx="1684339" cy="596900"/>
            </a:xfrm>
            <a:custGeom>
              <a:avLst/>
              <a:gdLst/>
              <a:ahLst/>
              <a:cxnLst>
                <a:cxn ang="0">
                  <a:pos x="965" y="424"/>
                </a:cxn>
                <a:cxn ang="0">
                  <a:pos x="758" y="126"/>
                </a:cxn>
                <a:cxn ang="0">
                  <a:pos x="263" y="76"/>
                </a:cxn>
                <a:cxn ang="0">
                  <a:pos x="0" y="0"/>
                </a:cxn>
              </a:cxnLst>
              <a:rect l="0" t="0" r="r" b="b"/>
              <a:pathLst>
                <a:path w="965" h="424">
                  <a:moveTo>
                    <a:pt x="965" y="424"/>
                  </a:moveTo>
                  <a:cubicBezTo>
                    <a:pt x="930" y="374"/>
                    <a:pt x="875" y="184"/>
                    <a:pt x="758" y="126"/>
                  </a:cubicBezTo>
                  <a:cubicBezTo>
                    <a:pt x="641" y="68"/>
                    <a:pt x="389" y="97"/>
                    <a:pt x="263" y="76"/>
                  </a:cubicBezTo>
                  <a:cubicBezTo>
                    <a:pt x="137" y="55"/>
                    <a:pt x="55" y="16"/>
                    <a:pt x="0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3329105" y="5105400"/>
              <a:ext cx="304800" cy="4572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>
              <a:off x="3024305" y="4800600"/>
              <a:ext cx="1828800" cy="533400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318" y="184"/>
                </a:cxn>
                <a:cxn ang="0">
                  <a:pos x="955" y="154"/>
                </a:cxn>
                <a:cxn ang="0">
                  <a:pos x="1152" y="0"/>
                </a:cxn>
              </a:cxnLst>
              <a:rect l="0" t="0" r="r" b="b"/>
              <a:pathLst>
                <a:path w="1152" h="336">
                  <a:moveTo>
                    <a:pt x="0" y="336"/>
                  </a:moveTo>
                  <a:cubicBezTo>
                    <a:pt x="53" y="311"/>
                    <a:pt x="159" y="214"/>
                    <a:pt x="318" y="184"/>
                  </a:cubicBezTo>
                  <a:cubicBezTo>
                    <a:pt x="477" y="154"/>
                    <a:pt x="816" y="185"/>
                    <a:pt x="955" y="154"/>
                  </a:cubicBezTo>
                  <a:cubicBezTo>
                    <a:pt x="1094" y="123"/>
                    <a:pt x="1111" y="32"/>
                    <a:pt x="1152" y="0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Unordered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FIFO (first-in-first-out)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end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ordered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order: </a:t>
            </a:r>
            <a:br>
              <a:rPr lang="en-GB" dirty="0"/>
            </a:br>
            <a:r>
              <a:rPr lang="en-GB" dirty="0"/>
              <a:t>	        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prev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&lt; </a:t>
            </a:r>
            <a:r>
              <a:rPr lang="en-GB" i="1" dirty="0" err="1"/>
              <a:t>addr</a:t>
            </a:r>
            <a:r>
              <a:rPr lang="en-GB" i="1" dirty="0"/>
              <a:t>(next)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LIFO/FIFO</a:t>
            </a:r>
          </a:p>
        </p:txBody>
      </p:sp>
    </p:spTree>
    <p:extLst>
      <p:ext uri="{BB962C8B-B14F-4D97-AF65-F5344CB8AC3E}">
        <p14:creationId xmlns:p14="http://schemas.microsoft.com/office/powerpoint/2010/main" val="221750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6529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6811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8448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6844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0227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9210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9210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8448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9972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30734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9972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20066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21590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2352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532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5324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4562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6086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6848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6086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532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3800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6927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868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4816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6906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6529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6086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2435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3331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7A164-567B-4B64-8415-8650C2578D81}"/>
              </a:ext>
            </a:extLst>
          </p:cNvPr>
          <p:cNvGrpSpPr/>
          <p:nvPr/>
        </p:nvGrpSpPr>
        <p:grpSpPr>
          <a:xfrm>
            <a:off x="2920589" y="1162790"/>
            <a:ext cx="3425059" cy="305622"/>
            <a:chOff x="2820166" y="1307690"/>
            <a:chExt cx="3425059" cy="305622"/>
          </a:xfrm>
        </p:grpSpPr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759DD9D2-8476-4FF6-A3FA-E73FEFE6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606" y="1308101"/>
              <a:ext cx="11430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67E21CC7-9B7B-402C-B3A5-E1613CFD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66" y="1308512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1ADF3B39-6E20-4B41-9999-8744EF20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1307690"/>
              <a:ext cx="11430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A</a:t>
              </a:r>
              <a:r>
                <a:rPr lang="en-GB" sz="1600" b="1" dirty="0">
                  <a:latin typeface="Calibri" pitchFamily="34" charset="0"/>
                </a:rPr>
                <a:t>llocated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450974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397124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236787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2)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879849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successor block, coalesce both memory blocks,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473324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473324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711324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3082924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8637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9399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2353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7765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5495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2090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473324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397124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5495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625724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549524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558924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711324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787524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23532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863724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4209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463674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5C7AB1-70D5-47DD-B1ED-1D095A7A7DD9}"/>
              </a:ext>
            </a:extLst>
          </p:cNvPr>
          <p:cNvGrpSpPr/>
          <p:nvPr/>
        </p:nvGrpSpPr>
        <p:grpSpPr>
          <a:xfrm>
            <a:off x="397476" y="4762499"/>
            <a:ext cx="8151812" cy="1943101"/>
            <a:chOff x="397476" y="4762499"/>
            <a:chExt cx="8151812" cy="1943101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762499"/>
              <a:ext cx="8151812" cy="194310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243119"/>
              <a:ext cx="1065213" cy="431848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302685"/>
              <a:ext cx="1588" cy="115861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665316"/>
              <a:ext cx="304800" cy="288901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943062"/>
              <a:ext cx="1065213" cy="431848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5087513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5159739"/>
              <a:ext cx="1588" cy="1155606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386066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665316"/>
              <a:ext cx="304800" cy="288901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593091"/>
              <a:ext cx="1065213" cy="431848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737542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809767"/>
              <a:ext cx="1588" cy="50557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737542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665316"/>
              <a:ext cx="304800" cy="288901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737542"/>
              <a:ext cx="152400" cy="144451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474220"/>
              <a:ext cx="3213100" cy="335547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787197"/>
              <a:ext cx="1371600" cy="346080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387570"/>
              <a:ext cx="152400" cy="144451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5086009"/>
              <a:ext cx="152400" cy="144451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617166"/>
              <a:ext cx="697692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770140"/>
              <a:ext cx="744178" cy="40464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388452"/>
              <a:ext cx="2662238" cy="413792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078468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ED51D5B9-AC8F-48F0-BCB7-8041521C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AEA1D0A6-F6CD-438E-B638-126B360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313" y="1030762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FBC8F91D-C318-4712-80E2-A381C000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30762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522412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43363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27329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3)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67300" y="3774503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50983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747837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3119437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9002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9764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2702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8114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5844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2125662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50983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50983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433637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5860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66223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58603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59543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74783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82403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27183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898649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45744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525711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33954-12F9-49EF-9CB9-3F3634CB577C}"/>
              </a:ext>
            </a:extLst>
          </p:cNvPr>
          <p:cNvGrpSpPr/>
          <p:nvPr/>
        </p:nvGrpSpPr>
        <p:grpSpPr>
          <a:xfrm>
            <a:off x="378424" y="4712244"/>
            <a:ext cx="8151812" cy="1933105"/>
            <a:chOff x="397476" y="4848695"/>
            <a:chExt cx="8151812" cy="1933105"/>
          </a:xfrm>
        </p:grpSpPr>
        <p:sp>
          <p:nvSpPr>
            <p:cNvPr id="10336" name="Rectangle 96"/>
            <p:cNvSpPr>
              <a:spLocks noChangeArrowheads="1"/>
            </p:cNvSpPr>
            <p:nvPr/>
          </p:nvSpPr>
          <p:spPr bwMode="auto">
            <a:xfrm>
              <a:off x="397476" y="4848695"/>
              <a:ext cx="8151812" cy="19331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793013" y="6324599"/>
              <a:ext cx="1065213" cy="455613"/>
              <a:chOff x="1680" y="3714"/>
              <a:chExt cx="671" cy="287"/>
            </a:xfrm>
          </p:grpSpPr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1680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1872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2064" y="3762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2160" y="3714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3250213" y="53324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793013" y="4952999"/>
              <a:ext cx="1065213" cy="455613"/>
              <a:chOff x="1680" y="2850"/>
              <a:chExt cx="671" cy="287"/>
            </a:xfrm>
          </p:grpSpPr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1680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Rectangle 11"/>
              <p:cNvSpPr>
                <a:spLocks noChangeArrowheads="1"/>
              </p:cNvSpPr>
              <p:nvPr/>
            </p:nvSpPr>
            <p:spPr bwMode="auto">
              <a:xfrm>
                <a:off x="2064" y="28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160" y="28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945413" y="5181599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0122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4317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621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4926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58410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61458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27930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30978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34026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3707413" y="5714999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Oval 69"/>
            <p:cNvSpPr>
              <a:spLocks noChangeArrowheads="1"/>
            </p:cNvSpPr>
            <p:nvPr/>
          </p:nvSpPr>
          <p:spPr bwMode="auto">
            <a:xfrm>
              <a:off x="2869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2869213" y="51053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Oval 71"/>
            <p:cNvSpPr>
              <a:spLocks noChangeArrowheads="1"/>
            </p:cNvSpPr>
            <p:nvPr/>
          </p:nvSpPr>
          <p:spPr bwMode="auto">
            <a:xfrm flipV="1">
              <a:off x="3174013" y="64754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55362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Rectangle 73"/>
            <p:cNvSpPr>
              <a:spLocks noChangeArrowheads="1"/>
            </p:cNvSpPr>
            <p:nvPr/>
          </p:nvSpPr>
          <p:spPr bwMode="auto">
            <a:xfrm>
              <a:off x="1192813" y="5714999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638799"/>
              <a:ext cx="1065213" cy="455613"/>
              <a:chOff x="4560" y="3282"/>
              <a:chExt cx="671" cy="287"/>
            </a:xfrm>
          </p:grpSpPr>
          <p:sp>
            <p:nvSpPr>
              <p:cNvPr id="10315" name="Rectangle 75"/>
              <p:cNvSpPr>
                <a:spLocks noChangeArrowheads="1"/>
              </p:cNvSpPr>
              <p:nvPr/>
            </p:nvSpPr>
            <p:spPr bwMode="auto">
              <a:xfrm>
                <a:off x="4560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Rectangle 76"/>
              <p:cNvSpPr>
                <a:spLocks noChangeArrowheads="1"/>
              </p:cNvSpPr>
              <p:nvPr/>
            </p:nvSpPr>
            <p:spPr bwMode="auto">
              <a:xfrm>
                <a:off x="4752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Rectangle 77"/>
              <p:cNvSpPr>
                <a:spLocks noChangeArrowheads="1"/>
              </p:cNvSpPr>
              <p:nvPr/>
            </p:nvSpPr>
            <p:spPr bwMode="auto">
              <a:xfrm>
                <a:off x="4944" y="33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Rectangle 78"/>
              <p:cNvSpPr>
                <a:spLocks noChangeArrowheads="1"/>
              </p:cNvSpPr>
              <p:nvPr/>
            </p:nvSpPr>
            <p:spPr bwMode="auto">
              <a:xfrm>
                <a:off x="5040" y="32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9" name="Oval 79"/>
            <p:cNvSpPr>
              <a:spLocks noChangeArrowheads="1"/>
            </p:cNvSpPr>
            <p:nvPr/>
          </p:nvSpPr>
          <p:spPr bwMode="auto">
            <a:xfrm>
              <a:off x="7441213" y="57911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80"/>
            <p:cNvSpPr>
              <a:spLocks noChangeShapeType="1"/>
            </p:cNvSpPr>
            <p:nvPr/>
          </p:nvSpPr>
          <p:spPr bwMode="auto">
            <a:xfrm>
              <a:off x="7517413" y="5867399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Oval 81"/>
            <p:cNvSpPr>
              <a:spLocks noChangeArrowheads="1"/>
            </p:cNvSpPr>
            <p:nvPr/>
          </p:nvSpPr>
          <p:spPr bwMode="auto">
            <a:xfrm>
              <a:off x="7746013" y="5791199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82"/>
            <p:cNvSpPr>
              <a:spLocks noChangeShapeType="1"/>
            </p:cNvSpPr>
            <p:nvPr/>
          </p:nvSpPr>
          <p:spPr bwMode="auto">
            <a:xfrm>
              <a:off x="1421413" y="5867399"/>
              <a:ext cx="1371600" cy="1588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Rectangle 83"/>
            <p:cNvSpPr>
              <a:spLocks noChangeArrowheads="1"/>
            </p:cNvSpPr>
            <p:nvPr/>
          </p:nvSpPr>
          <p:spPr bwMode="auto">
            <a:xfrm>
              <a:off x="5231413" y="5714999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Oval 84"/>
            <p:cNvSpPr>
              <a:spLocks noChangeArrowheads="1"/>
            </p:cNvSpPr>
            <p:nvPr/>
          </p:nvSpPr>
          <p:spPr bwMode="auto">
            <a:xfrm>
              <a:off x="3174013" y="5791199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Freeform 85"/>
            <p:cNvSpPr>
              <a:spLocks/>
            </p:cNvSpPr>
            <p:nvPr/>
          </p:nvSpPr>
          <p:spPr bwMode="auto">
            <a:xfrm>
              <a:off x="2945413" y="5521324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Freeform 86"/>
            <p:cNvSpPr>
              <a:spLocks/>
            </p:cNvSpPr>
            <p:nvPr/>
          </p:nvSpPr>
          <p:spPr bwMode="auto">
            <a:xfrm>
              <a:off x="5091713" y="5867399"/>
              <a:ext cx="2730500" cy="395288"/>
            </a:xfrm>
            <a:custGeom>
              <a:avLst/>
              <a:gdLst/>
              <a:ahLst/>
              <a:cxnLst>
                <a:cxn ang="0">
                  <a:pos x="1720" y="0"/>
                </a:cxn>
                <a:cxn ang="0">
                  <a:pos x="1389" y="212"/>
                </a:cxn>
                <a:cxn ang="0">
                  <a:pos x="262" y="222"/>
                </a:cxn>
                <a:cxn ang="0">
                  <a:pos x="0" y="101"/>
                </a:cxn>
              </a:cxnLst>
              <a:rect l="0" t="0" r="r" b="b"/>
              <a:pathLst>
                <a:path w="1720" h="249">
                  <a:moveTo>
                    <a:pt x="1720" y="0"/>
                  </a:moveTo>
                  <a:cubicBezTo>
                    <a:pt x="1665" y="35"/>
                    <a:pt x="1632" y="175"/>
                    <a:pt x="1389" y="212"/>
                  </a:cubicBezTo>
                  <a:cubicBezTo>
                    <a:pt x="1146" y="249"/>
                    <a:pt x="493" y="240"/>
                    <a:pt x="262" y="222"/>
                  </a:cubicBezTo>
                  <a:cubicBezTo>
                    <a:pt x="31" y="204"/>
                    <a:pt x="55" y="126"/>
                    <a:pt x="0" y="101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8" name="Oval 88"/>
            <p:cNvSpPr>
              <a:spLocks noChangeArrowheads="1"/>
            </p:cNvSpPr>
            <p:nvPr/>
          </p:nvSpPr>
          <p:spPr bwMode="auto">
            <a:xfrm>
              <a:off x="2869213" y="6476999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9" name="Oval 89"/>
            <p:cNvSpPr>
              <a:spLocks noChangeArrowheads="1"/>
            </p:cNvSpPr>
            <p:nvPr/>
          </p:nvSpPr>
          <p:spPr bwMode="auto">
            <a:xfrm flipV="1">
              <a:off x="3174013" y="5103812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2" name="Text Box 92"/>
            <p:cNvSpPr txBox="1">
              <a:spLocks noChangeArrowheads="1"/>
            </p:cNvSpPr>
            <p:nvPr/>
          </p:nvSpPr>
          <p:spPr bwMode="auto">
            <a:xfrm>
              <a:off x="430813" y="5664199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0334" name="Text Box 94"/>
            <p:cNvSpPr txBox="1">
              <a:spLocks noChangeArrowheads="1"/>
            </p:cNvSpPr>
            <p:nvPr/>
          </p:nvSpPr>
          <p:spPr bwMode="auto">
            <a:xfrm>
              <a:off x="439564" y="4890355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117642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0A99BDE4-0F59-4624-9510-1ED753A4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4CAFA6EA-303D-42A9-88E2-3538DF3D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27347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7CF85211-538E-42C7-A3ED-0BC9CCF54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527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4733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3129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777617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Splice out adjacent predecessor and successor blocks, coalesce all 3 blocks,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5495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787525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3159125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5495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787525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3159125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9399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20161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3115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8527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6257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2166937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5495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473325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6257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7019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6257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6351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787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8637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3115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93992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4971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539875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5329" y="4648200"/>
            <a:ext cx="8151812" cy="1981200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1188352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  <p:sp>
        <p:nvSpPr>
          <p:cNvPr id="136" name="Rectangle 5">
            <a:extLst>
              <a:ext uri="{FF2B5EF4-FFF2-40B4-BE49-F238E27FC236}">
                <a16:creationId xmlns:a16="http://schemas.microsoft.com/office/drawing/2014/main" id="{332EBAFD-0367-43B4-8B34-E8B4780B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313" y="1026712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7">
            <a:extLst>
              <a:ext uri="{FF2B5EF4-FFF2-40B4-BE49-F238E27FC236}">
                <a16:creationId xmlns:a16="http://schemas.microsoft.com/office/drawing/2014/main" id="{11189CD8-1611-403C-A2F6-6AAC4040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139" name="Rectangle 7">
            <a:extLst>
              <a:ext uri="{FF2B5EF4-FFF2-40B4-BE49-F238E27FC236}">
                <a16:creationId xmlns:a16="http://schemas.microsoft.com/office/drawing/2014/main" id="{FF53B84F-9AF6-416C-A914-C8FFD6D3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13" y="1025525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Advice: An Implementation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581401"/>
            <a:ext cx="7896225" cy="2752724"/>
          </a:xfrm>
        </p:spPr>
        <p:txBody>
          <a:bodyPr/>
          <a:lstStyle/>
          <a:p>
            <a:r>
              <a:rPr lang="en-US" dirty="0"/>
              <a:t>Use circular, doubly-linked list</a:t>
            </a:r>
          </a:p>
          <a:p>
            <a:r>
              <a:rPr lang="en-US" dirty="0"/>
              <a:t>Support multiple approaches with single data structure</a:t>
            </a:r>
          </a:p>
          <a:p>
            <a:r>
              <a:rPr lang="en-US" dirty="0"/>
              <a:t>First-fit vs. next-fit</a:t>
            </a:r>
          </a:p>
          <a:p>
            <a:pPr lvl="1"/>
            <a:r>
              <a:rPr lang="en-US" dirty="0"/>
              <a:t>Either keep free pointer fixed or move as search list</a:t>
            </a:r>
          </a:p>
          <a:p>
            <a:r>
              <a:rPr lang="en-US" dirty="0"/>
              <a:t>LIFO vs. FIFO</a:t>
            </a:r>
          </a:p>
          <a:p>
            <a:pPr lvl="1"/>
            <a:r>
              <a:rPr lang="en-US" dirty="0"/>
              <a:t>Insert as next block (LIFO), or previous block (FIFO)</a:t>
            </a:r>
          </a:p>
          <a:p>
            <a:pPr lvl="1"/>
            <a:endParaRPr lang="en-US" dirty="0"/>
          </a:p>
        </p:txBody>
      </p:sp>
      <p:sp>
        <p:nvSpPr>
          <p:cNvPr id="4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"/>
          <p:cNvSpPr>
            <a:spLocks noChangeShapeType="1"/>
          </p:cNvSpPr>
          <p:nvPr/>
        </p:nvSpPr>
        <p:spPr bwMode="auto">
          <a:xfrm>
            <a:off x="5792788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5791201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H="1">
            <a:off x="7011989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ounded Rectangle 23"/>
          <p:cNvSpPr/>
          <p:nvPr/>
        </p:nvSpPr>
        <p:spPr bwMode="auto">
          <a:xfrm>
            <a:off x="1905000" y="16002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00AC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905000" y="2209800"/>
            <a:ext cx="5638800" cy="457200"/>
          </a:xfrm>
          <a:prstGeom prst="roundRect">
            <a:avLst/>
          </a:prstGeom>
          <a:noFill/>
          <a:ln w="25400" cap="flat" cmpd="sng" algn="ctr">
            <a:solidFill>
              <a:srgbClr val="AC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54588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5376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 flipV="1">
            <a:off x="4041774" y="2286001"/>
            <a:ext cx="0" cy="533399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1219200" y="2819400"/>
            <a:ext cx="282257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4727" y="2527012"/>
            <a:ext cx="81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Free</a:t>
            </a:r>
          </a:p>
          <a:p>
            <a:pPr algn="r"/>
            <a:r>
              <a:rPr lang="en-US" sz="1600" dirty="0">
                <a:latin typeface="Calibri" pitchFamily="34" charset="0"/>
              </a:rPr>
              <a:t>Pointer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200" y="1219200"/>
            <a:ext cx="3545555" cy="1143000"/>
            <a:chOff x="76200" y="1219200"/>
            <a:chExt cx="3545555" cy="1143000"/>
          </a:xfrm>
        </p:grpSpPr>
        <p:sp>
          <p:nvSpPr>
            <p:cNvPr id="30" name="Oval 29"/>
            <p:cNvSpPr/>
            <p:nvPr/>
          </p:nvSpPr>
          <p:spPr bwMode="auto">
            <a:xfrm>
              <a:off x="3469355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676400" y="1523999"/>
              <a:ext cx="1792955" cy="457201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1219200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FIFO Insertion</a:t>
              </a:r>
            </a:p>
            <a:p>
              <a:pPr algn="r"/>
              <a:r>
                <a:rPr lang="en-US" sz="18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8200" y="972235"/>
            <a:ext cx="3200399" cy="1389965"/>
            <a:chOff x="4648200" y="972235"/>
            <a:chExt cx="3200399" cy="1389965"/>
          </a:xfrm>
        </p:grpSpPr>
        <p:sp>
          <p:nvSpPr>
            <p:cNvPr id="6" name="Oval 5"/>
            <p:cNvSpPr/>
            <p:nvPr/>
          </p:nvSpPr>
          <p:spPr bwMode="auto">
            <a:xfrm>
              <a:off x="4648200" y="1905000"/>
              <a:ext cx="152400" cy="457200"/>
            </a:xfrm>
            <a:prstGeom prst="ellipse">
              <a:avLst/>
            </a:prstGeom>
            <a:noFill/>
            <a:ln w="2857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800599" y="1295401"/>
              <a:ext cx="1447800" cy="685799"/>
            </a:xfrm>
            <a:prstGeom prst="line">
              <a:avLst/>
            </a:prstGeom>
            <a:noFill/>
            <a:ln w="25560">
              <a:solidFill>
                <a:schemeClr val="bg2">
                  <a:lumMod val="75000"/>
                </a:schemeClr>
              </a:solidFill>
              <a:miter lim="800000"/>
              <a:headEnd type="non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48399" y="972235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LIFO Insertion</a:t>
              </a:r>
            </a:p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Point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4426" y="2286000"/>
            <a:ext cx="3697085" cy="825788"/>
            <a:chOff x="3654426" y="2286000"/>
            <a:chExt cx="3697085" cy="825788"/>
          </a:xfrm>
        </p:grpSpPr>
        <p:grpSp>
          <p:nvGrpSpPr>
            <p:cNvPr id="16" name="Group 15"/>
            <p:cNvGrpSpPr/>
            <p:nvPr/>
          </p:nvGrpSpPr>
          <p:grpSpPr>
            <a:xfrm>
              <a:off x="3654426" y="2286000"/>
              <a:ext cx="2822574" cy="533399"/>
              <a:chOff x="3654426" y="2286000"/>
              <a:chExt cx="2822574" cy="533399"/>
            </a:xfrm>
          </p:grpSpPr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 flipH="1" flipV="1">
                <a:off x="6477000" y="2286000"/>
                <a:ext cx="0" cy="533399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3654426" y="2819399"/>
                <a:ext cx="2822574" cy="0"/>
              </a:xfrm>
              <a:prstGeom prst="line">
                <a:avLst/>
              </a:prstGeom>
              <a:noFill/>
              <a:ln w="25560">
                <a:solidFill>
                  <a:schemeClr val="bg2">
                    <a:lumMod val="75000"/>
                  </a:schemeClr>
                </a:solidFill>
                <a:prstDash val="sysDash"/>
                <a:miter lim="800000"/>
                <a:headEnd type="non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452369" y="2742456"/>
              <a:ext cx="89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606060"/>
                  </a:solidFill>
                  <a:latin typeface="Calibri" pitchFamily="34" charset="0"/>
                </a:rPr>
                <a:t>Next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Much 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because need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words needed for each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this increase internal fragmentation?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/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take 10-15 minutes now</a:t>
            </a:r>
            <a:br>
              <a:rPr lang="en-US" dirty="0"/>
            </a:br>
            <a:r>
              <a:rPr lang="en-US" dirty="0"/>
              <a:t>to provide feedback on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Anonymous survey is at:</a:t>
            </a:r>
          </a:p>
          <a:p>
            <a:endParaRPr lang="en-US" dirty="0"/>
          </a:p>
          <a:p>
            <a:r>
              <a:rPr lang="en-US" b="0" i="0" u="none" strike="noStrike" dirty="0">
                <a:effectLst/>
                <a:latin typeface="Slack-Lato"/>
                <a:hlinkClick r:id="rId3"/>
              </a:rPr>
              <a:t>https://www.cs.cmu.edu/~213/external/survey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ln/>
            </p:spPr>
            <p:txBody>
              <a:bodyPr/>
              <a:lstStyle/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Each </a:t>
                </a:r>
                <a:r>
                  <a:rPr lang="en-GB" i="1" dirty="0">
                    <a:solidFill>
                      <a:srgbClr val="C00000"/>
                    </a:solidFill>
                  </a:rPr>
                  <a:t>size class</a:t>
                </a:r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/>
                  <a:t>of blocks has its own free list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 marL="0" indent="0">
                  <a:lnSpc>
                    <a:spcPct val="95000"/>
                  </a:lnSpc>
                  <a:buNone/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endParaRPr lang="en-GB" dirty="0"/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Often have separate classes for each small size</a:t>
                </a:r>
              </a:p>
              <a:p>
                <a:pPr>
                  <a:lnSpc>
                    <a:spcPct val="95000"/>
                  </a:lnSpc>
                  <a:tabLst>
                    <a:tab pos="319088" algn="l"/>
                    <a:tab pos="846138" algn="l"/>
                    <a:tab pos="1760538" algn="l"/>
                    <a:tab pos="2674938" algn="l"/>
                    <a:tab pos="3589338" algn="l"/>
                    <a:tab pos="4503738" algn="l"/>
                    <a:tab pos="5418138" algn="l"/>
                    <a:tab pos="6332538" algn="l"/>
                    <a:tab pos="7246938" algn="l"/>
                    <a:tab pos="8161338" algn="l"/>
                    <a:tab pos="9075738" algn="l"/>
                    <a:tab pos="9990138" algn="l"/>
                  </a:tabLst>
                </a:pPr>
                <a:r>
                  <a:rPr lang="en-GB" dirty="0"/>
                  <a:t>For larger sizes: One class for each size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625" y="1220788"/>
                <a:ext cx="8307387" cy="5256212"/>
              </a:xfrm>
              <a:blipFill>
                <a:blip r:embed="rId3"/>
                <a:stretch>
                  <a:fillRect l="-153" t="-12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3063008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2000" y="1949450"/>
            <a:ext cx="39014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16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762000" y="2496632"/>
            <a:ext cx="66105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32-48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62000" y="3048000"/>
            <a:ext cx="7176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64–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inf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1354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0" name="Line 73">
            <a:extLst>
              <a:ext uri="{FF2B5EF4-FFF2-40B4-BE49-F238E27FC236}">
                <a16:creationId xmlns:a16="http://schemas.microsoft.com/office/drawing/2014/main" id="{FAEDB9E4-B517-804A-9957-FF8BB1F88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03871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73">
            <a:extLst>
              <a:ext uri="{FF2B5EF4-FFF2-40B4-BE49-F238E27FC236}">
                <a16:creationId xmlns:a16="http://schemas.microsoft.com/office/drawing/2014/main" id="{96664BBA-00C9-EE4E-ABAE-CCFF5C1F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09420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73">
            <a:extLst>
              <a:ext uri="{FF2B5EF4-FFF2-40B4-BE49-F238E27FC236}">
                <a16:creationId xmlns:a16="http://schemas.microsoft.com/office/drawing/2014/main" id="{1D303E60-79D9-A744-AC05-E0C9C0A1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8453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73">
            <a:extLst>
              <a:ext uri="{FF2B5EF4-FFF2-40B4-BE49-F238E27FC236}">
                <a16:creationId xmlns:a16="http://schemas.microsoft.com/office/drawing/2014/main" id="{58B6F018-8406-2045-AFB9-8B572EF4C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39437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1B40C92C-1302-6E4B-B868-4C1D7B426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515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9E5CB06-EF03-9D4F-8D97-E6ED6DA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id="{A9153B07-04AF-0B40-86EE-EE618173E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9454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747E1DC1-DBD4-754A-8F92-0EE96D50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4">
            <a:extLst>
              <a:ext uri="{FF2B5EF4-FFF2-40B4-BE49-F238E27FC236}">
                <a16:creationId xmlns:a16="http://schemas.microsoft.com/office/drawing/2014/main" id="{396026B9-BE23-B944-9884-E9EDCA29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F137678E-A405-054B-8F27-5395BF2B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6">
            <a:extLst>
              <a:ext uri="{FF2B5EF4-FFF2-40B4-BE49-F238E27FC236}">
                <a16:creationId xmlns:a16="http://schemas.microsoft.com/office/drawing/2014/main" id="{57D0960A-F89C-704E-BE8A-420C00A6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93782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73">
            <a:extLst>
              <a:ext uri="{FF2B5EF4-FFF2-40B4-BE49-F238E27FC236}">
                <a16:creationId xmlns:a16="http://schemas.microsoft.com/office/drawing/2014/main" id="{ACC07793-DA17-2B4A-B4E8-BBB84CD27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63712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73">
            <a:extLst>
              <a:ext uri="{FF2B5EF4-FFF2-40B4-BE49-F238E27FC236}">
                <a16:creationId xmlns:a16="http://schemas.microsoft.com/office/drawing/2014/main" id="{DCC20C0B-1B79-EB40-8AAA-66D1B645F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21540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 </a:t>
            </a:r>
            <a:r>
              <a:rPr lang="en-GB" dirty="0"/>
              <a:t>(i.e., first fit)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>
                <a:latin typeface="Courier New" pitchFamily="49" charset="0"/>
              </a:rPr>
              <a:t>sbrk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appropriate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(cont.)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free 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 vs. non-</a:t>
            </a:r>
            <a:r>
              <a:rPr lang="en-GB" dirty="0" err="1"/>
              <a:t>seglist</a:t>
            </a:r>
            <a:r>
              <a:rPr lang="en-GB" dirty="0"/>
              <a:t> allocators (both with first-fit)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log time for power-of-two size classes vs. linear time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More 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</a:t>
            </a:r>
            <a:r>
              <a:rPr lang="en-GB" i="1" dirty="0"/>
              <a:t>The Art of Computer Programming, </a:t>
            </a:r>
            <a:r>
              <a:rPr lang="en-GB" dirty="0" err="1"/>
              <a:t>vol</a:t>
            </a:r>
            <a:r>
              <a:rPr lang="en-GB" dirty="0"/>
              <a:t> 1, 3</a:t>
            </a:r>
            <a:r>
              <a:rPr lang="en-GB" baseline="30000" dirty="0"/>
              <a:t>rd</a:t>
            </a:r>
            <a:r>
              <a:rPr lang="en-GB" dirty="0"/>
              <a:t> edition, Addison Wesley, 1997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https://canvas.cmu.edu/courses/20895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</a:t>
            </a:r>
            <a:r>
              <a:rPr lang="en-GB" dirty="0" err="1">
                <a:latin typeface="Courier New" pitchFamily="49" charset="0"/>
              </a:rPr>
              <a:t>scanf</a:t>
            </a:r>
            <a:r>
              <a:rPr lang="en-GB" dirty="0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64146" cy="16949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%d</a:t>
            </a:r>
            <a:r>
              <a:rPr lang="ru-RU" sz="2000" dirty="0"/>
              <a:t>"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FF1E8-0304-42A9-A6EC-3322951A076E}"/>
              </a:ext>
            </a:extLst>
          </p:cNvPr>
          <p:cNvSpPr txBox="1"/>
          <p:nvPr/>
        </p:nvSpPr>
        <p:spPr>
          <a:xfrm>
            <a:off x="4444206" y="3886200"/>
            <a:ext cx="211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Should be &amp;</a:t>
            </a: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val</a:t>
            </a:r>
            <a:endParaRPr lang="en-US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C91409E-E2A6-4B16-BE3C-29609487C75E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rot="10800000">
            <a:off x="2819400" y="3505201"/>
            <a:ext cx="1624806" cy="611833"/>
          </a:xfrm>
          <a:prstGeom prst="bentConnector3">
            <a:avLst>
              <a:gd name="adj1" fmla="val 100082"/>
            </a:avLst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Assuming that heap data is initialized to zero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avoid by using </a:t>
            </a:r>
            <a:r>
              <a:rPr lang="en-GB" dirty="0" err="1">
                <a:latin typeface="Courier New"/>
                <a:cs typeface="Courier New"/>
              </a:rPr>
              <a:t>calloc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+=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7063B-021F-4637-84C6-70C2FCE8E6B5}"/>
              </a:ext>
            </a:extLst>
          </p:cNvPr>
          <p:cNvSpPr txBox="1"/>
          <p:nvPr/>
        </p:nvSpPr>
        <p:spPr>
          <a:xfrm>
            <a:off x="6781800" y="4724400"/>
            <a:ext cx="170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y[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] does not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start out at zero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0663D00-80F9-4050-BD39-EB1B8433A6B3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rot="10800000">
            <a:off x="3124200" y="4419600"/>
            <a:ext cx="3657600" cy="627966"/>
          </a:xfrm>
          <a:prstGeom prst="bentConnector3">
            <a:avLst>
              <a:gd name="adj1" fmla="val 100000"/>
            </a:avLst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the (possibly) wrong sized object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you spot the bug?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p[i]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4FD06-2F6A-4548-9464-2E6E3B2CFA51}"/>
              </a:ext>
            </a:extLst>
          </p:cNvPr>
          <p:cNvSpPr txBox="1"/>
          <p:nvPr/>
        </p:nvSpPr>
        <p:spPr>
          <a:xfrm>
            <a:off x="6461106" y="2145268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Should be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int*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BD8F7B7-15B2-4954-BA8B-106DADC8F3B7}"/>
              </a:ext>
            </a:extLst>
          </p:cNvPr>
          <p:cNvCxnSpPr>
            <a:stCxn id="2" idx="1"/>
          </p:cNvCxnSpPr>
          <p:nvPr/>
        </p:nvCxnSpPr>
        <p:spPr bwMode="auto">
          <a:xfrm rot="10800000" flipV="1">
            <a:off x="4114800" y="2329934"/>
            <a:ext cx="2346306" cy="413266"/>
          </a:xfrm>
          <a:prstGeom prst="bentConnector3">
            <a:avLst>
              <a:gd name="adj1" fmla="val 100056"/>
            </a:avLst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Advanced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March 25, 2021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Off-by-one errors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char **p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&lt;=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3567851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p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strlen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(s));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strcpy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p,s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41F6A-1013-48F9-A2B8-D713FEB65702}"/>
              </a:ext>
            </a:extLst>
          </p:cNvPr>
          <p:cNvSpPr txBox="1"/>
          <p:nvPr/>
        </p:nvSpPr>
        <p:spPr>
          <a:xfrm>
            <a:off x="6400800" y="282431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Should be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1EB3F-F21C-4214-821B-55D76779947A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rot="10800000" flipV="1">
            <a:off x="2743200" y="3008985"/>
            <a:ext cx="3657600" cy="197366"/>
          </a:xfrm>
          <a:prstGeom prst="bentConnector3">
            <a:avLst>
              <a:gd name="adj1" fmla="val 100000"/>
            </a:avLst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ED9049-D41D-4BC1-AD41-18D2C55C7CC0}"/>
              </a:ext>
            </a:extLst>
          </p:cNvPr>
          <p:cNvSpPr txBox="1"/>
          <p:nvPr/>
        </p:nvSpPr>
        <p:spPr>
          <a:xfrm>
            <a:off x="6400800" y="4586681"/>
            <a:ext cx="247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Need one more byte for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terminator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C8367-F7D0-48BB-8F2C-E07F1889DB9D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rot="10800000" flipV="1">
            <a:off x="2971800" y="4909846"/>
            <a:ext cx="3429000" cy="271753"/>
          </a:xfrm>
          <a:prstGeom prst="bentConnector3">
            <a:avLst>
              <a:gd name="adj1" fmla="val 99908"/>
            </a:avLst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Basis for classic buffer overflow attacks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gets(s)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  /* reads “12345678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” from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8218D-2193-413F-A16E-6A80017C4451}"/>
              </a:ext>
            </a:extLst>
          </p:cNvPr>
          <p:cNvSpPr txBox="1"/>
          <p:nvPr/>
        </p:nvSpPr>
        <p:spPr>
          <a:xfrm>
            <a:off x="1676400" y="3782050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Should be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(s,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s, stdin)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1442510-8752-4038-8CCE-8ADBCAC50046}"/>
              </a:ext>
            </a:extLst>
          </p:cNvPr>
          <p:cNvCxnSpPr>
            <a:stCxn id="2" idx="1"/>
          </p:cNvCxnSpPr>
          <p:nvPr/>
        </p:nvCxnSpPr>
        <p:spPr bwMode="auto">
          <a:xfrm rot="10800000">
            <a:off x="1371600" y="3124200"/>
            <a:ext cx="304800" cy="842516"/>
          </a:xfrm>
          <a:prstGeom prst="bentConnector2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What gets decremented?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(See next slide)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Associativity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</a:t>
            </a:r>
            <a:r>
              <a:rPr lang="en-US" sz="1800" dirty="0">
                <a:latin typeface="Courier New" pitchFamily="49" charset="0"/>
              </a:rPr>
              <a:t>  . ++ --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solidFill>
                  <a:srgbClr val="0070C0"/>
                </a:solidFill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/>
              <a:t>, </a:t>
            </a:r>
            <a:r>
              <a:rPr lang="en-US" sz="2000" dirty="0">
                <a:latin typeface="Courier New"/>
                <a:cs typeface="Courier New"/>
              </a:rPr>
              <a:t>()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[]</a:t>
            </a:r>
            <a:r>
              <a:rPr lang="en-US" sz="2000" dirty="0"/>
              <a:t> have high precedence, with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and </a:t>
            </a:r>
            <a:r>
              <a:rPr lang="en-US" sz="2000" dirty="0">
                <a:latin typeface="Courier New"/>
                <a:cs typeface="Courier New"/>
              </a:rPr>
              <a:t>&amp;</a:t>
            </a:r>
            <a:r>
              <a:rPr lang="en-US" sz="2000" dirty="0"/>
              <a:t> just below</a:t>
            </a:r>
          </a:p>
          <a:p>
            <a:pPr marL="63500" indent="-238125"/>
            <a:r>
              <a:rPr lang="en-US" sz="2000" dirty="0"/>
              <a:t>Unary </a:t>
            </a:r>
            <a:r>
              <a:rPr lang="en-US" sz="2000" dirty="0">
                <a:latin typeface="Courier New"/>
                <a:cs typeface="Courier New"/>
              </a:rPr>
              <a:t>+</a:t>
            </a:r>
            <a:r>
              <a:rPr lang="en-US" sz="2000" dirty="0">
                <a:latin typeface="+mn-lt"/>
                <a:cs typeface="Courier New"/>
              </a:rPr>
              <a:t>,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/>
              <a:t>, and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/>
              <a:t> have higher precedence than binary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6473551"/>
            <a:ext cx="309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53, updated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808196"/>
            <a:ext cx="3742486" cy="1784092"/>
            <a:chOff x="457200" y="808196"/>
            <a:chExt cx="3742486" cy="1784092"/>
          </a:xfrm>
        </p:grpSpPr>
        <p:sp>
          <p:nvSpPr>
            <p:cNvPr id="2" name="Oval 1"/>
            <p:cNvSpPr/>
            <p:nvPr/>
          </p:nvSpPr>
          <p:spPr bwMode="auto">
            <a:xfrm>
              <a:off x="2362200" y="12192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15240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209800" y="1546083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57200" y="2057400"/>
              <a:ext cx="914400" cy="381000"/>
            </a:xfrm>
            <a:prstGeom prst="ellipse">
              <a:avLst/>
            </a:prstGeom>
            <a:noFill/>
            <a:ln w="28575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3124200" y="962085"/>
              <a:ext cx="381000" cy="333315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3429000" y="1927083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Unary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905521" y="1897797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02059" y="808196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Postfix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6634" y="228451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Binary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1363155" y="2255225"/>
              <a:ext cx="599679" cy="15960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85839" y="215928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alibri" pitchFamily="34" charset="0"/>
                </a:rPr>
                <a:t>Prefix</a:t>
              </a:r>
            </a:p>
          </p:txBody>
        </p:sp>
        <p:cxnSp>
          <p:nvCxnSpPr>
            <p:cNvPr id="20" name="Straight Arrow Connector 19"/>
            <p:cNvCxnSpPr>
              <a:endCxn id="8" idx="5"/>
            </p:cNvCxnSpPr>
            <p:nvPr/>
          </p:nvCxnSpPr>
          <p:spPr bwMode="auto">
            <a:xfrm flipH="1" flipV="1">
              <a:off x="2075889" y="1849204"/>
              <a:ext cx="586151" cy="440398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34F679E7-8C1C-456F-802C-04B4868872D4}"/>
              </a:ext>
            </a:extLst>
          </p:cNvPr>
          <p:cNvSpPr/>
          <p:nvPr/>
        </p:nvSpPr>
        <p:spPr bwMode="auto">
          <a:xfrm>
            <a:off x="3409784" y="1579235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FA1B2E-7CDB-461B-86B4-188D87817FE5}"/>
              </a:ext>
            </a:extLst>
          </p:cNvPr>
          <p:cNvSpPr txBox="1"/>
          <p:nvPr/>
        </p:nvSpPr>
        <p:spPr>
          <a:xfrm>
            <a:off x="4506740" y="1942599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Unary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2ECF-2679-4AF9-BF45-F24F412218C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8405" y="1828802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8F5FDC-4ED8-448A-AD46-78A5AE07E715}"/>
              </a:ext>
            </a:extLst>
          </p:cNvPr>
          <p:cNvSpPr/>
          <p:nvPr/>
        </p:nvSpPr>
        <p:spPr bwMode="auto">
          <a:xfrm>
            <a:off x="425669" y="3170351"/>
            <a:ext cx="418621" cy="334054"/>
          </a:xfrm>
          <a:prstGeom prst="ellips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0FCD8E-6153-431F-ABF8-89607534F394}"/>
              </a:ext>
            </a:extLst>
          </p:cNvPr>
          <p:cNvSpPr txBox="1"/>
          <p:nvPr/>
        </p:nvSpPr>
        <p:spPr>
          <a:xfrm>
            <a:off x="1522625" y="3533715"/>
            <a:ext cx="74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Binary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9195A5-6225-4E49-ADDD-60731C0593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290" y="3419918"/>
            <a:ext cx="728688" cy="214809"/>
          </a:xfrm>
          <a:prstGeom prst="straightConnector1">
            <a:avLst/>
          </a:prstGeom>
          <a:noFill/>
          <a:ln w="28575" cmpd="sng">
            <a:solidFill>
              <a:srgbClr val="3366FF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30" grpId="0" animBg="1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Same effect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size--;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 as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kern="12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(*size)--;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3810000"/>
            <a:ext cx="4305300" cy="2815004"/>
            <a:chOff x="4572000" y="3810000"/>
            <a:chExt cx="4305300" cy="28150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10000"/>
              <a:ext cx="4305300" cy="281500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 bwMode="auto">
            <a:xfrm>
              <a:off x="6096000" y="4180409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019800" y="3993936"/>
              <a:ext cx="304800" cy="228600"/>
            </a:xfrm>
            <a:prstGeom prst="ellips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595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return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Review: 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178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Blocks (Memory 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free(head)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Debugger: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</a:t>
            </a:r>
            <a:r>
              <a:rPr lang="en-GB"/>
              <a:t>finding bad </a:t>
            </a:r>
            <a:r>
              <a:rPr lang="en-GB" dirty="0"/>
              <a:t>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as a probe to zero in on error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Checks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pointers, overwrites, refs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6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Explicit free lists</a:t>
            </a:r>
            <a:r>
              <a:rPr lang="en-US" dirty="0"/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storage—application never has to explicitly free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>
                <a:ea typeface="msgothic" charset="0"/>
                <a:cs typeface="msgothic" charset="0"/>
              </a:rPr>
              <a:t>Mathematica</a:t>
            </a: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51425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the memory 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br>
              <a:rPr lang="en-GB" dirty="0"/>
            </a:br>
            <a:r>
              <a:rPr lang="en-GB" dirty="0"/>
              <a:t>(e.g.,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  <p:extLst>
      <p:ext uri="{BB962C8B-B14F-4D97-AF65-F5344CB8AC3E}">
        <p14:creationId xmlns:p14="http://schemas.microsoft.com/office/powerpoint/2010/main" val="37706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  <p:extLst>
      <p:ext uri="{BB962C8B-B14F-4D97-AF65-F5344CB8AC3E}">
        <p14:creationId xmlns:p14="http://schemas.microsoft.com/office/powerpoint/2010/main" val="36107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information: </a:t>
            </a:r>
            <a:br>
              <a:rPr lang="en-GB" dirty="0"/>
            </a:br>
            <a:r>
              <a:rPr lang="en-GB" dirty="0"/>
              <a:t>Jones 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  <p:extLst>
      <p:ext uri="{BB962C8B-B14F-4D97-AF65-F5344CB8AC3E}">
        <p14:creationId xmlns:p14="http://schemas.microsoft.com/office/powerpoint/2010/main" val="771011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690650"/>
            <a:ext cx="8551679" cy="1024350"/>
            <a:chOff x="377825" y="4690650"/>
            <a:chExt cx="8551679" cy="102435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330575" y="4749800"/>
              <a:ext cx="1012825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32325" y="4690650"/>
              <a:ext cx="14478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103592" y="5283200"/>
              <a:ext cx="1630208" cy="4318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796643"/>
            <a:ext cx="6551612" cy="1008743"/>
            <a:chOff x="382588" y="5796643"/>
            <a:chExt cx="6551612" cy="1008743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103592" y="6400800"/>
              <a:ext cx="1646984" cy="404586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796643"/>
              <a:ext cx="6551612" cy="808043"/>
              <a:chOff x="382588" y="5796643"/>
              <a:chExt cx="6551612" cy="808043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352800" y="586740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796643"/>
                <a:ext cx="1427161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86248"/>
            <a:chOff x="379413" y="3461952"/>
            <a:chExt cx="8764587" cy="118624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1030307"/>
              <a:chOff x="379413" y="3617893"/>
              <a:chExt cx="8764587" cy="103030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352800" y="3689350"/>
                <a:ext cx="9906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43993"/>
                <a:ext cx="14478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103592" y="4216400"/>
                <a:ext cx="1625444" cy="4318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>
                    <a:latin typeface="Calibri" pitchFamily="34" charset="0"/>
                  </a:rPr>
                  <a:t>ptrs</a:t>
                </a:r>
                <a:r>
                  <a:rPr lang="en-US" sz="1400" b="0" i="1" dirty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72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Assumptions For a Simple Implementation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 </a:t>
            </a:r>
            <a:r>
              <a:rPr lang="en-GB" dirty="0"/>
              <a:t>returns 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 </a:t>
            </a:r>
            <a:r>
              <a:rPr lang="en-GB" dirty="0">
                <a:solidFill>
                  <a:srgbClr val="990000"/>
                </a:solidFill>
              </a:rPr>
              <a:t>returns 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 </a:t>
            </a:r>
            <a:r>
              <a:rPr lang="en-GB" dirty="0"/>
              <a:t>returns all the roots</a:t>
            </a:r>
          </a:p>
        </p:txBody>
      </p:sp>
    </p:spTree>
    <p:extLst>
      <p:ext uri="{BB962C8B-B14F-4D97-AF65-F5344CB8AC3E}">
        <p14:creationId xmlns:p14="http://schemas.microsoft.com/office/powerpoint/2010/main" val="3092034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2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1828800"/>
            <a:ext cx="4572000" cy="1524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96168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133600"/>
            <a:ext cx="4572000" cy="13716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29298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362200"/>
            <a:ext cx="4572000" cy="1143000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54191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945375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recursively call mark on all words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19600" y="2625458"/>
            <a:ext cx="4572000" cy="879742"/>
          </a:xfrm>
          <a:prstGeom prst="rect">
            <a:avLst/>
          </a:prstGeom>
          <a:solidFill>
            <a:srgbClr val="F6F5BD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55844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37351373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</p:spTree>
    <p:extLst>
      <p:ext uri="{BB962C8B-B14F-4D97-AF65-F5344CB8AC3E}">
        <p14:creationId xmlns:p14="http://schemas.microsoft.com/office/powerpoint/2010/main" val="23026124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</a:t>
            </a:r>
            <a:b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204388625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3965743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8710197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6762732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Implicit Lists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Overhead: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Depends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Strategies include first fit, next fit, and best 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</a:rPr>
              <a:t>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  <p:extLst>
      <p:ext uri="{BB962C8B-B14F-4D97-AF65-F5344CB8AC3E}">
        <p14:creationId xmlns:p14="http://schemas.microsoft.com/office/powerpoint/2010/main" val="294190338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46074717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Pseudocode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8625" y="1593316"/>
            <a:ext cx="8575081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not pointer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if already marked -&gt; do nothing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for each word in p’s block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make recursive call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	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8626" y="4337050"/>
            <a:ext cx="8575080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sweep(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end)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while (p &lt; end) {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for entire heap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if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	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did we reach this block?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clearMarkBit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();	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so just clear mark bit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else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allocateBitSet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never reached: is it allocated?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free(p);		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yes -&gt; its garbage, free 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p += length(p+1);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next block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65229420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garbage collector”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memory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pointers can point to the middle of a block</a:t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mark header, need to find the beginning of the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binary tree 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ata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eft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ight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ize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Left:</a:t>
            </a:r>
            <a:r>
              <a:rPr lang="en-US" sz="1800" b="0" dirty="0">
                <a:latin typeface="Calibri" pitchFamily="34" charset="0"/>
              </a:rPr>
              <a:t> smaller addresses</a:t>
            </a:r>
          </a:p>
          <a:p>
            <a:r>
              <a:rPr lang="en-US" sz="1800" dirty="0">
                <a:latin typeface="Calibri" pitchFamily="34" charset="0"/>
              </a:rPr>
              <a:t>Right:</a:t>
            </a:r>
            <a:r>
              <a:rPr lang="en-US" sz="1800" b="0" dirty="0">
                <a:latin typeface="Calibri" pitchFamily="34" charset="0"/>
              </a:rPr>
              <a:t> larger addresses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2B81B0-2CCE-45AA-8957-642236833C70}"/>
              </a:ext>
            </a:extLst>
          </p:cNvPr>
          <p:cNvSpPr txBox="1"/>
          <p:nvPr/>
        </p:nvSpPr>
        <p:spPr>
          <a:xfrm>
            <a:off x="6115519" y="28194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Assumes </a:t>
            </a:r>
            <a:r>
              <a:rPr lang="en-US" sz="1800" b="0" dirty="0" err="1">
                <a:latin typeface="Calibri" pitchFamily="34" charset="0"/>
              </a:rPr>
              <a:t>ptr</a:t>
            </a:r>
            <a:r>
              <a:rPr lang="en-US" sz="1800" b="0" dirty="0">
                <a:latin typeface="Calibri" pitchFamily="34" charset="0"/>
              </a:rPr>
              <a:t> in middle can be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used to reach anywhere in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the block, but no other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solidFill>
                  <a:srgbClr val="0070C0"/>
                </a:solidFill>
                <a:latin typeface="+mn-lt"/>
              </a:rPr>
              <a:t>p is an array[13] of pointer to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sz="1800" b="0" dirty="0">
                <a:solidFill>
                  <a:srgbClr val="0070C0"/>
                </a:solidFill>
                <a:latin typeface="+mn-lt"/>
              </a:rPr>
              <a:t> is a pointer to an array[13] of </a:t>
            </a:r>
            <a:r>
              <a:rPr lang="en-US" sz="1800" b="0" dirty="0" err="1">
                <a:solidFill>
                  <a:srgbClr val="0070C0"/>
                </a:solidFill>
                <a:latin typeface="+mn-lt"/>
              </a:rPr>
              <a:t>int</a:t>
            </a:r>
            <a:endParaRPr lang="en-US" sz="1800" b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function returning a pointer to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f</a:t>
            </a:r>
            <a:r>
              <a:rPr lang="en-US" sz="1800" b="0" dirty="0">
                <a:solidFill>
                  <a:srgbClr val="C00000"/>
                </a:solidFill>
                <a:latin typeface="+mn-lt"/>
              </a:rPr>
              <a:t> is a pointer to a function returning </a:t>
            </a:r>
            <a:r>
              <a:rPr lang="en-US" sz="1800" b="0" dirty="0" err="1">
                <a:solidFill>
                  <a:srgbClr val="C00000"/>
                </a:solidFill>
                <a:latin typeface="+mn-lt"/>
              </a:rPr>
              <a:t>int</a:t>
            </a:r>
            <a:endParaRPr lang="en-US" sz="1800" b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70501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40253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/>
              <a:t>C Pointer Declarations: Test Yourself!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55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5761166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f is a function returning </a:t>
            </a:r>
            <a:r>
              <a:rPr lang="en-US" sz="1800" b="0" dirty="0" err="1">
                <a:latin typeface="+mn-lt"/>
              </a:rPr>
              <a:t>ptr</a:t>
            </a:r>
            <a:r>
              <a:rPr lang="en-US" sz="1800" b="0" dirty="0">
                <a:latin typeface="+mn-lt"/>
              </a:rPr>
              <a:t>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of pointers to functions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4932362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+mn-lt"/>
              </a:rPr>
              <a:t>returning pointers to array[5] of </a:t>
            </a:r>
            <a:r>
              <a:rPr lang="en-US" sz="1800" b="0" dirty="0" err="1">
                <a:latin typeface="+mn-lt"/>
              </a:rPr>
              <a:t>ints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  <p:extLst>
      <p:ext uri="{BB962C8B-B14F-4D97-AF65-F5344CB8AC3E}">
        <p14:creationId xmlns:p14="http://schemas.microsoft.com/office/powerpoint/2010/main" val="935837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(*(*f())[13])()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143000"/>
            <a:ext cx="3928646" cy="400110"/>
            <a:chOff x="1176754" y="1143000"/>
            <a:chExt cx="3928646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())[13])()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66846" y="114300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9585" y="2260096"/>
            <a:ext cx="6544747" cy="707886"/>
            <a:chOff x="1176754" y="2807622"/>
            <a:chExt cx="654474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1176754" y="2807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[13])()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6846" y="2807622"/>
              <a:ext cx="29546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308" y="4300521"/>
            <a:ext cx="8083630" cy="707886"/>
            <a:chOff x="1176754" y="3569622"/>
            <a:chExt cx="8083630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76754" y="3569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(*f())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6846" y="3569622"/>
              <a:ext cx="4493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3723" y="3126420"/>
            <a:ext cx="7621965" cy="1015663"/>
            <a:chOff x="1176754" y="4407822"/>
            <a:chExt cx="7621965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176754" y="44078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*(*f())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[13]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)()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6846" y="4407822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</a:t>
              </a:r>
            </a:p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that returns 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an </a:t>
              </a:r>
              <a:b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 of 13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0" y="5474622"/>
            <a:ext cx="8237518" cy="1015663"/>
            <a:chOff x="1176754" y="5474622"/>
            <a:chExt cx="8237518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1176754" y="5474622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(*(*f())[13])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6846" y="5474622"/>
              <a:ext cx="464742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 is a function that returns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an array of 13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ptrs</a:t>
              </a:r>
              <a:b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functions returning an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00" y="1701548"/>
            <a:ext cx="6083082" cy="400110"/>
            <a:chOff x="1176754" y="1143000"/>
            <a:chExt cx="6083082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6754" y="1143000"/>
              <a:ext cx="31085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(*(*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)[13])()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66846" y="1143000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6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free lists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721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625664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62681" y="1922408"/>
            <a:ext cx="74411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48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3779" y="4372761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2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find adjacent blocks according to memory order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alibri" pitchFamily="34" charset="0"/>
              </a:rPr>
              <a:t>P</a:t>
            </a:r>
            <a:r>
              <a:rPr lang="en-GB" sz="1600" b="1" dirty="0" err="1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Free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712C88-8A46-234C-B0CD-8E23918B603B}"/>
              </a:ext>
            </a:extLst>
          </p:cNvPr>
          <p:cNvCxnSpPr/>
          <p:nvPr/>
        </p:nvCxnSpPr>
        <p:spPr bwMode="auto">
          <a:xfrm>
            <a:off x="1143000" y="3505200"/>
            <a:ext cx="455612" cy="304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C30A4A-5BCE-7543-82DA-21BD3D18A6DB}"/>
              </a:ext>
            </a:extLst>
          </p:cNvPr>
          <p:cNvSpPr txBox="1"/>
          <p:nvPr/>
        </p:nvSpPr>
        <p:spPr>
          <a:xfrm>
            <a:off x="386309" y="3183337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Optional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14961</TotalTime>
  <Words>5359</Words>
  <Application>Microsoft Office PowerPoint</Application>
  <PresentationFormat>On-screen Show (4:3)</PresentationFormat>
  <Paragraphs>874</Paragraphs>
  <Slides>65</Slides>
  <Notes>61</Notes>
  <HiddenSlides>6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82" baseType="lpstr">
      <vt:lpstr>Arial</vt:lpstr>
      <vt:lpstr>Arial Narrow</vt:lpstr>
      <vt:lpstr>Calibri</vt:lpstr>
      <vt:lpstr>Cambria Math</vt:lpstr>
      <vt:lpstr>Consolas</vt:lpstr>
      <vt:lpstr>Courier New</vt:lpstr>
      <vt:lpstr>Gill Sans MT</vt:lpstr>
      <vt:lpstr>Gill Sans MT Condensed</vt:lpstr>
      <vt:lpstr>Helvetica</vt:lpstr>
      <vt:lpstr>Slack-Lato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PowerPoint Presentation</vt:lpstr>
      <vt:lpstr>Please take 10-15 minutes now to provide feedback on the course</vt:lpstr>
      <vt:lpstr>Dynamic Memory Allocation:  Advanced Concepts  15-213/18-213/14-513/15-513/18-613: Introduction to Computer Systems  14th Lecture, March 25, 2021</vt:lpstr>
      <vt:lpstr>Review: Dynamic Memory Allocation </vt:lpstr>
      <vt:lpstr>Review: Keeping Track of Free Blocks</vt:lpstr>
      <vt:lpstr>Review: Implicit Lists Summary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Some Advice: An Implementation Trick</vt:lpstr>
      <vt:lpstr>Explicit List Summary</vt:lpstr>
      <vt:lpstr>Today</vt:lpstr>
      <vt:lpstr>Segregated List (Seglist) Allocators</vt:lpstr>
      <vt:lpstr>Seglist Allocator</vt:lpstr>
      <vt:lpstr>Seglist Allocator (cont.)</vt:lpstr>
      <vt:lpstr>More Info on Allocators</vt:lpstr>
      <vt:lpstr>Quiz Time!</vt:lpstr>
      <vt:lpstr>Today</vt:lpstr>
      <vt:lpstr>Memory-Related Perils and Pitfalls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C operators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Supplemental slides</vt:lpstr>
      <vt:lpstr>Today</vt:lpstr>
      <vt:lpstr>Implicit Memory Management: Garbage Collection</vt:lpstr>
      <vt:lpstr>Garbage Collection</vt:lpstr>
      <vt:lpstr>Memory as a Graph</vt:lpstr>
      <vt:lpstr>Classical GC Algorithms</vt:lpstr>
      <vt:lpstr>Mark and Sweep Collecting</vt:lpstr>
      <vt:lpstr>Assumptions For a Simple Implementation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Mark and Sweep Pseudocode</vt:lpstr>
      <vt:lpstr>Conservative Mark &amp; Sweep in C</vt:lpstr>
      <vt:lpstr>C Pointer Declarations: Test Yourself!</vt:lpstr>
      <vt:lpstr>C Pointer Declarations: Test Yourself!</vt:lpstr>
      <vt:lpstr>Parsing:  int (*(*f())[13])()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Zack Weinberg</cp:lastModifiedBy>
  <cp:revision>729</cp:revision>
  <cp:lastPrinted>2016-11-01T18:34:42Z</cp:lastPrinted>
  <dcterms:created xsi:type="dcterms:W3CDTF">2012-11-01T14:52:42Z</dcterms:created>
  <dcterms:modified xsi:type="dcterms:W3CDTF">2021-03-24T19:26:45Z</dcterms:modified>
</cp:coreProperties>
</file>