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1434" r:id="rId2"/>
    <p:sldId id="542" r:id="rId3"/>
    <p:sldId id="1411" r:id="rId4"/>
    <p:sldId id="1432" r:id="rId5"/>
    <p:sldId id="1262" r:id="rId6"/>
    <p:sldId id="1286" r:id="rId7"/>
    <p:sldId id="1285" r:id="rId8"/>
    <p:sldId id="1264" r:id="rId9"/>
    <p:sldId id="1412" r:id="rId10"/>
    <p:sldId id="1265" r:id="rId11"/>
    <p:sldId id="1266" r:id="rId12"/>
    <p:sldId id="1268" r:id="rId13"/>
    <p:sldId id="1289" r:id="rId14"/>
    <p:sldId id="1290" r:id="rId15"/>
    <p:sldId id="1212" r:id="rId16"/>
    <p:sldId id="1291" r:id="rId17"/>
    <p:sldId id="1292" r:id="rId18"/>
    <p:sldId id="1293" r:id="rId19"/>
    <p:sldId id="1294" r:id="rId20"/>
    <p:sldId id="1435" r:id="rId21"/>
    <p:sldId id="1430" r:id="rId22"/>
    <p:sldId id="1273" r:id="rId23"/>
    <p:sldId id="1414" r:id="rId24"/>
    <p:sldId id="1274" r:id="rId25"/>
    <p:sldId id="1295" r:id="rId26"/>
    <p:sldId id="1277" r:id="rId27"/>
    <p:sldId id="1415" r:id="rId28"/>
    <p:sldId id="1278" r:id="rId29"/>
    <p:sldId id="1436" r:id="rId30"/>
    <p:sldId id="1416" r:id="rId31"/>
    <p:sldId id="1427" r:id="rId32"/>
    <p:sldId id="1428" r:id="rId33"/>
    <p:sldId id="1417" r:id="rId34"/>
    <p:sldId id="1418" r:id="rId35"/>
    <p:sldId id="1419" r:id="rId36"/>
    <p:sldId id="1420" r:id="rId37"/>
    <p:sldId id="1421" r:id="rId38"/>
    <p:sldId id="1433" r:id="rId39"/>
    <p:sldId id="1431" r:id="rId40"/>
    <p:sldId id="1422" r:id="rId41"/>
    <p:sldId id="1423" r:id="rId42"/>
    <p:sldId id="1424" r:id="rId43"/>
    <p:sldId id="1425" r:id="rId44"/>
    <p:sldId id="1429" r:id="rId45"/>
    <p:sldId id="1426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7D3AC-40C9-488B-B076-99B07AD5E532}" v="4" dt="2020-10-27T02:52:21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2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342" y="51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6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6ECDE-4071-3843-A9B3-38BFF6BA19AA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33D98-B938-A946-B284-59E5D1E72D36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Linux “huge pages” are 2 MB (default) to 1 GB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Triggering a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pPr lvl="1"/>
            <a:endParaRPr lang="en-US" sz="1600" b="0" dirty="0"/>
          </a:p>
          <a:p>
            <a:pPr lvl="2"/>
            <a:endParaRPr lang="en-US" sz="1600" b="0" dirty="0"/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r>
              <a:rPr lang="en-US" sz="2000" b="0" dirty="0"/>
              <a:t>MMU triggers page fault exception</a:t>
            </a:r>
          </a:p>
          <a:p>
            <a:pPr lvl="1"/>
            <a:r>
              <a:rPr lang="en-US" sz="1600" dirty="0"/>
              <a:t>(More details in later lecture)</a:t>
            </a:r>
          </a:p>
          <a:p>
            <a:pPr lvl="1"/>
            <a:r>
              <a:rPr lang="en-US" sz="1600" b="0" dirty="0"/>
              <a:t>Raise privilege level to supervisor mode</a:t>
            </a:r>
          </a:p>
          <a:p>
            <a:pPr lvl="1"/>
            <a:r>
              <a:rPr lang="en-US" sz="1600" dirty="0"/>
              <a:t>Causes procedure call to software page fault handler</a:t>
            </a:r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400800" y="2318227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780289" y="1789058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80483b7:	c7 05 10 9d 04 08 0d 	</a:t>
            </a:r>
            <a:r>
              <a:rPr lang="en-US" sz="1600" dirty="0" err="1">
                <a:latin typeface="Courier New" pitchFamily="49" charset="0"/>
              </a:rPr>
              <a:t>movl</a:t>
            </a:r>
            <a:r>
              <a:rPr lang="en-US" sz="1600" dirty="0">
                <a:latin typeface="Courier New" pitchFamily="49" charset="0"/>
              </a:rPr>
              <a:t>   $0xd,0x8049d10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215D1B-18E0-DC44-8F0A-4FC9D0B18F81}"/>
              </a:ext>
            </a:extLst>
          </p:cNvPr>
          <p:cNvGrpSpPr/>
          <p:nvPr/>
        </p:nvGrpSpPr>
        <p:grpSpPr>
          <a:xfrm>
            <a:off x="1066800" y="4191000"/>
            <a:ext cx="5715000" cy="2286000"/>
            <a:chOff x="762000" y="3581400"/>
            <a:chExt cx="5715000" cy="22860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62000" y="3581400"/>
              <a:ext cx="5715000" cy="2286000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38200" y="3633951"/>
              <a:ext cx="1511126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581400" y="3633951"/>
              <a:ext cx="1746317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652588" y="4156238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658938" y="4761076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471988" y="4767426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24964" y="4395951"/>
              <a:ext cx="221311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Exception: page fault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502150" y="4740166"/>
              <a:ext cx="1974850" cy="6437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Execute page fault handler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098332" y="4595649"/>
              <a:ext cx="544573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movl</a:t>
              </a:r>
              <a:endParaRPr lang="en-US" sz="14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809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101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15-213/18-213/15-513/18-613: </a:t>
            </a:r>
            <a:br>
              <a:rPr lang="en-US" sz="2000" b="0" dirty="0"/>
            </a:br>
            <a:r>
              <a:rPr lang="en-US" sz="2000" b="0" dirty="0"/>
              <a:t>Computer Systems	</a:t>
            </a:r>
            <a:br>
              <a:rPr lang="en-US" b="0" dirty="0"/>
            </a:br>
            <a:r>
              <a:rPr lang="en-US" sz="2000" b="0" dirty="0"/>
              <a:t>17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March 30,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Completing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10200" cy="1783394"/>
          </a:xfrm>
        </p:spPr>
        <p:txBody>
          <a:bodyPr/>
          <a:lstStyle/>
          <a:p>
            <a:r>
              <a:rPr lang="en-US" sz="2000" b="0" dirty="0"/>
              <a:t>Page fault handler executes return from interrupt (</a:t>
            </a:r>
            <a:r>
              <a:rPr lang="en-US" sz="2000" dirty="0" err="1">
                <a:latin typeface="Courier" pitchFamily="2" charset="0"/>
              </a:rPr>
              <a:t>iret</a:t>
            </a:r>
            <a:r>
              <a:rPr lang="en-US" sz="2000" b="0" dirty="0"/>
              <a:t>) instruction</a:t>
            </a:r>
          </a:p>
          <a:p>
            <a:pPr lvl="1"/>
            <a:r>
              <a:rPr lang="en-US" sz="1600" dirty="0"/>
              <a:t>Like </a:t>
            </a:r>
            <a:r>
              <a:rPr lang="en-US" sz="1600" b="1" dirty="0">
                <a:latin typeface="Courier" pitchFamily="2" charset="0"/>
              </a:rPr>
              <a:t>ret</a:t>
            </a:r>
            <a:r>
              <a:rPr lang="en-US" sz="1600" dirty="0"/>
              <a:t> instruction, but also restores privilege level</a:t>
            </a:r>
          </a:p>
          <a:p>
            <a:pPr lvl="1"/>
            <a:r>
              <a:rPr lang="en-US" sz="1600" b="0" dirty="0"/>
              <a:t>Return to instruction that caused fault</a:t>
            </a:r>
          </a:p>
          <a:p>
            <a:pPr lvl="1"/>
            <a:r>
              <a:rPr lang="en-US" sz="1600" dirty="0"/>
              <a:t>But, this time there is no page fault</a:t>
            </a:r>
            <a:endParaRPr lang="en-US" sz="1600" b="0" dirty="0"/>
          </a:p>
          <a:p>
            <a:pPr lvl="1"/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30166" y="2995776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5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(after cold misses)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multiple processes run at the same time, thrashing occurs if</a:t>
            </a:r>
            <a:br>
              <a:rPr lang="en-GB" dirty="0"/>
            </a:br>
            <a:r>
              <a:rPr lang="en-GB" dirty="0"/>
              <a:t>their total working set size &gt; main memory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D9AA1D00-9B61-45C0-AB49-CED09851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1" y="533400"/>
            <a:ext cx="8610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VM as a Tool for Memory Management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5714999" y="652093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https://canvas.cmu.edu/courses/17808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Address spaces					</a:t>
            </a:r>
            <a:r>
              <a:rPr lang="en-US" dirty="0">
                <a:solidFill>
                  <a:schemeClr val="bg2"/>
                </a:solidFill>
              </a:rPr>
              <a:t>CSAPP 9.1-9.2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				CSAPP 9.3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		CSAPP 9.4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		CSAPP 9.5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				CSAPP 9.6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cache/memory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82438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cache/memory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64 bit addresses, 8KB pages, 8-byte 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+mn-lt"/>
              </a:rPr>
            </a:br>
            <a:r>
              <a:rPr lang="en-US" sz="1600" dirty="0">
                <a:solidFill>
                  <a:srgbClr val="000000"/>
                </a:solidFill>
                <a:latin typeface="+mn-lt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Implemented via combination of hardware &amp; software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MMU, TLB, exception handling mechanisms part of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handlers, TLB management performed in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19969</TotalTime>
  <Words>3286</Words>
  <Application>Microsoft Office PowerPoint</Application>
  <PresentationFormat>On-screen Show (4:3)</PresentationFormat>
  <Paragraphs>1012</Paragraphs>
  <Slides>45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Virtual Memory: Concepts  15-213/18-213/15-513/18-613:  Computer Systems  17th Lecture, March 30, 2021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Triggering a Page Fault</vt:lpstr>
      <vt:lpstr>Handling Page Fault</vt:lpstr>
      <vt:lpstr>Handling Page Fault</vt:lpstr>
      <vt:lpstr>Handling Page Fault</vt:lpstr>
      <vt:lpstr>Handling Page Fault</vt:lpstr>
      <vt:lpstr>Completing page fault</vt:lpstr>
      <vt:lpstr>Allocating Pages</vt:lpstr>
      <vt:lpstr>Locality to the Rescue Again!</vt:lpstr>
      <vt:lpstr>Today  </vt:lpstr>
      <vt:lpstr>PowerPoint Presentation</vt:lpstr>
      <vt:lpstr>VM as a Tool for Memory Management</vt:lpstr>
      <vt:lpstr>Simplifying Linking and Loading</vt:lpstr>
      <vt:lpstr>Today  </vt:lpstr>
      <vt:lpstr>VM as a Tool for Memory Protection</vt:lpstr>
      <vt:lpstr>Quiz Time!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Gregory Kesden</cp:lastModifiedBy>
  <cp:revision>605</cp:revision>
  <cp:lastPrinted>2019-10-21T18:08:37Z</cp:lastPrinted>
  <dcterms:created xsi:type="dcterms:W3CDTF">2011-01-05T23:17:11Z</dcterms:created>
  <dcterms:modified xsi:type="dcterms:W3CDTF">2021-03-30T16:18:34Z</dcterms:modified>
</cp:coreProperties>
</file>