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1475" r:id="rId2"/>
    <p:sldId id="542" r:id="rId3"/>
    <p:sldId id="1460" r:id="rId4"/>
    <p:sldId id="1471" r:id="rId5"/>
    <p:sldId id="1462" r:id="rId6"/>
    <p:sldId id="1463" r:id="rId7"/>
    <p:sldId id="1450" r:id="rId8"/>
    <p:sldId id="1437" r:id="rId9"/>
    <p:sldId id="1438" r:id="rId10"/>
    <p:sldId id="1440" r:id="rId11"/>
    <p:sldId id="1439" r:id="rId12"/>
    <p:sldId id="1441" r:id="rId13"/>
    <p:sldId id="1467" r:id="rId14"/>
    <p:sldId id="1477" r:id="rId15"/>
    <p:sldId id="1444" r:id="rId16"/>
    <p:sldId id="1478" r:id="rId17"/>
    <p:sldId id="1470" r:id="rId18"/>
    <p:sldId id="1249" r:id="rId19"/>
    <p:sldId id="1448" r:id="rId20"/>
    <p:sldId id="1400" r:id="rId21"/>
    <p:sldId id="1401" r:id="rId22"/>
    <p:sldId id="1452" r:id="rId23"/>
    <p:sldId id="1453" r:id="rId24"/>
    <p:sldId id="1404" r:id="rId25"/>
    <p:sldId id="1396" r:id="rId26"/>
    <p:sldId id="1405" r:id="rId27"/>
    <p:sldId id="1406" r:id="rId28"/>
    <p:sldId id="1407" r:id="rId29"/>
    <p:sldId id="1449" r:id="rId30"/>
    <p:sldId id="1426" r:id="rId31"/>
    <p:sldId id="1459" r:id="rId32"/>
    <p:sldId id="1434" r:id="rId33"/>
    <p:sldId id="1435" r:id="rId34"/>
    <p:sldId id="1445" r:id="rId35"/>
    <p:sldId id="1446" r:id="rId36"/>
    <p:sldId id="1472" r:id="rId37"/>
    <p:sldId id="1428" r:id="rId38"/>
    <p:sldId id="1427" r:id="rId39"/>
    <p:sldId id="1473" r:id="rId40"/>
    <p:sldId id="1479" r:id="rId41"/>
    <p:sldId id="1482" r:id="rId42"/>
    <p:sldId id="1483" r:id="rId43"/>
    <p:sldId id="1484" r:id="rId44"/>
    <p:sldId id="1485" r:id="rId45"/>
    <p:sldId id="1474" r:id="rId46"/>
    <p:sldId id="1480" r:id="rId47"/>
  </p:sldIdLst>
  <p:sldSz cx="9144000" cy="6858000" type="screen4x3"/>
  <p:notesSz cx="7302500" cy="9586913"/>
  <p:custDataLst>
    <p:tags r:id="rId5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3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7F7F"/>
    <a:srgbClr val="DEDFF5"/>
    <a:srgbClr val="D5F1CF"/>
    <a:srgbClr val="EBEBEB"/>
    <a:srgbClr val="F6D2D2"/>
    <a:srgbClr val="F5F5F5"/>
    <a:srgbClr val="FFFFFF"/>
    <a:srgbClr val="DBF2DA"/>
    <a:srgbClr val="990000"/>
    <a:srgbClr val="F6F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E6192F-40F8-4D40-A4EE-4367A42AFC94}" v="11" dt="2020-10-29T03:16:32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6" autoAdjust="0"/>
    <p:restoredTop sz="91618" autoAdjust="0"/>
  </p:normalViewPr>
  <p:slideViewPr>
    <p:cSldViewPr snapToObjects="1">
      <p:cViewPr varScale="1">
        <p:scale>
          <a:sx n="83" d="100"/>
          <a:sy n="83" d="100"/>
        </p:scale>
        <p:origin x="1282" y="72"/>
      </p:cViewPr>
      <p:guideLst>
        <p:guide orient="horz" pos="129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64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CAE6192F-40F8-4D40-A4EE-4367A42AFC94}"/>
    <pc:docChg chg="undo redo custSel addSld delSld modSld sldOrd">
      <pc:chgData name="Phil Gibbons" userId="f619c6e5d38ed7a7" providerId="LiveId" clId="{CAE6192F-40F8-4D40-A4EE-4367A42AFC94}" dt="2020-10-29T03:16:32.892" v="920" actId="20577"/>
      <pc:docMkLst>
        <pc:docMk/>
      </pc:docMkLst>
      <pc:sldChg chg="addSp modSp add mod modAnim">
        <pc:chgData name="Phil Gibbons" userId="f619c6e5d38ed7a7" providerId="LiveId" clId="{CAE6192F-40F8-4D40-A4EE-4367A42AFC94}" dt="2020-10-29T03:16:32.892" v="920" actId="20577"/>
        <pc:sldMkLst>
          <pc:docMk/>
          <pc:sldMk cId="1931010306" sldId="730"/>
        </pc:sldMkLst>
        <pc:spChg chg="mod">
          <ac:chgData name="Phil Gibbons" userId="f619c6e5d38ed7a7" providerId="LiveId" clId="{CAE6192F-40F8-4D40-A4EE-4367A42AFC94}" dt="2020-10-29T03:16:32.892" v="920" actId="20577"/>
          <ac:spMkLst>
            <pc:docMk/>
            <pc:sldMk cId="1931010306" sldId="730"/>
            <ac:spMk id="3" creationId="{00000000-0000-0000-0000-000000000000}"/>
          </ac:spMkLst>
        </pc:spChg>
        <pc:picChg chg="add mod">
          <ac:chgData name="Phil Gibbons" userId="f619c6e5d38ed7a7" providerId="LiveId" clId="{CAE6192F-40F8-4D40-A4EE-4367A42AFC94}" dt="2020-10-29T03:15:49.129" v="914" actId="1076"/>
          <ac:picMkLst>
            <pc:docMk/>
            <pc:sldMk cId="1931010306" sldId="730"/>
            <ac:picMk id="5" creationId="{DA8835AE-9FC2-4BE6-9318-B94B45BB5E7E}"/>
          </ac:picMkLst>
        </pc:picChg>
      </pc:sldChg>
      <pc:sldChg chg="modNotesTx">
        <pc:chgData name="Phil Gibbons" userId="f619c6e5d38ed7a7" providerId="LiveId" clId="{CAE6192F-40F8-4D40-A4EE-4367A42AFC94}" dt="2020-10-29T02:27:39.288" v="452" actId="20577"/>
        <pc:sldMkLst>
          <pc:docMk/>
          <pc:sldMk cId="0" sldId="1428"/>
        </pc:sldMkLst>
      </pc:sldChg>
      <pc:sldChg chg="add del">
        <pc:chgData name="Phil Gibbons" userId="f619c6e5d38ed7a7" providerId="LiveId" clId="{CAE6192F-40F8-4D40-A4EE-4367A42AFC94}" dt="2020-10-29T01:54:35.431" v="54" actId="47"/>
        <pc:sldMkLst>
          <pc:docMk/>
          <pc:sldMk cId="2367767536" sldId="1432"/>
        </pc:sldMkLst>
      </pc:sldChg>
      <pc:sldChg chg="modSp mod">
        <pc:chgData name="Phil Gibbons" userId="f619c6e5d38ed7a7" providerId="LiveId" clId="{CAE6192F-40F8-4D40-A4EE-4367A42AFC94}" dt="2020-10-29T02:19:59" v="143" actId="20577"/>
        <pc:sldMkLst>
          <pc:docMk/>
          <pc:sldMk cId="0" sldId="1435"/>
        </pc:sldMkLst>
        <pc:spChg chg="mod">
          <ac:chgData name="Phil Gibbons" userId="f619c6e5d38ed7a7" providerId="LiveId" clId="{CAE6192F-40F8-4D40-A4EE-4367A42AFC94}" dt="2020-10-29T02:19:59" v="143" actId="20577"/>
          <ac:spMkLst>
            <pc:docMk/>
            <pc:sldMk cId="0" sldId="1435"/>
            <ac:spMk id="24" creationId="{00000000-0000-0000-0000-000000000000}"/>
          </ac:spMkLst>
        </pc:spChg>
      </pc:sldChg>
      <pc:sldChg chg="modSp mod">
        <pc:chgData name="Phil Gibbons" userId="f619c6e5d38ed7a7" providerId="LiveId" clId="{CAE6192F-40F8-4D40-A4EE-4367A42AFC94}" dt="2020-10-29T01:57:03.395" v="85" actId="207"/>
        <pc:sldMkLst>
          <pc:docMk/>
          <pc:sldMk cId="0" sldId="1437"/>
        </pc:sldMkLst>
        <pc:spChg chg="mod">
          <ac:chgData name="Phil Gibbons" userId="f619c6e5d38ed7a7" providerId="LiveId" clId="{CAE6192F-40F8-4D40-A4EE-4367A42AFC94}" dt="2020-10-29T01:57:03.395" v="85" actId="207"/>
          <ac:spMkLst>
            <pc:docMk/>
            <pc:sldMk cId="0" sldId="1437"/>
            <ac:spMk id="3" creationId="{00000000-0000-0000-0000-000000000000}"/>
          </ac:spMkLst>
        </pc:spChg>
      </pc:sldChg>
      <pc:sldChg chg="modSp mod">
        <pc:chgData name="Phil Gibbons" userId="f619c6e5d38ed7a7" providerId="LiveId" clId="{CAE6192F-40F8-4D40-A4EE-4367A42AFC94}" dt="2020-10-29T02:04:10.556" v="86" actId="207"/>
        <pc:sldMkLst>
          <pc:docMk/>
          <pc:sldMk cId="0" sldId="1441"/>
        </pc:sldMkLst>
        <pc:spChg chg="mod">
          <ac:chgData name="Phil Gibbons" userId="f619c6e5d38ed7a7" providerId="LiveId" clId="{CAE6192F-40F8-4D40-A4EE-4367A42AFC94}" dt="2020-10-29T02:04:10.556" v="86" actId="207"/>
          <ac:spMkLst>
            <pc:docMk/>
            <pc:sldMk cId="0" sldId="1441"/>
            <ac:spMk id="8" creationId="{00000000-0000-0000-0000-000000000000}"/>
          </ac:spMkLst>
        </pc:spChg>
      </pc:sldChg>
      <pc:sldChg chg="modSp mod">
        <pc:chgData name="Phil Gibbons" userId="f619c6e5d38ed7a7" providerId="LiveId" clId="{CAE6192F-40F8-4D40-A4EE-4367A42AFC94}" dt="2020-10-29T02:14:26.248" v="141" actId="113"/>
        <pc:sldMkLst>
          <pc:docMk/>
          <pc:sldMk cId="500087313" sldId="1453"/>
        </pc:sldMkLst>
        <pc:spChg chg="mod">
          <ac:chgData name="Phil Gibbons" userId="f619c6e5d38ed7a7" providerId="LiveId" clId="{CAE6192F-40F8-4D40-A4EE-4367A42AFC94}" dt="2020-10-29T02:14:26.248" v="141" actId="113"/>
          <ac:spMkLst>
            <pc:docMk/>
            <pc:sldMk cId="500087313" sldId="1453"/>
            <ac:spMk id="10253" creationId="{00000000-0000-0000-0000-000000000000}"/>
          </ac:spMkLst>
        </pc:spChg>
      </pc:sldChg>
      <pc:sldChg chg="modSp mod">
        <pc:chgData name="Phil Gibbons" userId="f619c6e5d38ed7a7" providerId="LiveId" clId="{CAE6192F-40F8-4D40-A4EE-4367A42AFC94}" dt="2020-10-29T01:51:32.211" v="35" actId="1076"/>
        <pc:sldMkLst>
          <pc:docMk/>
          <pc:sldMk cId="2042544060" sldId="1463"/>
        </pc:sldMkLst>
        <pc:spChg chg="mod">
          <ac:chgData name="Phil Gibbons" userId="f619c6e5d38ed7a7" providerId="LiveId" clId="{CAE6192F-40F8-4D40-A4EE-4367A42AFC94}" dt="2020-10-29T01:51:00.533" v="15" actId="6549"/>
          <ac:spMkLst>
            <pc:docMk/>
            <pc:sldMk cId="2042544060" sldId="1463"/>
            <ac:spMk id="2" creationId="{00000000-0000-0000-0000-000000000000}"/>
          </ac:spMkLst>
        </pc:spChg>
        <pc:spChg chg="mod">
          <ac:chgData name="Phil Gibbons" userId="f619c6e5d38ed7a7" providerId="LiveId" clId="{CAE6192F-40F8-4D40-A4EE-4367A42AFC94}" dt="2020-10-29T01:51:32.211" v="35" actId="1076"/>
          <ac:spMkLst>
            <pc:docMk/>
            <pc:sldMk cId="2042544060" sldId="1463"/>
            <ac:spMk id="105" creationId="{00000000-0000-0000-0000-000000000000}"/>
          </ac:spMkLst>
        </pc:spChg>
      </pc:sldChg>
      <pc:sldChg chg="modSp mod">
        <pc:chgData name="Phil Gibbons" userId="f619c6e5d38ed7a7" providerId="LiveId" clId="{CAE6192F-40F8-4D40-A4EE-4367A42AFC94}" dt="2020-10-29T02:21:26.393" v="144" actId="14100"/>
        <pc:sldMkLst>
          <pc:docMk/>
          <pc:sldMk cId="470278912" sldId="1472"/>
        </pc:sldMkLst>
        <pc:spChg chg="mod">
          <ac:chgData name="Phil Gibbons" userId="f619c6e5d38ed7a7" providerId="LiveId" clId="{CAE6192F-40F8-4D40-A4EE-4367A42AFC94}" dt="2020-10-29T02:21:26.393" v="144" actId="14100"/>
          <ac:spMkLst>
            <pc:docMk/>
            <pc:sldMk cId="470278912" sldId="1472"/>
            <ac:spMk id="3" creationId="{00000000-0000-0000-0000-000000000000}"/>
          </ac:spMkLst>
        </pc:spChg>
      </pc:sldChg>
      <pc:sldChg chg="mod ord modShow">
        <pc:chgData name="Phil Gibbons" userId="f619c6e5d38ed7a7" providerId="LiveId" clId="{CAE6192F-40F8-4D40-A4EE-4367A42AFC94}" dt="2020-10-29T02:33:08.544" v="456"/>
        <pc:sldMkLst>
          <pc:docMk/>
          <pc:sldMk cId="3776978128" sldId="14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5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15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63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Brandon: I find this slide confusing and unintuitive and not good as an exercise, so I am hiding </a:t>
            </a:r>
            <a:r>
              <a:rPr lang="en-US"/>
              <a:t>it for now.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18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Reference bit – used in LRU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PROT_READ = ok to read pages</a:t>
            </a:r>
          </a:p>
          <a:p>
            <a:r>
              <a:rPr lang="en-US" dirty="0"/>
              <a:t>PROT_WRITE = ok to read or write</a:t>
            </a:r>
          </a:p>
          <a:p>
            <a:r>
              <a:rPr lang="en-US" dirty="0"/>
              <a:t>PROT_EXEC = ok to execute</a:t>
            </a:r>
          </a:p>
          <a:p>
            <a:r>
              <a:rPr lang="en-US" dirty="0"/>
              <a:t>MAP_ANON = backing store is anonymous object &amp; pages are demand-zeroed</a:t>
            </a:r>
          </a:p>
          <a:p>
            <a:r>
              <a:rPr lang="en-US" dirty="0"/>
              <a:t>MAP_PRIVATE = copy-on-write object</a:t>
            </a:r>
          </a:p>
          <a:p>
            <a:r>
              <a:rPr lang="en-US" dirty="0"/>
              <a:t>MAP_SHARED = shared object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02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62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716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60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3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01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7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rct=j&amp;q=&amp;esrc=s&amp;source=images&amp;cd=&amp;cad=rja&amp;uact=8&amp;ved=0ahUKEwinqIG7rtPLAhXEPT4KHZA-AYUQjRwIBw&amp;url=https://en.wikipedia.org/wiki/Boating&amp;psig=AFQjCNEY0iJj5kje-URi9KrYUPw-INP-9A&amp;ust=1458704114480983" TargetMode="External"/><Relationship Id="rId5" Type="http://schemas.openxmlformats.org/officeDocument/2006/relationships/hyperlink" Target="http://www.cs.cmu.edu/~213/oldexams/exam2b-s11-sol.txt" TargetMode="External"/><Relationship Id="rId4" Type="http://schemas.openxmlformats.org/officeDocument/2006/relationships/hyperlink" Target="http://www.cs.cmu.edu/~213/oldexams/exam2b-s11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2089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AB4644-FF0D-0646-B85A-D7336FC664D5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05BCC-1C97-E243-85AD-B1A6393B915F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69009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69277" y="4763559"/>
            <a:ext cx="8154989" cy="1627189"/>
            <a:chOff x="2211252" y="149729"/>
            <a:chExt cx="8154989" cy="1627189"/>
          </a:xfrm>
        </p:grpSpPr>
        <p:sp>
          <p:nvSpPr>
            <p:cNvPr id="145" name="Rectangle 60"/>
            <p:cNvSpPr>
              <a:spLocks noChangeArrowheads="1"/>
            </p:cNvSpPr>
            <p:nvPr/>
          </p:nvSpPr>
          <p:spPr bwMode="auto">
            <a:xfrm>
              <a:off x="9739177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46" name="Rectangle 61"/>
            <p:cNvSpPr>
              <a:spLocks noChangeArrowheads="1"/>
            </p:cNvSpPr>
            <p:nvPr/>
          </p:nvSpPr>
          <p:spPr bwMode="auto">
            <a:xfrm>
              <a:off x="9108940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47" name="Rectangle 62"/>
            <p:cNvSpPr>
              <a:spLocks noChangeArrowheads="1"/>
            </p:cNvSpPr>
            <p:nvPr/>
          </p:nvSpPr>
          <p:spPr bwMode="auto">
            <a:xfrm>
              <a:off x="84834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48" name="Rectangle 63"/>
            <p:cNvSpPr>
              <a:spLocks noChangeArrowheads="1"/>
            </p:cNvSpPr>
            <p:nvPr/>
          </p:nvSpPr>
          <p:spPr bwMode="auto">
            <a:xfrm>
              <a:off x="7854815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9" name="Rectangle 64"/>
            <p:cNvSpPr>
              <a:spLocks noChangeArrowheads="1"/>
            </p:cNvSpPr>
            <p:nvPr/>
          </p:nvSpPr>
          <p:spPr bwMode="auto">
            <a:xfrm>
              <a:off x="722934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150" name="Rectangle 65"/>
            <p:cNvSpPr>
              <a:spLocks noChangeArrowheads="1"/>
            </p:cNvSpPr>
            <p:nvPr/>
          </p:nvSpPr>
          <p:spPr bwMode="auto">
            <a:xfrm>
              <a:off x="6602277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151" name="Rectangle 66"/>
            <p:cNvSpPr>
              <a:spLocks noChangeArrowheads="1"/>
            </p:cNvSpPr>
            <p:nvPr/>
          </p:nvSpPr>
          <p:spPr bwMode="auto">
            <a:xfrm>
              <a:off x="5973627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52" name="Rectangle 67"/>
            <p:cNvSpPr>
              <a:spLocks noChangeArrowheads="1"/>
            </p:cNvSpPr>
            <p:nvPr/>
          </p:nvSpPr>
          <p:spPr bwMode="auto">
            <a:xfrm>
              <a:off x="5346565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53" name="Rectangle 68"/>
            <p:cNvSpPr>
              <a:spLocks noChangeArrowheads="1"/>
            </p:cNvSpPr>
            <p:nvPr/>
          </p:nvSpPr>
          <p:spPr bwMode="auto">
            <a:xfrm>
              <a:off x="472109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54" name="Rectangle 69"/>
            <p:cNvSpPr>
              <a:spLocks noChangeArrowheads="1"/>
            </p:cNvSpPr>
            <p:nvPr/>
          </p:nvSpPr>
          <p:spPr bwMode="auto">
            <a:xfrm>
              <a:off x="4092440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5" name="Rectangle 70"/>
            <p:cNvSpPr>
              <a:spLocks noChangeArrowheads="1"/>
            </p:cNvSpPr>
            <p:nvPr/>
          </p:nvSpPr>
          <p:spPr bwMode="auto">
            <a:xfrm>
              <a:off x="34669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56" name="Rectangle 71"/>
            <p:cNvSpPr>
              <a:spLocks noChangeArrowheads="1"/>
            </p:cNvSpPr>
            <p:nvPr/>
          </p:nvSpPr>
          <p:spPr bwMode="auto">
            <a:xfrm>
              <a:off x="2836727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157" name="Rectangle 72"/>
            <p:cNvSpPr>
              <a:spLocks noChangeArrowheads="1"/>
            </p:cNvSpPr>
            <p:nvPr/>
          </p:nvSpPr>
          <p:spPr bwMode="auto">
            <a:xfrm>
              <a:off x="2211252" y="144989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158" name="Rectangle 73"/>
            <p:cNvSpPr>
              <a:spLocks noChangeArrowheads="1"/>
            </p:cNvSpPr>
            <p:nvPr/>
          </p:nvSpPr>
          <p:spPr bwMode="auto">
            <a:xfrm>
              <a:off x="9739177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9" name="Rectangle 74"/>
            <p:cNvSpPr>
              <a:spLocks noChangeArrowheads="1"/>
            </p:cNvSpPr>
            <p:nvPr/>
          </p:nvSpPr>
          <p:spPr bwMode="auto">
            <a:xfrm>
              <a:off x="9108940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0" name="Rectangle 75"/>
            <p:cNvSpPr>
              <a:spLocks noChangeArrowheads="1"/>
            </p:cNvSpPr>
            <p:nvPr/>
          </p:nvSpPr>
          <p:spPr bwMode="auto">
            <a:xfrm>
              <a:off x="84834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61" name="Rectangle 76"/>
            <p:cNvSpPr>
              <a:spLocks noChangeArrowheads="1"/>
            </p:cNvSpPr>
            <p:nvPr/>
          </p:nvSpPr>
          <p:spPr bwMode="auto">
            <a:xfrm>
              <a:off x="7854815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2" name="Rectangle 77"/>
            <p:cNvSpPr>
              <a:spLocks noChangeArrowheads="1"/>
            </p:cNvSpPr>
            <p:nvPr/>
          </p:nvSpPr>
          <p:spPr bwMode="auto">
            <a:xfrm>
              <a:off x="722934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3" name="Rectangle 78"/>
            <p:cNvSpPr>
              <a:spLocks noChangeArrowheads="1"/>
            </p:cNvSpPr>
            <p:nvPr/>
          </p:nvSpPr>
          <p:spPr bwMode="auto">
            <a:xfrm>
              <a:off x="6602277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164" name="Rectangle 79"/>
            <p:cNvSpPr>
              <a:spLocks noChangeArrowheads="1"/>
            </p:cNvSpPr>
            <p:nvPr/>
          </p:nvSpPr>
          <p:spPr bwMode="auto">
            <a:xfrm>
              <a:off x="5973627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5" name="Rectangle 80"/>
            <p:cNvSpPr>
              <a:spLocks noChangeArrowheads="1"/>
            </p:cNvSpPr>
            <p:nvPr/>
          </p:nvSpPr>
          <p:spPr bwMode="auto">
            <a:xfrm>
              <a:off x="5346565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6" name="Rectangle 81"/>
            <p:cNvSpPr>
              <a:spLocks noChangeArrowheads="1"/>
            </p:cNvSpPr>
            <p:nvPr/>
          </p:nvSpPr>
          <p:spPr bwMode="auto">
            <a:xfrm>
              <a:off x="472109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167" name="Rectangle 82"/>
            <p:cNvSpPr>
              <a:spLocks noChangeArrowheads="1"/>
            </p:cNvSpPr>
            <p:nvPr/>
          </p:nvSpPr>
          <p:spPr bwMode="auto">
            <a:xfrm>
              <a:off x="4092440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8" name="Rectangle 83"/>
            <p:cNvSpPr>
              <a:spLocks noChangeArrowheads="1"/>
            </p:cNvSpPr>
            <p:nvPr/>
          </p:nvSpPr>
          <p:spPr bwMode="auto">
            <a:xfrm>
              <a:off x="34669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9" name="Rectangle 84"/>
            <p:cNvSpPr>
              <a:spLocks noChangeArrowheads="1"/>
            </p:cNvSpPr>
            <p:nvPr/>
          </p:nvSpPr>
          <p:spPr bwMode="auto">
            <a:xfrm>
              <a:off x="2836727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70" name="Rectangle 85"/>
            <p:cNvSpPr>
              <a:spLocks noChangeArrowheads="1"/>
            </p:cNvSpPr>
            <p:nvPr/>
          </p:nvSpPr>
          <p:spPr bwMode="auto">
            <a:xfrm>
              <a:off x="2211252" y="112445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171" name="Rectangle 86"/>
            <p:cNvSpPr>
              <a:spLocks noChangeArrowheads="1"/>
            </p:cNvSpPr>
            <p:nvPr/>
          </p:nvSpPr>
          <p:spPr bwMode="auto">
            <a:xfrm>
              <a:off x="9739177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2" name="Rectangle 87"/>
            <p:cNvSpPr>
              <a:spLocks noChangeArrowheads="1"/>
            </p:cNvSpPr>
            <p:nvPr/>
          </p:nvSpPr>
          <p:spPr bwMode="auto">
            <a:xfrm>
              <a:off x="9108940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3" name="Rectangle 88"/>
            <p:cNvSpPr>
              <a:spLocks noChangeArrowheads="1"/>
            </p:cNvSpPr>
            <p:nvPr/>
          </p:nvSpPr>
          <p:spPr bwMode="auto">
            <a:xfrm>
              <a:off x="84834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174" name="Rectangle 89"/>
            <p:cNvSpPr>
              <a:spLocks noChangeArrowheads="1"/>
            </p:cNvSpPr>
            <p:nvPr/>
          </p:nvSpPr>
          <p:spPr bwMode="auto">
            <a:xfrm>
              <a:off x="7854815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5" name="Rectangle 90"/>
            <p:cNvSpPr>
              <a:spLocks noChangeArrowheads="1"/>
            </p:cNvSpPr>
            <p:nvPr/>
          </p:nvSpPr>
          <p:spPr bwMode="auto">
            <a:xfrm>
              <a:off x="722934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6" name="Rectangle 91"/>
            <p:cNvSpPr>
              <a:spLocks noChangeArrowheads="1"/>
            </p:cNvSpPr>
            <p:nvPr/>
          </p:nvSpPr>
          <p:spPr bwMode="auto">
            <a:xfrm>
              <a:off x="6602277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177" name="Rectangle 92"/>
            <p:cNvSpPr>
              <a:spLocks noChangeArrowheads="1"/>
            </p:cNvSpPr>
            <p:nvPr/>
          </p:nvSpPr>
          <p:spPr bwMode="auto">
            <a:xfrm>
              <a:off x="5973627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8" name="Rectangle 93"/>
            <p:cNvSpPr>
              <a:spLocks noChangeArrowheads="1"/>
            </p:cNvSpPr>
            <p:nvPr/>
          </p:nvSpPr>
          <p:spPr bwMode="auto">
            <a:xfrm>
              <a:off x="5346565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9" name="Rectangle 94"/>
            <p:cNvSpPr>
              <a:spLocks noChangeArrowheads="1"/>
            </p:cNvSpPr>
            <p:nvPr/>
          </p:nvSpPr>
          <p:spPr bwMode="auto">
            <a:xfrm>
              <a:off x="472109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80" name="Rectangle 95"/>
            <p:cNvSpPr>
              <a:spLocks noChangeArrowheads="1"/>
            </p:cNvSpPr>
            <p:nvPr/>
          </p:nvSpPr>
          <p:spPr bwMode="auto">
            <a:xfrm>
              <a:off x="4092440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1" name="Rectangle 96"/>
            <p:cNvSpPr>
              <a:spLocks noChangeArrowheads="1"/>
            </p:cNvSpPr>
            <p:nvPr/>
          </p:nvSpPr>
          <p:spPr bwMode="auto">
            <a:xfrm>
              <a:off x="34669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182" name="Rectangle 97"/>
            <p:cNvSpPr>
              <a:spLocks noChangeArrowheads="1"/>
            </p:cNvSpPr>
            <p:nvPr/>
          </p:nvSpPr>
          <p:spPr bwMode="auto">
            <a:xfrm>
              <a:off x="2836727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83" name="Rectangle 98"/>
            <p:cNvSpPr>
              <a:spLocks noChangeArrowheads="1"/>
            </p:cNvSpPr>
            <p:nvPr/>
          </p:nvSpPr>
          <p:spPr bwMode="auto">
            <a:xfrm>
              <a:off x="2211252" y="800604"/>
              <a:ext cx="625475" cy="3238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84" name="Rectangle 99"/>
            <p:cNvSpPr>
              <a:spLocks noChangeArrowheads="1"/>
            </p:cNvSpPr>
            <p:nvPr/>
          </p:nvSpPr>
          <p:spPr bwMode="auto">
            <a:xfrm>
              <a:off x="9739177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5" name="Rectangle 100"/>
            <p:cNvSpPr>
              <a:spLocks noChangeArrowheads="1"/>
            </p:cNvSpPr>
            <p:nvPr/>
          </p:nvSpPr>
          <p:spPr bwMode="auto">
            <a:xfrm>
              <a:off x="9108940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86" name="Rectangle 101"/>
            <p:cNvSpPr>
              <a:spLocks noChangeArrowheads="1"/>
            </p:cNvSpPr>
            <p:nvPr/>
          </p:nvSpPr>
          <p:spPr bwMode="auto">
            <a:xfrm>
              <a:off x="84834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187" name="Rectangle 102"/>
            <p:cNvSpPr>
              <a:spLocks noChangeArrowheads="1"/>
            </p:cNvSpPr>
            <p:nvPr/>
          </p:nvSpPr>
          <p:spPr bwMode="auto">
            <a:xfrm>
              <a:off x="7854815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8" name="Rectangle 103"/>
            <p:cNvSpPr>
              <a:spLocks noChangeArrowheads="1"/>
            </p:cNvSpPr>
            <p:nvPr/>
          </p:nvSpPr>
          <p:spPr bwMode="auto">
            <a:xfrm>
              <a:off x="722934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89" name="Rectangle 104"/>
            <p:cNvSpPr>
              <a:spLocks noChangeArrowheads="1"/>
            </p:cNvSpPr>
            <p:nvPr/>
          </p:nvSpPr>
          <p:spPr bwMode="auto">
            <a:xfrm>
              <a:off x="6602277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190" name="Rectangle 105"/>
            <p:cNvSpPr>
              <a:spLocks noChangeArrowheads="1"/>
            </p:cNvSpPr>
            <p:nvPr/>
          </p:nvSpPr>
          <p:spPr bwMode="auto">
            <a:xfrm>
              <a:off x="5973627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1" name="Rectangle 106"/>
            <p:cNvSpPr>
              <a:spLocks noChangeArrowheads="1"/>
            </p:cNvSpPr>
            <p:nvPr/>
          </p:nvSpPr>
          <p:spPr bwMode="auto">
            <a:xfrm>
              <a:off x="5346565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92" name="Rectangle 107"/>
            <p:cNvSpPr>
              <a:spLocks noChangeArrowheads="1"/>
            </p:cNvSpPr>
            <p:nvPr/>
          </p:nvSpPr>
          <p:spPr bwMode="auto">
            <a:xfrm>
              <a:off x="472109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193" name="Rectangle 108"/>
            <p:cNvSpPr>
              <a:spLocks noChangeArrowheads="1"/>
            </p:cNvSpPr>
            <p:nvPr/>
          </p:nvSpPr>
          <p:spPr bwMode="auto">
            <a:xfrm>
              <a:off x="4092440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94" name="Rectangle 109"/>
            <p:cNvSpPr>
              <a:spLocks noChangeArrowheads="1"/>
            </p:cNvSpPr>
            <p:nvPr/>
          </p:nvSpPr>
          <p:spPr bwMode="auto">
            <a:xfrm>
              <a:off x="34669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5" name="Rectangle 110"/>
            <p:cNvSpPr>
              <a:spLocks noChangeArrowheads="1"/>
            </p:cNvSpPr>
            <p:nvPr/>
          </p:nvSpPr>
          <p:spPr bwMode="auto">
            <a:xfrm>
              <a:off x="2836727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96" name="Rectangle 111"/>
            <p:cNvSpPr>
              <a:spLocks noChangeArrowheads="1"/>
            </p:cNvSpPr>
            <p:nvPr/>
          </p:nvSpPr>
          <p:spPr bwMode="auto">
            <a:xfrm>
              <a:off x="2211252" y="47516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97" name="Rectangle 112"/>
            <p:cNvSpPr>
              <a:spLocks noChangeArrowheads="1"/>
            </p:cNvSpPr>
            <p:nvPr/>
          </p:nvSpPr>
          <p:spPr bwMode="auto">
            <a:xfrm>
              <a:off x="9739177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198" name="Rectangle 113"/>
            <p:cNvSpPr>
              <a:spLocks noChangeArrowheads="1"/>
            </p:cNvSpPr>
            <p:nvPr/>
          </p:nvSpPr>
          <p:spPr bwMode="auto">
            <a:xfrm>
              <a:off x="9108940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199" name="Rectangle 114"/>
            <p:cNvSpPr>
              <a:spLocks noChangeArrowheads="1"/>
            </p:cNvSpPr>
            <p:nvPr/>
          </p:nvSpPr>
          <p:spPr bwMode="auto">
            <a:xfrm>
              <a:off x="84834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0" name="Rectangle 115"/>
            <p:cNvSpPr>
              <a:spLocks noChangeArrowheads="1"/>
            </p:cNvSpPr>
            <p:nvPr/>
          </p:nvSpPr>
          <p:spPr bwMode="auto">
            <a:xfrm>
              <a:off x="7854815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1" name="Rectangle 116"/>
            <p:cNvSpPr>
              <a:spLocks noChangeArrowheads="1"/>
            </p:cNvSpPr>
            <p:nvPr/>
          </p:nvSpPr>
          <p:spPr bwMode="auto">
            <a:xfrm>
              <a:off x="722934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2" name="Rectangle 117"/>
            <p:cNvSpPr>
              <a:spLocks noChangeArrowheads="1"/>
            </p:cNvSpPr>
            <p:nvPr/>
          </p:nvSpPr>
          <p:spPr bwMode="auto">
            <a:xfrm>
              <a:off x="6602277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3" name="Rectangle 118"/>
            <p:cNvSpPr>
              <a:spLocks noChangeArrowheads="1"/>
            </p:cNvSpPr>
            <p:nvPr/>
          </p:nvSpPr>
          <p:spPr bwMode="auto">
            <a:xfrm>
              <a:off x="5973627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4" name="Rectangle 119"/>
            <p:cNvSpPr>
              <a:spLocks noChangeArrowheads="1"/>
            </p:cNvSpPr>
            <p:nvPr/>
          </p:nvSpPr>
          <p:spPr bwMode="auto">
            <a:xfrm>
              <a:off x="5346565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5" name="Rectangle 120"/>
            <p:cNvSpPr>
              <a:spLocks noChangeArrowheads="1"/>
            </p:cNvSpPr>
            <p:nvPr/>
          </p:nvSpPr>
          <p:spPr bwMode="auto">
            <a:xfrm>
              <a:off x="472109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6" name="Rectangle 121"/>
            <p:cNvSpPr>
              <a:spLocks noChangeArrowheads="1"/>
            </p:cNvSpPr>
            <p:nvPr/>
          </p:nvSpPr>
          <p:spPr bwMode="auto">
            <a:xfrm>
              <a:off x="4092440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7" name="Rectangle 122"/>
            <p:cNvSpPr>
              <a:spLocks noChangeArrowheads="1"/>
            </p:cNvSpPr>
            <p:nvPr/>
          </p:nvSpPr>
          <p:spPr bwMode="auto">
            <a:xfrm>
              <a:off x="34669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8" name="Rectangle 123"/>
            <p:cNvSpPr>
              <a:spLocks noChangeArrowheads="1"/>
            </p:cNvSpPr>
            <p:nvPr/>
          </p:nvSpPr>
          <p:spPr bwMode="auto">
            <a:xfrm>
              <a:off x="2836727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9" name="Rectangle 124"/>
            <p:cNvSpPr>
              <a:spLocks noChangeArrowheads="1"/>
            </p:cNvSpPr>
            <p:nvPr/>
          </p:nvSpPr>
          <p:spPr bwMode="auto">
            <a:xfrm>
              <a:off x="2211252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210" name="Line 125"/>
            <p:cNvSpPr>
              <a:spLocks noChangeShapeType="1"/>
            </p:cNvSpPr>
            <p:nvPr/>
          </p:nvSpPr>
          <p:spPr bwMode="auto">
            <a:xfrm>
              <a:off x="2211252" y="47516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11" name="Line 126"/>
            <p:cNvSpPr>
              <a:spLocks noChangeShapeType="1"/>
            </p:cNvSpPr>
            <p:nvPr/>
          </p:nvSpPr>
          <p:spPr bwMode="auto">
            <a:xfrm>
              <a:off x="2211252" y="80060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127"/>
            <p:cNvSpPr>
              <a:spLocks noChangeShapeType="1"/>
            </p:cNvSpPr>
            <p:nvPr/>
          </p:nvSpPr>
          <p:spPr bwMode="auto">
            <a:xfrm>
              <a:off x="2211252" y="112445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128"/>
            <p:cNvSpPr>
              <a:spLocks noChangeShapeType="1"/>
            </p:cNvSpPr>
            <p:nvPr/>
          </p:nvSpPr>
          <p:spPr bwMode="auto">
            <a:xfrm>
              <a:off x="2211252" y="144989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129"/>
            <p:cNvSpPr>
              <a:spLocks noChangeShapeType="1"/>
            </p:cNvSpPr>
            <p:nvPr/>
          </p:nvSpPr>
          <p:spPr bwMode="auto">
            <a:xfrm>
              <a:off x="34669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130"/>
            <p:cNvSpPr>
              <a:spLocks noChangeShapeType="1"/>
            </p:cNvSpPr>
            <p:nvPr/>
          </p:nvSpPr>
          <p:spPr bwMode="auto">
            <a:xfrm>
              <a:off x="40924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131"/>
            <p:cNvSpPr>
              <a:spLocks noChangeShapeType="1"/>
            </p:cNvSpPr>
            <p:nvPr/>
          </p:nvSpPr>
          <p:spPr bwMode="auto">
            <a:xfrm>
              <a:off x="53465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32"/>
            <p:cNvSpPr>
              <a:spLocks noChangeShapeType="1"/>
            </p:cNvSpPr>
            <p:nvPr/>
          </p:nvSpPr>
          <p:spPr bwMode="auto">
            <a:xfrm>
              <a:off x="597362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33"/>
            <p:cNvSpPr>
              <a:spLocks noChangeShapeType="1"/>
            </p:cNvSpPr>
            <p:nvPr/>
          </p:nvSpPr>
          <p:spPr bwMode="auto">
            <a:xfrm>
              <a:off x="72293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34"/>
            <p:cNvSpPr>
              <a:spLocks noChangeShapeType="1"/>
            </p:cNvSpPr>
            <p:nvPr/>
          </p:nvSpPr>
          <p:spPr bwMode="auto">
            <a:xfrm>
              <a:off x="785481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35"/>
            <p:cNvSpPr>
              <a:spLocks noChangeShapeType="1"/>
            </p:cNvSpPr>
            <p:nvPr/>
          </p:nvSpPr>
          <p:spPr bwMode="auto">
            <a:xfrm>
              <a:off x="91089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136"/>
            <p:cNvSpPr>
              <a:spLocks noChangeShapeType="1"/>
            </p:cNvSpPr>
            <p:nvPr/>
          </p:nvSpPr>
          <p:spPr bwMode="auto">
            <a:xfrm>
              <a:off x="973917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137"/>
            <p:cNvSpPr>
              <a:spLocks noChangeShapeType="1"/>
            </p:cNvSpPr>
            <p:nvPr/>
          </p:nvSpPr>
          <p:spPr bwMode="auto">
            <a:xfrm>
              <a:off x="283672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138"/>
            <p:cNvSpPr>
              <a:spLocks noChangeShapeType="1"/>
            </p:cNvSpPr>
            <p:nvPr/>
          </p:nvSpPr>
          <p:spPr bwMode="auto">
            <a:xfrm>
              <a:off x="4721090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139"/>
            <p:cNvSpPr>
              <a:spLocks noChangeShapeType="1"/>
            </p:cNvSpPr>
            <p:nvPr/>
          </p:nvSpPr>
          <p:spPr bwMode="auto">
            <a:xfrm>
              <a:off x="2211252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140"/>
            <p:cNvSpPr>
              <a:spLocks noChangeShapeType="1"/>
            </p:cNvSpPr>
            <p:nvPr/>
          </p:nvSpPr>
          <p:spPr bwMode="auto">
            <a:xfrm>
              <a:off x="660227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141"/>
            <p:cNvSpPr>
              <a:spLocks noChangeShapeType="1"/>
            </p:cNvSpPr>
            <p:nvPr/>
          </p:nvSpPr>
          <p:spPr bwMode="auto">
            <a:xfrm>
              <a:off x="8483465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142"/>
            <p:cNvSpPr>
              <a:spLocks noChangeShapeType="1"/>
            </p:cNvSpPr>
            <p:nvPr/>
          </p:nvSpPr>
          <p:spPr bwMode="auto">
            <a:xfrm>
              <a:off x="2211252" y="14972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28" name="Line 143"/>
            <p:cNvSpPr>
              <a:spLocks noChangeShapeType="1"/>
            </p:cNvSpPr>
            <p:nvPr/>
          </p:nvSpPr>
          <p:spPr bwMode="auto">
            <a:xfrm>
              <a:off x="10364653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144"/>
            <p:cNvSpPr>
              <a:spLocks noChangeShapeType="1"/>
            </p:cNvSpPr>
            <p:nvPr/>
          </p:nvSpPr>
          <p:spPr bwMode="auto">
            <a:xfrm>
              <a:off x="2211252" y="177533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69448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TLB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179512"/>
            <a:ext cx="8307387" cy="8778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4-way associative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2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25538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2553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12900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61290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100263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100263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587625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2587625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074988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07498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562350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356235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049713" y="2714625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4049713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537075" y="2714625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4537075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024438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02443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511800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551180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999163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5999163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6486525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6486525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6973888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697388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7461250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746125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024437" y="3171296"/>
            <a:ext cx="2924175" cy="333375"/>
            <a:chOff x="3061" y="2140"/>
            <a:chExt cx="1842" cy="210"/>
          </a:xfrm>
        </p:grpSpPr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3061" y="2231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117071" y="3171825"/>
            <a:ext cx="3916362" cy="333375"/>
            <a:chOff x="605" y="2135"/>
            <a:chExt cx="2467" cy="210"/>
          </a:xfrm>
        </p:grpSpPr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605" y="2226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046538" y="2148416"/>
            <a:ext cx="992187" cy="306388"/>
            <a:chOff x="2445" y="1501"/>
            <a:chExt cx="625" cy="193"/>
          </a:xfrm>
        </p:grpSpPr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445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TLBI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125538" y="2144712"/>
            <a:ext cx="2925762" cy="306388"/>
            <a:chOff x="605" y="1488"/>
            <a:chExt cx="1843" cy="193"/>
          </a:xfrm>
        </p:grpSpPr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605" y="1566"/>
              <a:ext cx="184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9453" y="2714625"/>
            <a:ext cx="3898900" cy="304800"/>
            <a:chOff x="1277938" y="2932113"/>
            <a:chExt cx="3898900" cy="304800"/>
          </a:xfrm>
        </p:grpSpPr>
        <p:sp>
          <p:nvSpPr>
            <p:cNvPr id="129" name="Rectangle 6"/>
            <p:cNvSpPr>
              <a:spLocks noChangeArrowheads="1"/>
            </p:cNvSpPr>
            <p:nvPr/>
          </p:nvSpPr>
          <p:spPr bwMode="auto">
            <a:xfrm>
              <a:off x="1277938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0" name="Rectangle 9"/>
            <p:cNvSpPr>
              <a:spLocks noChangeArrowheads="1"/>
            </p:cNvSpPr>
            <p:nvPr/>
          </p:nvSpPr>
          <p:spPr bwMode="auto">
            <a:xfrm>
              <a:off x="1765300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1" name="Rectangle 12"/>
            <p:cNvSpPr>
              <a:spLocks noChangeArrowheads="1"/>
            </p:cNvSpPr>
            <p:nvPr/>
          </p:nvSpPr>
          <p:spPr bwMode="auto">
            <a:xfrm>
              <a:off x="2252663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2" name="Rectangle 15"/>
            <p:cNvSpPr>
              <a:spLocks noChangeArrowheads="1"/>
            </p:cNvSpPr>
            <p:nvPr/>
          </p:nvSpPr>
          <p:spPr bwMode="auto">
            <a:xfrm>
              <a:off x="2740025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3" name="Rectangle 18"/>
            <p:cNvSpPr>
              <a:spLocks noChangeArrowheads="1"/>
            </p:cNvSpPr>
            <p:nvPr/>
          </p:nvSpPr>
          <p:spPr bwMode="auto">
            <a:xfrm>
              <a:off x="3227388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1</a:t>
              </a:r>
            </a:p>
          </p:txBody>
        </p:sp>
        <p:sp>
          <p:nvSpPr>
            <p:cNvPr id="134" name="Rectangle 21"/>
            <p:cNvSpPr>
              <a:spLocks noChangeArrowheads="1"/>
            </p:cNvSpPr>
            <p:nvPr/>
          </p:nvSpPr>
          <p:spPr bwMode="auto">
            <a:xfrm>
              <a:off x="3714750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1</a:t>
              </a:r>
            </a:p>
          </p:txBody>
        </p:sp>
        <p:sp>
          <p:nvSpPr>
            <p:cNvPr id="135" name="Rectangle 24"/>
            <p:cNvSpPr>
              <a:spLocks noChangeArrowheads="1"/>
            </p:cNvSpPr>
            <p:nvPr/>
          </p:nvSpPr>
          <p:spPr bwMode="auto">
            <a:xfrm>
              <a:off x="4202113" y="2932113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6" name="Rectangle 27"/>
            <p:cNvSpPr>
              <a:spLocks noChangeArrowheads="1"/>
            </p:cNvSpPr>
            <p:nvPr/>
          </p:nvSpPr>
          <p:spPr bwMode="auto">
            <a:xfrm>
              <a:off x="4689475" y="2932113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0865" y="4761971"/>
            <a:ext cx="8154989" cy="1627189"/>
            <a:chOff x="512550" y="4728659"/>
            <a:chExt cx="8154989" cy="1627189"/>
          </a:xfrm>
        </p:grpSpPr>
        <p:sp>
          <p:nvSpPr>
            <p:cNvPr id="35900" name="Rectangle 60"/>
            <p:cNvSpPr>
              <a:spLocks noChangeArrowheads="1"/>
            </p:cNvSpPr>
            <p:nvPr/>
          </p:nvSpPr>
          <p:spPr bwMode="auto">
            <a:xfrm>
              <a:off x="8040475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01" name="Rectangle 61"/>
            <p:cNvSpPr>
              <a:spLocks noChangeArrowheads="1"/>
            </p:cNvSpPr>
            <p:nvPr/>
          </p:nvSpPr>
          <p:spPr bwMode="auto">
            <a:xfrm>
              <a:off x="7410238" y="6028822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02" name="Rectangle 62"/>
            <p:cNvSpPr>
              <a:spLocks noChangeArrowheads="1"/>
            </p:cNvSpPr>
            <p:nvPr/>
          </p:nvSpPr>
          <p:spPr bwMode="auto">
            <a:xfrm>
              <a:off x="6784763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03" name="Rectangle 63"/>
            <p:cNvSpPr>
              <a:spLocks noChangeArrowheads="1"/>
            </p:cNvSpPr>
            <p:nvPr/>
          </p:nvSpPr>
          <p:spPr bwMode="auto">
            <a:xfrm>
              <a:off x="6156113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04" name="Rectangle 64"/>
            <p:cNvSpPr>
              <a:spLocks noChangeArrowheads="1"/>
            </p:cNvSpPr>
            <p:nvPr/>
          </p:nvSpPr>
          <p:spPr bwMode="auto">
            <a:xfrm>
              <a:off x="5530638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35905" name="Rectangle 65"/>
            <p:cNvSpPr>
              <a:spLocks noChangeArrowheads="1"/>
            </p:cNvSpPr>
            <p:nvPr/>
          </p:nvSpPr>
          <p:spPr bwMode="auto">
            <a:xfrm>
              <a:off x="4903575" y="6028822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35906" name="Rectangle 66"/>
            <p:cNvSpPr>
              <a:spLocks noChangeArrowheads="1"/>
            </p:cNvSpPr>
            <p:nvPr/>
          </p:nvSpPr>
          <p:spPr bwMode="auto">
            <a:xfrm>
              <a:off x="4274925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07" name="Rectangle 67"/>
            <p:cNvSpPr>
              <a:spLocks noChangeArrowheads="1"/>
            </p:cNvSpPr>
            <p:nvPr/>
          </p:nvSpPr>
          <p:spPr bwMode="auto">
            <a:xfrm>
              <a:off x="3647863" y="6028822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35908" name="Rectangle 68"/>
            <p:cNvSpPr>
              <a:spLocks noChangeArrowheads="1"/>
            </p:cNvSpPr>
            <p:nvPr/>
          </p:nvSpPr>
          <p:spPr bwMode="auto">
            <a:xfrm>
              <a:off x="3022388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09" name="Rectangle 69"/>
            <p:cNvSpPr>
              <a:spLocks noChangeArrowheads="1"/>
            </p:cNvSpPr>
            <p:nvPr/>
          </p:nvSpPr>
          <p:spPr bwMode="auto">
            <a:xfrm>
              <a:off x="2393738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0" name="Rectangle 70"/>
            <p:cNvSpPr>
              <a:spLocks noChangeArrowheads="1"/>
            </p:cNvSpPr>
            <p:nvPr/>
          </p:nvSpPr>
          <p:spPr bwMode="auto">
            <a:xfrm>
              <a:off x="1768263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1" name="Rectangle 71"/>
            <p:cNvSpPr>
              <a:spLocks noChangeArrowheads="1"/>
            </p:cNvSpPr>
            <p:nvPr/>
          </p:nvSpPr>
          <p:spPr bwMode="auto">
            <a:xfrm>
              <a:off x="1138025" y="6028822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35912" name="Rectangle 72"/>
            <p:cNvSpPr>
              <a:spLocks noChangeArrowheads="1"/>
            </p:cNvSpPr>
            <p:nvPr/>
          </p:nvSpPr>
          <p:spPr bwMode="auto">
            <a:xfrm>
              <a:off x="512550" y="602882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35913" name="Rectangle 73"/>
            <p:cNvSpPr>
              <a:spLocks noChangeArrowheads="1"/>
            </p:cNvSpPr>
            <p:nvPr/>
          </p:nvSpPr>
          <p:spPr bwMode="auto">
            <a:xfrm>
              <a:off x="8040475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4" name="Rectangle 74"/>
            <p:cNvSpPr>
              <a:spLocks noChangeArrowheads="1"/>
            </p:cNvSpPr>
            <p:nvPr/>
          </p:nvSpPr>
          <p:spPr bwMode="auto">
            <a:xfrm>
              <a:off x="7410238" y="5703384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5" name="Rectangle 75"/>
            <p:cNvSpPr>
              <a:spLocks noChangeArrowheads="1"/>
            </p:cNvSpPr>
            <p:nvPr/>
          </p:nvSpPr>
          <p:spPr bwMode="auto">
            <a:xfrm>
              <a:off x="6784763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16" name="Rectangle 76"/>
            <p:cNvSpPr>
              <a:spLocks noChangeArrowheads="1"/>
            </p:cNvSpPr>
            <p:nvPr/>
          </p:nvSpPr>
          <p:spPr bwMode="auto">
            <a:xfrm>
              <a:off x="6156113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7" name="Rectangle 77"/>
            <p:cNvSpPr>
              <a:spLocks noChangeArrowheads="1"/>
            </p:cNvSpPr>
            <p:nvPr/>
          </p:nvSpPr>
          <p:spPr bwMode="auto">
            <a:xfrm>
              <a:off x="5530638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8" name="Rectangle 78"/>
            <p:cNvSpPr>
              <a:spLocks noChangeArrowheads="1"/>
            </p:cNvSpPr>
            <p:nvPr/>
          </p:nvSpPr>
          <p:spPr bwMode="auto">
            <a:xfrm>
              <a:off x="4903575" y="5703384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35919" name="Rectangle 79"/>
            <p:cNvSpPr>
              <a:spLocks noChangeArrowheads="1"/>
            </p:cNvSpPr>
            <p:nvPr/>
          </p:nvSpPr>
          <p:spPr bwMode="auto">
            <a:xfrm>
              <a:off x="4274925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0" name="Rectangle 80"/>
            <p:cNvSpPr>
              <a:spLocks noChangeArrowheads="1"/>
            </p:cNvSpPr>
            <p:nvPr/>
          </p:nvSpPr>
          <p:spPr bwMode="auto">
            <a:xfrm>
              <a:off x="3647863" y="5703384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1" name="Rectangle 81"/>
            <p:cNvSpPr>
              <a:spLocks noChangeArrowheads="1"/>
            </p:cNvSpPr>
            <p:nvPr/>
          </p:nvSpPr>
          <p:spPr bwMode="auto">
            <a:xfrm>
              <a:off x="3022388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35922" name="Rectangle 82"/>
            <p:cNvSpPr>
              <a:spLocks noChangeArrowheads="1"/>
            </p:cNvSpPr>
            <p:nvPr/>
          </p:nvSpPr>
          <p:spPr bwMode="auto">
            <a:xfrm>
              <a:off x="2393738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3" name="Rectangle 83"/>
            <p:cNvSpPr>
              <a:spLocks noChangeArrowheads="1"/>
            </p:cNvSpPr>
            <p:nvPr/>
          </p:nvSpPr>
          <p:spPr bwMode="auto">
            <a:xfrm>
              <a:off x="1768263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4" name="Rectangle 84"/>
            <p:cNvSpPr>
              <a:spLocks noChangeArrowheads="1"/>
            </p:cNvSpPr>
            <p:nvPr/>
          </p:nvSpPr>
          <p:spPr bwMode="auto">
            <a:xfrm>
              <a:off x="1138025" y="5703384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25" name="Rectangle 85"/>
            <p:cNvSpPr>
              <a:spLocks noChangeArrowheads="1"/>
            </p:cNvSpPr>
            <p:nvPr/>
          </p:nvSpPr>
          <p:spPr bwMode="auto">
            <a:xfrm>
              <a:off x="512550" y="570338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35926" name="Rectangle 86"/>
            <p:cNvSpPr>
              <a:spLocks noChangeArrowheads="1"/>
            </p:cNvSpPr>
            <p:nvPr/>
          </p:nvSpPr>
          <p:spPr bwMode="auto">
            <a:xfrm>
              <a:off x="8040475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7" name="Rectangle 87"/>
            <p:cNvSpPr>
              <a:spLocks noChangeArrowheads="1"/>
            </p:cNvSpPr>
            <p:nvPr/>
          </p:nvSpPr>
          <p:spPr bwMode="auto">
            <a:xfrm>
              <a:off x="7410238" y="5379534"/>
              <a:ext cx="630238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8" name="Rectangle 88"/>
            <p:cNvSpPr>
              <a:spLocks noChangeArrowheads="1"/>
            </p:cNvSpPr>
            <p:nvPr/>
          </p:nvSpPr>
          <p:spPr bwMode="auto">
            <a:xfrm>
              <a:off x="6784763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35929" name="Rectangle 89"/>
            <p:cNvSpPr>
              <a:spLocks noChangeArrowheads="1"/>
            </p:cNvSpPr>
            <p:nvPr/>
          </p:nvSpPr>
          <p:spPr bwMode="auto">
            <a:xfrm>
              <a:off x="6156113" y="5379534"/>
              <a:ext cx="628650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30" name="Rectangle 90"/>
            <p:cNvSpPr>
              <a:spLocks noChangeArrowheads="1"/>
            </p:cNvSpPr>
            <p:nvPr/>
          </p:nvSpPr>
          <p:spPr bwMode="auto">
            <a:xfrm>
              <a:off x="5530638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31" name="Rectangle 91"/>
            <p:cNvSpPr>
              <a:spLocks noChangeArrowheads="1"/>
            </p:cNvSpPr>
            <p:nvPr/>
          </p:nvSpPr>
          <p:spPr bwMode="auto">
            <a:xfrm>
              <a:off x="4903575" y="5379534"/>
              <a:ext cx="627063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35932" name="Rectangle 92"/>
            <p:cNvSpPr>
              <a:spLocks noChangeArrowheads="1"/>
            </p:cNvSpPr>
            <p:nvPr/>
          </p:nvSpPr>
          <p:spPr bwMode="auto">
            <a:xfrm>
              <a:off x="4274925" y="5379534"/>
              <a:ext cx="628650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33" name="Rectangle 93"/>
            <p:cNvSpPr>
              <a:spLocks noChangeArrowheads="1"/>
            </p:cNvSpPr>
            <p:nvPr/>
          </p:nvSpPr>
          <p:spPr bwMode="auto">
            <a:xfrm>
              <a:off x="3647863" y="5379534"/>
              <a:ext cx="627063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34" name="Rectangle 94"/>
            <p:cNvSpPr>
              <a:spLocks noChangeArrowheads="1"/>
            </p:cNvSpPr>
            <p:nvPr/>
          </p:nvSpPr>
          <p:spPr bwMode="auto">
            <a:xfrm>
              <a:off x="3022388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35" name="Rectangle 95"/>
            <p:cNvSpPr>
              <a:spLocks noChangeArrowheads="1"/>
            </p:cNvSpPr>
            <p:nvPr/>
          </p:nvSpPr>
          <p:spPr bwMode="auto">
            <a:xfrm>
              <a:off x="2393738" y="5379534"/>
              <a:ext cx="628650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36" name="Rectangle 96"/>
            <p:cNvSpPr>
              <a:spLocks noChangeArrowheads="1"/>
            </p:cNvSpPr>
            <p:nvPr/>
          </p:nvSpPr>
          <p:spPr bwMode="auto">
            <a:xfrm>
              <a:off x="1768263" y="5379534"/>
              <a:ext cx="625475" cy="323850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35937" name="Rectangle 97"/>
            <p:cNvSpPr>
              <a:spLocks noChangeArrowheads="1"/>
            </p:cNvSpPr>
            <p:nvPr/>
          </p:nvSpPr>
          <p:spPr bwMode="auto">
            <a:xfrm>
              <a:off x="1138025" y="5379534"/>
              <a:ext cx="630238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03</a:t>
              </a:r>
            </a:p>
          </p:txBody>
        </p:sp>
        <p:sp>
          <p:nvSpPr>
            <p:cNvPr id="35938" name="Rectangle 98"/>
            <p:cNvSpPr>
              <a:spLocks noChangeArrowheads="1"/>
            </p:cNvSpPr>
            <p:nvPr/>
          </p:nvSpPr>
          <p:spPr bwMode="auto">
            <a:xfrm>
              <a:off x="512550" y="5379534"/>
              <a:ext cx="625475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5939" name="Rectangle 99"/>
            <p:cNvSpPr>
              <a:spLocks noChangeArrowheads="1"/>
            </p:cNvSpPr>
            <p:nvPr/>
          </p:nvSpPr>
          <p:spPr bwMode="auto">
            <a:xfrm>
              <a:off x="8040475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40" name="Rectangle 100"/>
            <p:cNvSpPr>
              <a:spLocks noChangeArrowheads="1"/>
            </p:cNvSpPr>
            <p:nvPr/>
          </p:nvSpPr>
          <p:spPr bwMode="auto">
            <a:xfrm>
              <a:off x="7410238" y="5054097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41" name="Rectangle 101"/>
            <p:cNvSpPr>
              <a:spLocks noChangeArrowheads="1"/>
            </p:cNvSpPr>
            <p:nvPr/>
          </p:nvSpPr>
          <p:spPr bwMode="auto">
            <a:xfrm>
              <a:off x="6784763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35942" name="Rectangle 102"/>
            <p:cNvSpPr>
              <a:spLocks noChangeArrowheads="1"/>
            </p:cNvSpPr>
            <p:nvPr/>
          </p:nvSpPr>
          <p:spPr bwMode="auto">
            <a:xfrm>
              <a:off x="6156113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43" name="Rectangle 103"/>
            <p:cNvSpPr>
              <a:spLocks noChangeArrowheads="1"/>
            </p:cNvSpPr>
            <p:nvPr/>
          </p:nvSpPr>
          <p:spPr bwMode="auto">
            <a:xfrm>
              <a:off x="5530638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44" name="Rectangle 104"/>
            <p:cNvSpPr>
              <a:spLocks noChangeArrowheads="1"/>
            </p:cNvSpPr>
            <p:nvPr/>
          </p:nvSpPr>
          <p:spPr bwMode="auto">
            <a:xfrm>
              <a:off x="4903575" y="5054097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35945" name="Rectangle 105"/>
            <p:cNvSpPr>
              <a:spLocks noChangeArrowheads="1"/>
            </p:cNvSpPr>
            <p:nvPr/>
          </p:nvSpPr>
          <p:spPr bwMode="auto">
            <a:xfrm>
              <a:off x="4274925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46" name="Rectangle 106"/>
            <p:cNvSpPr>
              <a:spLocks noChangeArrowheads="1"/>
            </p:cNvSpPr>
            <p:nvPr/>
          </p:nvSpPr>
          <p:spPr bwMode="auto">
            <a:xfrm>
              <a:off x="3647863" y="5054097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35947" name="Rectangle 107"/>
            <p:cNvSpPr>
              <a:spLocks noChangeArrowheads="1"/>
            </p:cNvSpPr>
            <p:nvPr/>
          </p:nvSpPr>
          <p:spPr bwMode="auto">
            <a:xfrm>
              <a:off x="3022388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35948" name="Rectangle 108"/>
            <p:cNvSpPr>
              <a:spLocks noChangeArrowheads="1"/>
            </p:cNvSpPr>
            <p:nvPr/>
          </p:nvSpPr>
          <p:spPr bwMode="auto">
            <a:xfrm>
              <a:off x="2393738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49" name="Rectangle 109"/>
            <p:cNvSpPr>
              <a:spLocks noChangeArrowheads="1"/>
            </p:cNvSpPr>
            <p:nvPr/>
          </p:nvSpPr>
          <p:spPr bwMode="auto">
            <a:xfrm>
              <a:off x="1768263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50" name="Rectangle 110"/>
            <p:cNvSpPr>
              <a:spLocks noChangeArrowheads="1"/>
            </p:cNvSpPr>
            <p:nvPr/>
          </p:nvSpPr>
          <p:spPr bwMode="auto">
            <a:xfrm>
              <a:off x="1138025" y="5054097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51" name="Rectangle 111"/>
            <p:cNvSpPr>
              <a:spLocks noChangeArrowheads="1"/>
            </p:cNvSpPr>
            <p:nvPr/>
          </p:nvSpPr>
          <p:spPr bwMode="auto">
            <a:xfrm>
              <a:off x="512550" y="505409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5952" name="Rectangle 112"/>
            <p:cNvSpPr>
              <a:spLocks noChangeArrowheads="1"/>
            </p:cNvSpPr>
            <p:nvPr/>
          </p:nvSpPr>
          <p:spPr bwMode="auto">
            <a:xfrm>
              <a:off x="8040475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3" name="Rectangle 113"/>
            <p:cNvSpPr>
              <a:spLocks noChangeArrowheads="1"/>
            </p:cNvSpPr>
            <p:nvPr/>
          </p:nvSpPr>
          <p:spPr bwMode="auto">
            <a:xfrm>
              <a:off x="7410238" y="472865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54" name="Rectangle 114"/>
            <p:cNvSpPr>
              <a:spLocks noChangeArrowheads="1"/>
            </p:cNvSpPr>
            <p:nvPr/>
          </p:nvSpPr>
          <p:spPr bwMode="auto">
            <a:xfrm>
              <a:off x="6784763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55" name="Rectangle 115"/>
            <p:cNvSpPr>
              <a:spLocks noChangeArrowheads="1"/>
            </p:cNvSpPr>
            <p:nvPr/>
          </p:nvSpPr>
          <p:spPr bwMode="auto">
            <a:xfrm>
              <a:off x="6156113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6" name="Rectangle 116"/>
            <p:cNvSpPr>
              <a:spLocks noChangeArrowheads="1"/>
            </p:cNvSpPr>
            <p:nvPr/>
          </p:nvSpPr>
          <p:spPr bwMode="auto">
            <a:xfrm>
              <a:off x="5530638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57" name="Rectangle 117"/>
            <p:cNvSpPr>
              <a:spLocks noChangeArrowheads="1"/>
            </p:cNvSpPr>
            <p:nvPr/>
          </p:nvSpPr>
          <p:spPr bwMode="auto">
            <a:xfrm>
              <a:off x="4903575" y="472865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58" name="Rectangle 118"/>
            <p:cNvSpPr>
              <a:spLocks noChangeArrowheads="1"/>
            </p:cNvSpPr>
            <p:nvPr/>
          </p:nvSpPr>
          <p:spPr bwMode="auto">
            <a:xfrm>
              <a:off x="4274925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9" name="Rectangle 119"/>
            <p:cNvSpPr>
              <a:spLocks noChangeArrowheads="1"/>
            </p:cNvSpPr>
            <p:nvPr/>
          </p:nvSpPr>
          <p:spPr bwMode="auto">
            <a:xfrm>
              <a:off x="3647863" y="472865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60" name="Rectangle 120"/>
            <p:cNvSpPr>
              <a:spLocks noChangeArrowheads="1"/>
            </p:cNvSpPr>
            <p:nvPr/>
          </p:nvSpPr>
          <p:spPr bwMode="auto">
            <a:xfrm>
              <a:off x="3022388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61" name="Rectangle 121"/>
            <p:cNvSpPr>
              <a:spLocks noChangeArrowheads="1"/>
            </p:cNvSpPr>
            <p:nvPr/>
          </p:nvSpPr>
          <p:spPr bwMode="auto">
            <a:xfrm>
              <a:off x="2393738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62" name="Rectangle 122"/>
            <p:cNvSpPr>
              <a:spLocks noChangeArrowheads="1"/>
            </p:cNvSpPr>
            <p:nvPr/>
          </p:nvSpPr>
          <p:spPr bwMode="auto">
            <a:xfrm>
              <a:off x="1768263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63" name="Rectangle 123"/>
            <p:cNvSpPr>
              <a:spLocks noChangeArrowheads="1"/>
            </p:cNvSpPr>
            <p:nvPr/>
          </p:nvSpPr>
          <p:spPr bwMode="auto">
            <a:xfrm>
              <a:off x="1138025" y="472865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64" name="Rectangle 124"/>
            <p:cNvSpPr>
              <a:spLocks noChangeArrowheads="1"/>
            </p:cNvSpPr>
            <p:nvPr/>
          </p:nvSpPr>
          <p:spPr bwMode="auto">
            <a:xfrm>
              <a:off x="512550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35965" name="Line 125"/>
            <p:cNvSpPr>
              <a:spLocks noChangeShapeType="1"/>
            </p:cNvSpPr>
            <p:nvPr/>
          </p:nvSpPr>
          <p:spPr bwMode="auto">
            <a:xfrm>
              <a:off x="512550" y="505409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5966" name="Line 126"/>
            <p:cNvSpPr>
              <a:spLocks noChangeShapeType="1"/>
            </p:cNvSpPr>
            <p:nvPr/>
          </p:nvSpPr>
          <p:spPr bwMode="auto">
            <a:xfrm>
              <a:off x="512550" y="537953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7" name="Line 127"/>
            <p:cNvSpPr>
              <a:spLocks noChangeShapeType="1"/>
            </p:cNvSpPr>
            <p:nvPr/>
          </p:nvSpPr>
          <p:spPr bwMode="auto">
            <a:xfrm>
              <a:off x="512550" y="570338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8" name="Line 128"/>
            <p:cNvSpPr>
              <a:spLocks noChangeShapeType="1"/>
            </p:cNvSpPr>
            <p:nvPr/>
          </p:nvSpPr>
          <p:spPr bwMode="auto">
            <a:xfrm>
              <a:off x="512550" y="602882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9" name="Line 129"/>
            <p:cNvSpPr>
              <a:spLocks noChangeShapeType="1"/>
            </p:cNvSpPr>
            <p:nvPr/>
          </p:nvSpPr>
          <p:spPr bwMode="auto">
            <a:xfrm>
              <a:off x="176826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0" name="Line 130"/>
            <p:cNvSpPr>
              <a:spLocks noChangeShapeType="1"/>
            </p:cNvSpPr>
            <p:nvPr/>
          </p:nvSpPr>
          <p:spPr bwMode="auto">
            <a:xfrm>
              <a:off x="23937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1" name="Line 131"/>
            <p:cNvSpPr>
              <a:spLocks noChangeShapeType="1"/>
            </p:cNvSpPr>
            <p:nvPr/>
          </p:nvSpPr>
          <p:spPr bwMode="auto">
            <a:xfrm>
              <a:off x="364786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2" name="Line 132"/>
            <p:cNvSpPr>
              <a:spLocks noChangeShapeType="1"/>
            </p:cNvSpPr>
            <p:nvPr/>
          </p:nvSpPr>
          <p:spPr bwMode="auto">
            <a:xfrm>
              <a:off x="4274925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3" name="Line 133"/>
            <p:cNvSpPr>
              <a:spLocks noChangeShapeType="1"/>
            </p:cNvSpPr>
            <p:nvPr/>
          </p:nvSpPr>
          <p:spPr bwMode="auto">
            <a:xfrm>
              <a:off x="55306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4" name="Line 134"/>
            <p:cNvSpPr>
              <a:spLocks noChangeShapeType="1"/>
            </p:cNvSpPr>
            <p:nvPr/>
          </p:nvSpPr>
          <p:spPr bwMode="auto">
            <a:xfrm>
              <a:off x="615611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5" name="Line 135"/>
            <p:cNvSpPr>
              <a:spLocks noChangeShapeType="1"/>
            </p:cNvSpPr>
            <p:nvPr/>
          </p:nvSpPr>
          <p:spPr bwMode="auto">
            <a:xfrm>
              <a:off x="74102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6" name="Line 136"/>
            <p:cNvSpPr>
              <a:spLocks noChangeShapeType="1"/>
            </p:cNvSpPr>
            <p:nvPr/>
          </p:nvSpPr>
          <p:spPr bwMode="auto">
            <a:xfrm>
              <a:off x="8040475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7" name="Line 137"/>
            <p:cNvSpPr>
              <a:spLocks noChangeShapeType="1"/>
            </p:cNvSpPr>
            <p:nvPr/>
          </p:nvSpPr>
          <p:spPr bwMode="auto">
            <a:xfrm>
              <a:off x="1138025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8" name="Line 138"/>
            <p:cNvSpPr>
              <a:spLocks noChangeShapeType="1"/>
            </p:cNvSpPr>
            <p:nvPr/>
          </p:nvSpPr>
          <p:spPr bwMode="auto">
            <a:xfrm>
              <a:off x="3022388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9" name="Line 139"/>
            <p:cNvSpPr>
              <a:spLocks noChangeShapeType="1"/>
            </p:cNvSpPr>
            <p:nvPr/>
          </p:nvSpPr>
          <p:spPr bwMode="auto">
            <a:xfrm>
              <a:off x="512550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0" name="Line 140"/>
            <p:cNvSpPr>
              <a:spLocks noChangeShapeType="1"/>
            </p:cNvSpPr>
            <p:nvPr/>
          </p:nvSpPr>
          <p:spPr bwMode="auto">
            <a:xfrm>
              <a:off x="4903575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1" name="Line 141"/>
            <p:cNvSpPr>
              <a:spLocks noChangeShapeType="1"/>
            </p:cNvSpPr>
            <p:nvPr/>
          </p:nvSpPr>
          <p:spPr bwMode="auto">
            <a:xfrm>
              <a:off x="6784763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2" name="Line 142"/>
            <p:cNvSpPr>
              <a:spLocks noChangeShapeType="1"/>
            </p:cNvSpPr>
            <p:nvPr/>
          </p:nvSpPr>
          <p:spPr bwMode="auto">
            <a:xfrm>
              <a:off x="512550" y="472865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 dirty="0">
                <a:solidFill>
                  <a:srgbClr val="990000"/>
                </a:solidFill>
              </a:endParaRPr>
            </a:p>
          </p:txBody>
        </p:sp>
        <p:sp>
          <p:nvSpPr>
            <p:cNvPr id="35983" name="Line 143"/>
            <p:cNvSpPr>
              <a:spLocks noChangeShapeType="1"/>
            </p:cNvSpPr>
            <p:nvPr/>
          </p:nvSpPr>
          <p:spPr bwMode="auto">
            <a:xfrm>
              <a:off x="8665951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4" name="Line 144"/>
            <p:cNvSpPr>
              <a:spLocks noChangeShapeType="1"/>
            </p:cNvSpPr>
            <p:nvPr/>
          </p:nvSpPr>
          <p:spPr bwMode="auto">
            <a:xfrm>
              <a:off x="512550" y="635426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5083" y="4347659"/>
            <a:ext cx="343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Translation Lookaside Buffer (TLB)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1946" y="3706826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VPN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= 0b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11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01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= 0x0D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31799" y="241300"/>
            <a:ext cx="8110538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Page Table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1745" y="1298575"/>
            <a:ext cx="8307387" cy="454025"/>
          </a:xfrm>
          <a:ln/>
        </p:spPr>
        <p:txBody>
          <a:bodyPr/>
          <a:lstStyle/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000" b="0" dirty="0"/>
              <a:t>Only showing the first 16 entries (out of 256)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11028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41813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0D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724400" y="437007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0F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11028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41813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11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724400" y="4063683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0E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110288" y="3757296"/>
            <a:ext cx="692150" cy="307975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5418138" y="3757296"/>
            <a:ext cx="692150" cy="307975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2D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724400" y="375729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0D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11028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41813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4724400" y="344932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0C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611028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41813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4724400" y="314134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0B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611028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541813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09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4724400" y="2834958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0A</a:t>
            </a: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611028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541813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17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4724400" y="252857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09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611028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541813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4724400" y="222059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08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11028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541813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724400" y="191420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4724400" y="222059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4724400" y="252857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4724400" y="283813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4724400" y="314134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4724400" y="344932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>
            <a:off x="4724400" y="3745655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4724400" y="406368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4724400" y="437007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>
            <a:off x="541813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>
            <a:off x="611028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>
            <a:off x="4724400" y="1914208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6810905" y="191420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4724400" y="4678046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" name="Line 73"/>
          <p:cNvSpPr>
            <a:spLocks noChangeShapeType="1"/>
          </p:cNvSpPr>
          <p:nvPr/>
        </p:nvSpPr>
        <p:spPr bwMode="auto">
          <a:xfrm>
            <a:off x="4724400" y="1921615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Rectangle 7"/>
          <p:cNvSpPr>
            <a:spLocks noChangeArrowheads="1"/>
          </p:cNvSpPr>
          <p:nvPr/>
        </p:nvSpPr>
        <p:spPr bwMode="auto">
          <a:xfrm>
            <a:off x="329088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8"/>
          <p:cNvSpPr>
            <a:spLocks noChangeArrowheads="1"/>
          </p:cNvSpPr>
          <p:nvPr/>
        </p:nvSpPr>
        <p:spPr bwMode="auto">
          <a:xfrm>
            <a:off x="259873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0" name="Rectangle 9"/>
          <p:cNvSpPr>
            <a:spLocks noChangeArrowheads="1"/>
          </p:cNvSpPr>
          <p:nvPr/>
        </p:nvSpPr>
        <p:spPr bwMode="auto">
          <a:xfrm>
            <a:off x="1905000" y="437007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07</a:t>
            </a:r>
          </a:p>
        </p:txBody>
      </p:sp>
      <p:sp>
        <p:nvSpPr>
          <p:cNvPr id="151" name="Rectangle 13"/>
          <p:cNvSpPr>
            <a:spLocks noChangeArrowheads="1"/>
          </p:cNvSpPr>
          <p:nvPr/>
        </p:nvSpPr>
        <p:spPr bwMode="auto">
          <a:xfrm>
            <a:off x="329088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259873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3" name="Rectangle 15"/>
          <p:cNvSpPr>
            <a:spLocks noChangeArrowheads="1"/>
          </p:cNvSpPr>
          <p:nvPr/>
        </p:nvSpPr>
        <p:spPr bwMode="auto">
          <a:xfrm>
            <a:off x="1905000" y="4063683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06</a:t>
            </a:r>
          </a:p>
        </p:txBody>
      </p:sp>
      <p:sp>
        <p:nvSpPr>
          <p:cNvPr id="154" name="Rectangle 19"/>
          <p:cNvSpPr>
            <a:spLocks noChangeArrowheads="1"/>
          </p:cNvSpPr>
          <p:nvPr/>
        </p:nvSpPr>
        <p:spPr bwMode="auto">
          <a:xfrm>
            <a:off x="3290888" y="37572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55" name="Rectangle 20"/>
          <p:cNvSpPr>
            <a:spLocks noChangeArrowheads="1"/>
          </p:cNvSpPr>
          <p:nvPr/>
        </p:nvSpPr>
        <p:spPr bwMode="auto">
          <a:xfrm>
            <a:off x="2598738" y="37572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16</a:t>
            </a:r>
          </a:p>
        </p:txBody>
      </p:sp>
      <p:sp>
        <p:nvSpPr>
          <p:cNvPr id="156" name="Rectangle 21"/>
          <p:cNvSpPr>
            <a:spLocks noChangeArrowheads="1"/>
          </p:cNvSpPr>
          <p:nvPr/>
        </p:nvSpPr>
        <p:spPr bwMode="auto">
          <a:xfrm>
            <a:off x="1905000" y="375729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05</a:t>
            </a:r>
          </a:p>
        </p:txBody>
      </p:sp>
      <p:sp>
        <p:nvSpPr>
          <p:cNvPr id="157" name="Rectangle 25"/>
          <p:cNvSpPr>
            <a:spLocks noChangeArrowheads="1"/>
          </p:cNvSpPr>
          <p:nvPr/>
        </p:nvSpPr>
        <p:spPr bwMode="auto">
          <a:xfrm>
            <a:off x="329088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8" name="Rectangle 26"/>
          <p:cNvSpPr>
            <a:spLocks noChangeArrowheads="1"/>
          </p:cNvSpPr>
          <p:nvPr/>
        </p:nvSpPr>
        <p:spPr bwMode="auto">
          <a:xfrm>
            <a:off x="259873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9" name="Rectangle 27"/>
          <p:cNvSpPr>
            <a:spLocks noChangeArrowheads="1"/>
          </p:cNvSpPr>
          <p:nvPr/>
        </p:nvSpPr>
        <p:spPr bwMode="auto">
          <a:xfrm>
            <a:off x="1905000" y="344932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04</a:t>
            </a:r>
          </a:p>
        </p:txBody>
      </p:sp>
      <p:sp>
        <p:nvSpPr>
          <p:cNvPr id="160" name="Rectangle 31"/>
          <p:cNvSpPr>
            <a:spLocks noChangeArrowheads="1"/>
          </p:cNvSpPr>
          <p:nvPr/>
        </p:nvSpPr>
        <p:spPr bwMode="auto">
          <a:xfrm>
            <a:off x="329088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1" name="Rectangle 32"/>
          <p:cNvSpPr>
            <a:spLocks noChangeArrowheads="1"/>
          </p:cNvSpPr>
          <p:nvPr/>
        </p:nvSpPr>
        <p:spPr bwMode="auto">
          <a:xfrm>
            <a:off x="259873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02</a:t>
            </a:r>
          </a:p>
        </p:txBody>
      </p:sp>
      <p:sp>
        <p:nvSpPr>
          <p:cNvPr id="162" name="Rectangle 33"/>
          <p:cNvSpPr>
            <a:spLocks noChangeArrowheads="1"/>
          </p:cNvSpPr>
          <p:nvPr/>
        </p:nvSpPr>
        <p:spPr bwMode="auto">
          <a:xfrm>
            <a:off x="1905000" y="314134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03</a:t>
            </a:r>
          </a:p>
        </p:txBody>
      </p:sp>
      <p:sp>
        <p:nvSpPr>
          <p:cNvPr id="163" name="Rectangle 37"/>
          <p:cNvSpPr>
            <a:spLocks noChangeArrowheads="1"/>
          </p:cNvSpPr>
          <p:nvPr/>
        </p:nvSpPr>
        <p:spPr bwMode="auto">
          <a:xfrm>
            <a:off x="329088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4" name="Rectangle 38"/>
          <p:cNvSpPr>
            <a:spLocks noChangeArrowheads="1"/>
          </p:cNvSpPr>
          <p:nvPr/>
        </p:nvSpPr>
        <p:spPr bwMode="auto">
          <a:xfrm>
            <a:off x="259873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33</a:t>
            </a:r>
          </a:p>
        </p:txBody>
      </p:sp>
      <p:sp>
        <p:nvSpPr>
          <p:cNvPr id="165" name="Rectangle 39"/>
          <p:cNvSpPr>
            <a:spLocks noChangeArrowheads="1"/>
          </p:cNvSpPr>
          <p:nvPr/>
        </p:nvSpPr>
        <p:spPr bwMode="auto">
          <a:xfrm>
            <a:off x="1905000" y="2834958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02</a:t>
            </a:r>
          </a:p>
        </p:txBody>
      </p:sp>
      <p:sp>
        <p:nvSpPr>
          <p:cNvPr id="166" name="Rectangle 43"/>
          <p:cNvSpPr>
            <a:spLocks noChangeArrowheads="1"/>
          </p:cNvSpPr>
          <p:nvPr/>
        </p:nvSpPr>
        <p:spPr bwMode="auto">
          <a:xfrm>
            <a:off x="329088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67" name="Rectangle 44"/>
          <p:cNvSpPr>
            <a:spLocks noChangeArrowheads="1"/>
          </p:cNvSpPr>
          <p:nvPr/>
        </p:nvSpPr>
        <p:spPr bwMode="auto">
          <a:xfrm>
            <a:off x="259873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68" name="Rectangle 45"/>
          <p:cNvSpPr>
            <a:spLocks noChangeArrowheads="1"/>
          </p:cNvSpPr>
          <p:nvPr/>
        </p:nvSpPr>
        <p:spPr bwMode="auto">
          <a:xfrm>
            <a:off x="1905000" y="252857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01</a:t>
            </a:r>
          </a:p>
        </p:txBody>
      </p:sp>
      <p:sp>
        <p:nvSpPr>
          <p:cNvPr id="169" name="Rectangle 49"/>
          <p:cNvSpPr>
            <a:spLocks noChangeArrowheads="1"/>
          </p:cNvSpPr>
          <p:nvPr/>
        </p:nvSpPr>
        <p:spPr bwMode="auto">
          <a:xfrm>
            <a:off x="329088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70" name="Rectangle 50"/>
          <p:cNvSpPr>
            <a:spLocks noChangeArrowheads="1"/>
          </p:cNvSpPr>
          <p:nvPr/>
        </p:nvSpPr>
        <p:spPr bwMode="auto">
          <a:xfrm>
            <a:off x="259873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28</a:t>
            </a:r>
          </a:p>
        </p:txBody>
      </p:sp>
      <p:sp>
        <p:nvSpPr>
          <p:cNvPr id="171" name="Rectangle 51"/>
          <p:cNvSpPr>
            <a:spLocks noChangeArrowheads="1"/>
          </p:cNvSpPr>
          <p:nvPr/>
        </p:nvSpPr>
        <p:spPr bwMode="auto">
          <a:xfrm>
            <a:off x="1905000" y="222059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00</a:t>
            </a:r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329088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259873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74" name="Rectangle 57"/>
          <p:cNvSpPr>
            <a:spLocks noChangeArrowheads="1"/>
          </p:cNvSpPr>
          <p:nvPr/>
        </p:nvSpPr>
        <p:spPr bwMode="auto">
          <a:xfrm>
            <a:off x="1905000" y="191420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75" name="Line 58"/>
          <p:cNvSpPr>
            <a:spLocks noChangeShapeType="1"/>
          </p:cNvSpPr>
          <p:nvPr/>
        </p:nvSpPr>
        <p:spPr bwMode="auto">
          <a:xfrm>
            <a:off x="1905000" y="222059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>
            <a:off x="1915286" y="252857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>
            <a:off x="1905000" y="283813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" name="Line 61"/>
          <p:cNvSpPr>
            <a:spLocks noChangeShapeType="1"/>
          </p:cNvSpPr>
          <p:nvPr/>
        </p:nvSpPr>
        <p:spPr bwMode="auto">
          <a:xfrm>
            <a:off x="1905000" y="314134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" name="Line 62"/>
          <p:cNvSpPr>
            <a:spLocks noChangeShapeType="1"/>
          </p:cNvSpPr>
          <p:nvPr/>
        </p:nvSpPr>
        <p:spPr bwMode="auto">
          <a:xfrm>
            <a:off x="1905000" y="344932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63"/>
          <p:cNvSpPr>
            <a:spLocks noChangeShapeType="1"/>
          </p:cNvSpPr>
          <p:nvPr/>
        </p:nvSpPr>
        <p:spPr bwMode="auto">
          <a:xfrm>
            <a:off x="1905000" y="3760998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" name="Line 64"/>
          <p:cNvSpPr>
            <a:spLocks noChangeShapeType="1"/>
          </p:cNvSpPr>
          <p:nvPr/>
        </p:nvSpPr>
        <p:spPr bwMode="auto">
          <a:xfrm>
            <a:off x="1905000" y="4063683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" name="Line 65"/>
          <p:cNvSpPr>
            <a:spLocks noChangeShapeType="1"/>
          </p:cNvSpPr>
          <p:nvPr/>
        </p:nvSpPr>
        <p:spPr bwMode="auto">
          <a:xfrm>
            <a:off x="1905000" y="437007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" name="Line 66"/>
          <p:cNvSpPr>
            <a:spLocks noChangeShapeType="1"/>
          </p:cNvSpPr>
          <p:nvPr/>
        </p:nvSpPr>
        <p:spPr bwMode="auto">
          <a:xfrm>
            <a:off x="2589212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" name="Line 67"/>
          <p:cNvSpPr>
            <a:spLocks noChangeShapeType="1"/>
          </p:cNvSpPr>
          <p:nvPr/>
        </p:nvSpPr>
        <p:spPr bwMode="auto">
          <a:xfrm>
            <a:off x="329088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" name="Line 70"/>
          <p:cNvSpPr>
            <a:spLocks noChangeShapeType="1"/>
          </p:cNvSpPr>
          <p:nvPr/>
        </p:nvSpPr>
        <p:spPr bwMode="auto">
          <a:xfrm>
            <a:off x="1905000" y="191420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" name="Line 72"/>
          <p:cNvSpPr>
            <a:spLocks noChangeShapeType="1"/>
          </p:cNvSpPr>
          <p:nvPr/>
        </p:nvSpPr>
        <p:spPr bwMode="auto">
          <a:xfrm>
            <a:off x="1905000" y="1914208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" name="Line 74"/>
          <p:cNvSpPr>
            <a:spLocks noChangeShapeType="1"/>
          </p:cNvSpPr>
          <p:nvPr/>
        </p:nvSpPr>
        <p:spPr bwMode="auto">
          <a:xfrm>
            <a:off x="1905000" y="4678046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" name="Line 70"/>
          <p:cNvSpPr>
            <a:spLocks noChangeShapeType="1"/>
          </p:cNvSpPr>
          <p:nvPr/>
        </p:nvSpPr>
        <p:spPr bwMode="auto">
          <a:xfrm>
            <a:off x="3989386" y="1905000"/>
            <a:ext cx="1588" cy="2788920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4195631" cy="90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7246576" y="37414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0x0D </a:t>
            </a:r>
            <a:r>
              <a:rPr lang="en-US" sz="1800" dirty="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0x2D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602" y="5203674"/>
            <a:ext cx="3588416" cy="68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4648200" y="5389652"/>
            <a:ext cx="608012" cy="188170"/>
          </a:xfrm>
          <a:prstGeom prst="rightArrow">
            <a:avLst>
              <a:gd name="adj1" fmla="val 50000"/>
              <a:gd name="adj2" fmla="val 105958"/>
            </a:avLst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8387"/>
            <a:ext cx="8307387" cy="144621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lines, 4-byte cache line size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 addressed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Direct mapped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707567" y="1613566"/>
            <a:ext cx="6343233" cy="1509048"/>
            <a:chOff x="1711325" y="1629578"/>
            <a:chExt cx="6343233" cy="1509048"/>
          </a:xfrm>
        </p:grpSpPr>
        <p:sp>
          <p:nvSpPr>
            <p:cNvPr id="34" name="Rectangle 33"/>
            <p:cNvSpPr/>
            <p:nvPr/>
          </p:nvSpPr>
          <p:spPr bwMode="auto">
            <a:xfrm>
              <a:off x="7441170" y="1906799"/>
              <a:ext cx="542925" cy="369332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1629578"/>
              <a:ext cx="3863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V[0b</a:t>
              </a:r>
              <a:r>
                <a:rPr lang="en-US" sz="1800" dirty="0">
                  <a:solidFill>
                    <a:srgbClr val="7030A0"/>
                  </a:solidFill>
                  <a:latin typeface="Calibri" pitchFamily="34" charset="0"/>
                </a:rPr>
                <a:t>00001101</a:t>
              </a:r>
              <a:r>
                <a:rPr lang="en-US" sz="1800" dirty="0">
                  <a:solidFill>
                    <a:srgbClr val="FFC000"/>
                  </a:solidFill>
                  <a:latin typeface="Calibri" pitchFamily="34" charset="0"/>
                </a:rPr>
                <a:t>101001</a:t>
              </a:r>
              <a:r>
                <a:rPr lang="en-US" sz="1800" dirty="0">
                  <a:latin typeface="Calibri" pitchFamily="34" charset="0"/>
                </a:rPr>
                <a:t>] = V[0x369]</a:t>
              </a:r>
            </a:p>
            <a:p>
              <a:r>
                <a:rPr lang="en-US" sz="1800" dirty="0">
                  <a:latin typeface="Calibri" pitchFamily="34" charset="0"/>
                </a:rPr>
                <a:t>P[0b</a:t>
              </a:r>
              <a:r>
                <a:rPr lang="en-US" sz="1800" dirty="0">
                  <a:solidFill>
                    <a:srgbClr val="0070C0"/>
                  </a:solidFill>
                  <a:latin typeface="Calibri" pitchFamily="34" charset="0"/>
                </a:rPr>
                <a:t>101101</a:t>
              </a:r>
              <a:r>
                <a:rPr lang="en-US" sz="1800" dirty="0">
                  <a:solidFill>
                    <a:srgbClr val="00B050"/>
                  </a:solidFill>
                  <a:latin typeface="Calibri" pitchFamily="34" charset="0"/>
                </a:rPr>
                <a:t>1010</a:t>
              </a: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01</a:t>
              </a:r>
              <a:r>
                <a:rPr lang="en-US" sz="1800" dirty="0">
                  <a:latin typeface="Calibri" pitchFamily="34" charset="0"/>
                </a:rPr>
                <a:t>] = P[0xB69] = 0x15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flipV="1">
              <a:off x="1711325" y="2209800"/>
              <a:ext cx="3013075" cy="915988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Straight Connector 292"/>
            <p:cNvCxnSpPr>
              <a:cxnSpLocks/>
            </p:cNvCxnSpPr>
            <p:nvPr/>
          </p:nvCxnSpPr>
          <p:spPr bwMode="auto">
            <a:xfrm flipV="1">
              <a:off x="4627032" y="2216680"/>
              <a:ext cx="760941" cy="890983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Straight Connector 294"/>
            <p:cNvCxnSpPr/>
            <p:nvPr/>
          </p:nvCxnSpPr>
          <p:spPr bwMode="auto">
            <a:xfrm flipH="1" flipV="1">
              <a:off x="6097591" y="2209801"/>
              <a:ext cx="1479548" cy="915987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4" name="Straight Connector 293"/>
            <p:cNvCxnSpPr>
              <a:cxnSpLocks/>
            </p:cNvCxnSpPr>
            <p:nvPr/>
          </p:nvCxnSpPr>
          <p:spPr bwMode="auto">
            <a:xfrm flipH="1" flipV="1">
              <a:off x="5880689" y="2205900"/>
              <a:ext cx="683211" cy="932726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385284" y="417512"/>
            <a:ext cx="7285038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Cache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711325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711325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2198688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0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198688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686051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68605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3173414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317341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660777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0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3660777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148140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4148140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635503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463550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122866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5122866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5610229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610229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097591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609759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6584953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658495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7072312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707231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652964" y="3478212"/>
            <a:ext cx="2924175" cy="333375"/>
            <a:chOff x="2931" y="2156"/>
            <a:chExt cx="1842" cy="210"/>
          </a:xfrm>
        </p:grpSpPr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2931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757364" y="3478212"/>
            <a:ext cx="2924175" cy="333375"/>
            <a:chOff x="1107" y="2156"/>
            <a:chExt cx="1842" cy="210"/>
          </a:xfrm>
        </p:grpSpPr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1107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556382" y="2523067"/>
            <a:ext cx="992189" cy="306388"/>
            <a:chOff x="4130" y="1501"/>
            <a:chExt cx="625" cy="193"/>
          </a:xfrm>
        </p:grpSpPr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>
              <a:off x="4130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316" y="1501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627033" y="2519363"/>
            <a:ext cx="1927225" cy="306388"/>
            <a:chOff x="2920" y="1488"/>
            <a:chExt cx="1214" cy="193"/>
          </a:xfrm>
        </p:grpSpPr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2920" y="1566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711325" y="2514600"/>
            <a:ext cx="2894013" cy="306388"/>
            <a:chOff x="1078" y="1501"/>
            <a:chExt cx="1823" cy="193"/>
          </a:xfrm>
        </p:grpSpPr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>
              <a:off x="1078" y="1579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38750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32559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DF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26352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C2</a:t>
            </a: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20129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13922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33" name="Rectangle 69"/>
          <p:cNvSpPr>
            <a:spLocks noChangeArrowheads="1"/>
          </p:cNvSpPr>
          <p:nvPr/>
        </p:nvSpPr>
        <p:spPr bwMode="auto">
          <a:xfrm>
            <a:off x="7731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152400" y="635000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6942" name="Rectangle 78"/>
          <p:cNvSpPr>
            <a:spLocks noChangeArrowheads="1"/>
          </p:cNvSpPr>
          <p:nvPr/>
        </p:nvSpPr>
        <p:spPr bwMode="auto">
          <a:xfrm>
            <a:off x="38750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3" name="Rectangle 79"/>
          <p:cNvSpPr>
            <a:spLocks noChangeArrowheads="1"/>
          </p:cNvSpPr>
          <p:nvPr/>
        </p:nvSpPr>
        <p:spPr bwMode="auto">
          <a:xfrm>
            <a:off x="32559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26352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5" name="Rectangle 81"/>
          <p:cNvSpPr>
            <a:spLocks noChangeArrowheads="1"/>
          </p:cNvSpPr>
          <p:nvPr/>
        </p:nvSpPr>
        <p:spPr bwMode="auto">
          <a:xfrm>
            <a:off x="20129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6" name="Rectangle 82"/>
          <p:cNvSpPr>
            <a:spLocks noChangeArrowheads="1"/>
          </p:cNvSpPr>
          <p:nvPr/>
        </p:nvSpPr>
        <p:spPr bwMode="auto">
          <a:xfrm>
            <a:off x="13922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47" name="Rectangle 83"/>
          <p:cNvSpPr>
            <a:spLocks noChangeArrowheads="1"/>
          </p:cNvSpPr>
          <p:nvPr/>
        </p:nvSpPr>
        <p:spPr bwMode="auto">
          <a:xfrm>
            <a:off x="7731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31</a:t>
            </a:r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152400" y="6069013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38750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1D</a:t>
            </a:r>
          </a:p>
        </p:txBody>
      </p: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32559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F0</a:t>
            </a:r>
          </a:p>
        </p:txBody>
      </p:sp>
      <p:sp>
        <p:nvSpPr>
          <p:cNvPr id="36958" name="Rectangle 94"/>
          <p:cNvSpPr>
            <a:spLocks noChangeArrowheads="1"/>
          </p:cNvSpPr>
          <p:nvPr/>
        </p:nvSpPr>
        <p:spPr bwMode="auto">
          <a:xfrm>
            <a:off x="26352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72</a:t>
            </a:r>
          </a:p>
        </p:txBody>
      </p:sp>
      <p:sp>
        <p:nvSpPr>
          <p:cNvPr id="36959" name="Rectangle 95"/>
          <p:cNvSpPr>
            <a:spLocks noChangeArrowheads="1"/>
          </p:cNvSpPr>
          <p:nvPr/>
        </p:nvSpPr>
        <p:spPr bwMode="auto">
          <a:xfrm>
            <a:off x="20129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13922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61" name="Rectangle 97"/>
          <p:cNvSpPr>
            <a:spLocks noChangeArrowheads="1"/>
          </p:cNvSpPr>
          <p:nvPr/>
        </p:nvSpPr>
        <p:spPr bwMode="auto">
          <a:xfrm>
            <a:off x="7731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6962" name="Rectangle 98"/>
          <p:cNvSpPr>
            <a:spLocks noChangeArrowheads="1"/>
          </p:cNvSpPr>
          <p:nvPr/>
        </p:nvSpPr>
        <p:spPr bwMode="auto">
          <a:xfrm>
            <a:off x="152400" y="5788025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6970" name="Rectangle 106"/>
          <p:cNvSpPr>
            <a:spLocks noChangeArrowheads="1"/>
          </p:cNvSpPr>
          <p:nvPr/>
        </p:nvSpPr>
        <p:spPr bwMode="auto">
          <a:xfrm>
            <a:off x="38750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6971" name="Rectangle 107"/>
          <p:cNvSpPr>
            <a:spLocks noChangeArrowheads="1"/>
          </p:cNvSpPr>
          <p:nvPr/>
        </p:nvSpPr>
        <p:spPr bwMode="auto">
          <a:xfrm>
            <a:off x="32559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8F</a:t>
            </a:r>
          </a:p>
        </p:txBody>
      </p:sp>
      <p:sp>
        <p:nvSpPr>
          <p:cNvPr id="36972" name="Rectangle 108"/>
          <p:cNvSpPr>
            <a:spLocks noChangeArrowheads="1"/>
          </p:cNvSpPr>
          <p:nvPr/>
        </p:nvSpPr>
        <p:spPr bwMode="auto">
          <a:xfrm>
            <a:off x="26352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6D</a:t>
            </a:r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20129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43</a:t>
            </a:r>
          </a:p>
        </p:txBody>
      </p:sp>
      <p:sp>
        <p:nvSpPr>
          <p:cNvPr id="36974" name="Rectangle 110"/>
          <p:cNvSpPr>
            <a:spLocks noChangeArrowheads="1"/>
          </p:cNvSpPr>
          <p:nvPr/>
        </p:nvSpPr>
        <p:spPr bwMode="auto">
          <a:xfrm>
            <a:off x="13922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75" name="Rectangle 111"/>
          <p:cNvSpPr>
            <a:spLocks noChangeArrowheads="1"/>
          </p:cNvSpPr>
          <p:nvPr/>
        </p:nvSpPr>
        <p:spPr bwMode="auto">
          <a:xfrm>
            <a:off x="7731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32</a:t>
            </a:r>
          </a:p>
        </p:txBody>
      </p:sp>
      <p:sp>
        <p:nvSpPr>
          <p:cNvPr id="36976" name="Rectangle 112"/>
          <p:cNvSpPr>
            <a:spLocks noChangeArrowheads="1"/>
          </p:cNvSpPr>
          <p:nvPr/>
        </p:nvSpPr>
        <p:spPr bwMode="auto">
          <a:xfrm>
            <a:off x="152400" y="5481638"/>
            <a:ext cx="620713" cy="3063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6984" name="Rectangle 120"/>
          <p:cNvSpPr>
            <a:spLocks noChangeArrowheads="1"/>
          </p:cNvSpPr>
          <p:nvPr/>
        </p:nvSpPr>
        <p:spPr bwMode="auto">
          <a:xfrm>
            <a:off x="38750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5" name="Rectangle 121"/>
          <p:cNvSpPr>
            <a:spLocks noChangeArrowheads="1"/>
          </p:cNvSpPr>
          <p:nvPr/>
        </p:nvSpPr>
        <p:spPr bwMode="auto">
          <a:xfrm>
            <a:off x="32559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6" name="Rectangle 122"/>
          <p:cNvSpPr>
            <a:spLocks noChangeArrowheads="1"/>
          </p:cNvSpPr>
          <p:nvPr/>
        </p:nvSpPr>
        <p:spPr bwMode="auto">
          <a:xfrm>
            <a:off x="26352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7" name="Rectangle 123"/>
          <p:cNvSpPr>
            <a:spLocks noChangeArrowheads="1"/>
          </p:cNvSpPr>
          <p:nvPr/>
        </p:nvSpPr>
        <p:spPr bwMode="auto">
          <a:xfrm>
            <a:off x="20129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8" name="Rectangle 124"/>
          <p:cNvSpPr>
            <a:spLocks noChangeArrowheads="1"/>
          </p:cNvSpPr>
          <p:nvPr/>
        </p:nvSpPr>
        <p:spPr bwMode="auto">
          <a:xfrm>
            <a:off x="13922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89" name="Rectangle 125"/>
          <p:cNvSpPr>
            <a:spLocks noChangeArrowheads="1"/>
          </p:cNvSpPr>
          <p:nvPr/>
        </p:nvSpPr>
        <p:spPr bwMode="auto">
          <a:xfrm>
            <a:off x="7731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90" name="Rectangle 126"/>
          <p:cNvSpPr>
            <a:spLocks noChangeArrowheads="1"/>
          </p:cNvSpPr>
          <p:nvPr/>
        </p:nvSpPr>
        <p:spPr bwMode="auto">
          <a:xfrm>
            <a:off x="152400" y="520065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6998" name="Rectangle 134"/>
          <p:cNvSpPr>
            <a:spLocks noChangeArrowheads="1"/>
          </p:cNvSpPr>
          <p:nvPr/>
        </p:nvSpPr>
        <p:spPr bwMode="auto">
          <a:xfrm>
            <a:off x="387508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6999" name="Rectangle 135"/>
          <p:cNvSpPr>
            <a:spLocks noChangeArrowheads="1"/>
          </p:cNvSpPr>
          <p:nvPr/>
        </p:nvSpPr>
        <p:spPr bwMode="auto">
          <a:xfrm>
            <a:off x="325596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7000" name="Rectangle 136"/>
          <p:cNvSpPr>
            <a:spLocks noChangeArrowheads="1"/>
          </p:cNvSpPr>
          <p:nvPr/>
        </p:nvSpPr>
        <p:spPr bwMode="auto">
          <a:xfrm>
            <a:off x="263525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7001" name="Rectangle 137"/>
          <p:cNvSpPr>
            <a:spLocks noChangeArrowheads="1"/>
          </p:cNvSpPr>
          <p:nvPr/>
        </p:nvSpPr>
        <p:spPr bwMode="auto">
          <a:xfrm>
            <a:off x="20129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7002" name="Rectangle 138"/>
          <p:cNvSpPr>
            <a:spLocks noChangeArrowheads="1"/>
          </p:cNvSpPr>
          <p:nvPr/>
        </p:nvSpPr>
        <p:spPr bwMode="auto">
          <a:xfrm>
            <a:off x="139223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03" name="Rectangle 139"/>
          <p:cNvSpPr>
            <a:spLocks noChangeArrowheads="1"/>
          </p:cNvSpPr>
          <p:nvPr/>
        </p:nvSpPr>
        <p:spPr bwMode="auto">
          <a:xfrm>
            <a:off x="77311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37004" name="Rectangle 140"/>
          <p:cNvSpPr>
            <a:spLocks noChangeArrowheads="1"/>
          </p:cNvSpPr>
          <p:nvPr/>
        </p:nvSpPr>
        <p:spPr bwMode="auto">
          <a:xfrm>
            <a:off x="152400" y="4919663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012" name="Rectangle 148"/>
          <p:cNvSpPr>
            <a:spLocks noChangeArrowheads="1"/>
          </p:cNvSpPr>
          <p:nvPr/>
        </p:nvSpPr>
        <p:spPr bwMode="auto">
          <a:xfrm>
            <a:off x="38750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3" name="Rectangle 149"/>
          <p:cNvSpPr>
            <a:spLocks noChangeArrowheads="1"/>
          </p:cNvSpPr>
          <p:nvPr/>
        </p:nvSpPr>
        <p:spPr bwMode="auto">
          <a:xfrm>
            <a:off x="32559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4" name="Rectangle 150"/>
          <p:cNvSpPr>
            <a:spLocks noChangeArrowheads="1"/>
          </p:cNvSpPr>
          <p:nvPr/>
        </p:nvSpPr>
        <p:spPr bwMode="auto">
          <a:xfrm>
            <a:off x="26352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5" name="Rectangle 151"/>
          <p:cNvSpPr>
            <a:spLocks noChangeArrowheads="1"/>
          </p:cNvSpPr>
          <p:nvPr/>
        </p:nvSpPr>
        <p:spPr bwMode="auto">
          <a:xfrm>
            <a:off x="20129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6" name="Rectangle 152"/>
          <p:cNvSpPr>
            <a:spLocks noChangeArrowheads="1"/>
          </p:cNvSpPr>
          <p:nvPr/>
        </p:nvSpPr>
        <p:spPr bwMode="auto">
          <a:xfrm>
            <a:off x="13922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7017" name="Rectangle 153"/>
          <p:cNvSpPr>
            <a:spLocks noChangeArrowheads="1"/>
          </p:cNvSpPr>
          <p:nvPr/>
        </p:nvSpPr>
        <p:spPr bwMode="auto">
          <a:xfrm>
            <a:off x="7731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37018" name="Rectangle 154"/>
          <p:cNvSpPr>
            <a:spLocks noChangeArrowheads="1"/>
          </p:cNvSpPr>
          <p:nvPr/>
        </p:nvSpPr>
        <p:spPr bwMode="auto">
          <a:xfrm>
            <a:off x="152400" y="4638675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026" name="Rectangle 162"/>
          <p:cNvSpPr>
            <a:spLocks noChangeArrowheads="1"/>
          </p:cNvSpPr>
          <p:nvPr/>
        </p:nvSpPr>
        <p:spPr bwMode="auto">
          <a:xfrm>
            <a:off x="38750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7" name="Rectangle 163"/>
          <p:cNvSpPr>
            <a:spLocks noChangeArrowheads="1"/>
          </p:cNvSpPr>
          <p:nvPr/>
        </p:nvSpPr>
        <p:spPr bwMode="auto">
          <a:xfrm>
            <a:off x="32559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23</a:t>
            </a:r>
          </a:p>
        </p:txBody>
      </p:sp>
      <p:sp>
        <p:nvSpPr>
          <p:cNvPr id="37028" name="Rectangle 164"/>
          <p:cNvSpPr>
            <a:spLocks noChangeArrowheads="1"/>
          </p:cNvSpPr>
          <p:nvPr/>
        </p:nvSpPr>
        <p:spPr bwMode="auto">
          <a:xfrm>
            <a:off x="26352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9" name="Rectangle 165"/>
          <p:cNvSpPr>
            <a:spLocks noChangeArrowheads="1"/>
          </p:cNvSpPr>
          <p:nvPr/>
        </p:nvSpPr>
        <p:spPr bwMode="auto">
          <a:xfrm>
            <a:off x="20129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99</a:t>
            </a:r>
          </a:p>
        </p:txBody>
      </p:sp>
      <p:sp>
        <p:nvSpPr>
          <p:cNvPr id="37030" name="Rectangle 166"/>
          <p:cNvSpPr>
            <a:spLocks noChangeArrowheads="1"/>
          </p:cNvSpPr>
          <p:nvPr/>
        </p:nvSpPr>
        <p:spPr bwMode="auto">
          <a:xfrm>
            <a:off x="13922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31" name="Rectangle 167"/>
          <p:cNvSpPr>
            <a:spLocks noChangeArrowheads="1"/>
          </p:cNvSpPr>
          <p:nvPr/>
        </p:nvSpPr>
        <p:spPr bwMode="auto">
          <a:xfrm>
            <a:off x="7731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19</a:t>
            </a:r>
          </a:p>
        </p:txBody>
      </p:sp>
      <p:sp>
        <p:nvSpPr>
          <p:cNvPr id="37032" name="Rectangle 168"/>
          <p:cNvSpPr>
            <a:spLocks noChangeArrowheads="1"/>
          </p:cNvSpPr>
          <p:nvPr/>
        </p:nvSpPr>
        <p:spPr bwMode="auto">
          <a:xfrm>
            <a:off x="152400" y="4357688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040" name="Rectangle 176"/>
          <p:cNvSpPr>
            <a:spLocks noChangeArrowheads="1"/>
          </p:cNvSpPr>
          <p:nvPr/>
        </p:nvSpPr>
        <p:spPr bwMode="auto">
          <a:xfrm>
            <a:off x="38750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37041" name="Rectangle 177"/>
          <p:cNvSpPr>
            <a:spLocks noChangeArrowheads="1"/>
          </p:cNvSpPr>
          <p:nvPr/>
        </p:nvSpPr>
        <p:spPr bwMode="auto">
          <a:xfrm>
            <a:off x="32559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37042" name="Rectangle 178"/>
          <p:cNvSpPr>
            <a:spLocks noChangeArrowheads="1"/>
          </p:cNvSpPr>
          <p:nvPr/>
        </p:nvSpPr>
        <p:spPr bwMode="auto">
          <a:xfrm>
            <a:off x="26352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37043" name="Rectangle 179"/>
          <p:cNvSpPr>
            <a:spLocks noChangeArrowheads="1"/>
          </p:cNvSpPr>
          <p:nvPr/>
        </p:nvSpPr>
        <p:spPr bwMode="auto">
          <a:xfrm>
            <a:off x="20129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37044" name="Rectangle 180"/>
          <p:cNvSpPr>
            <a:spLocks noChangeArrowheads="1"/>
          </p:cNvSpPr>
          <p:nvPr/>
        </p:nvSpPr>
        <p:spPr bwMode="auto">
          <a:xfrm>
            <a:off x="13922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7045" name="Rectangle 181"/>
          <p:cNvSpPr>
            <a:spLocks noChangeArrowheads="1"/>
          </p:cNvSpPr>
          <p:nvPr/>
        </p:nvSpPr>
        <p:spPr bwMode="auto">
          <a:xfrm>
            <a:off x="7731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7046" name="Rectangle 182"/>
          <p:cNvSpPr>
            <a:spLocks noChangeArrowheads="1"/>
          </p:cNvSpPr>
          <p:nvPr/>
        </p:nvSpPr>
        <p:spPr bwMode="auto">
          <a:xfrm>
            <a:off x="152400" y="407670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7047" name="Line 183"/>
          <p:cNvSpPr>
            <a:spLocks noChangeShapeType="1"/>
          </p:cNvSpPr>
          <p:nvPr/>
        </p:nvSpPr>
        <p:spPr bwMode="auto">
          <a:xfrm>
            <a:off x="152400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48" name="Line 184"/>
          <p:cNvSpPr>
            <a:spLocks noChangeShapeType="1"/>
          </p:cNvSpPr>
          <p:nvPr/>
        </p:nvSpPr>
        <p:spPr bwMode="auto">
          <a:xfrm>
            <a:off x="152400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49" name="Line 185"/>
          <p:cNvSpPr>
            <a:spLocks noChangeShapeType="1"/>
          </p:cNvSpPr>
          <p:nvPr/>
        </p:nvSpPr>
        <p:spPr bwMode="auto">
          <a:xfrm>
            <a:off x="152400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0" name="Line 186"/>
          <p:cNvSpPr>
            <a:spLocks noChangeShapeType="1"/>
          </p:cNvSpPr>
          <p:nvPr/>
        </p:nvSpPr>
        <p:spPr bwMode="auto">
          <a:xfrm>
            <a:off x="152400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1" name="Line 187"/>
          <p:cNvSpPr>
            <a:spLocks noChangeShapeType="1"/>
          </p:cNvSpPr>
          <p:nvPr/>
        </p:nvSpPr>
        <p:spPr bwMode="auto">
          <a:xfrm>
            <a:off x="152400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2" name="Line 188"/>
          <p:cNvSpPr>
            <a:spLocks noChangeShapeType="1"/>
          </p:cNvSpPr>
          <p:nvPr/>
        </p:nvSpPr>
        <p:spPr bwMode="auto">
          <a:xfrm>
            <a:off x="152400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3" name="Line 189"/>
          <p:cNvSpPr>
            <a:spLocks noChangeShapeType="1"/>
          </p:cNvSpPr>
          <p:nvPr/>
        </p:nvSpPr>
        <p:spPr bwMode="auto">
          <a:xfrm>
            <a:off x="152400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4" name="Line 190"/>
          <p:cNvSpPr>
            <a:spLocks noChangeShapeType="1"/>
          </p:cNvSpPr>
          <p:nvPr/>
        </p:nvSpPr>
        <p:spPr bwMode="auto">
          <a:xfrm>
            <a:off x="152400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5" name="Line 191"/>
          <p:cNvSpPr>
            <a:spLocks noChangeShapeType="1"/>
          </p:cNvSpPr>
          <p:nvPr/>
        </p:nvSpPr>
        <p:spPr bwMode="auto">
          <a:xfrm>
            <a:off x="7731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6" name="Line 192"/>
          <p:cNvSpPr>
            <a:spLocks noChangeShapeType="1"/>
          </p:cNvSpPr>
          <p:nvPr/>
        </p:nvSpPr>
        <p:spPr bwMode="auto">
          <a:xfrm>
            <a:off x="13922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7" name="Line 193"/>
          <p:cNvSpPr>
            <a:spLocks noChangeShapeType="1"/>
          </p:cNvSpPr>
          <p:nvPr/>
        </p:nvSpPr>
        <p:spPr bwMode="auto">
          <a:xfrm>
            <a:off x="20129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8" name="Line 194"/>
          <p:cNvSpPr>
            <a:spLocks noChangeShapeType="1"/>
          </p:cNvSpPr>
          <p:nvPr/>
        </p:nvSpPr>
        <p:spPr bwMode="auto">
          <a:xfrm>
            <a:off x="26352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9" name="Line 195"/>
          <p:cNvSpPr>
            <a:spLocks noChangeShapeType="1"/>
          </p:cNvSpPr>
          <p:nvPr/>
        </p:nvSpPr>
        <p:spPr bwMode="auto">
          <a:xfrm>
            <a:off x="32559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0" name="Line 196"/>
          <p:cNvSpPr>
            <a:spLocks noChangeShapeType="1"/>
          </p:cNvSpPr>
          <p:nvPr/>
        </p:nvSpPr>
        <p:spPr bwMode="auto">
          <a:xfrm>
            <a:off x="38750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7" name="Line 203"/>
          <p:cNvSpPr>
            <a:spLocks noChangeShapeType="1"/>
          </p:cNvSpPr>
          <p:nvPr/>
        </p:nvSpPr>
        <p:spPr bwMode="auto">
          <a:xfrm>
            <a:off x="152400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" name="Line 205"/>
          <p:cNvSpPr>
            <a:spLocks noChangeShapeType="1"/>
          </p:cNvSpPr>
          <p:nvPr/>
        </p:nvSpPr>
        <p:spPr bwMode="auto">
          <a:xfrm>
            <a:off x="152400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71" name="Line 207"/>
          <p:cNvSpPr>
            <a:spLocks noChangeShapeType="1"/>
          </p:cNvSpPr>
          <p:nvPr/>
        </p:nvSpPr>
        <p:spPr bwMode="auto">
          <a:xfrm>
            <a:off x="152400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" name="Line 203"/>
          <p:cNvSpPr>
            <a:spLocks noChangeShapeType="1"/>
          </p:cNvSpPr>
          <p:nvPr/>
        </p:nvSpPr>
        <p:spPr bwMode="auto">
          <a:xfrm>
            <a:off x="4487333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" name="Rectangle 57"/>
          <p:cNvSpPr>
            <a:spLocks noChangeArrowheads="1"/>
          </p:cNvSpPr>
          <p:nvPr/>
        </p:nvSpPr>
        <p:spPr bwMode="auto">
          <a:xfrm>
            <a:off x="83708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1" name="Rectangle 58"/>
          <p:cNvSpPr>
            <a:spLocks noChangeArrowheads="1"/>
          </p:cNvSpPr>
          <p:nvPr/>
        </p:nvSpPr>
        <p:spPr bwMode="auto">
          <a:xfrm>
            <a:off x="77517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2" name="Rectangle 59"/>
          <p:cNvSpPr>
            <a:spLocks noChangeArrowheads="1"/>
          </p:cNvSpPr>
          <p:nvPr/>
        </p:nvSpPr>
        <p:spPr bwMode="auto">
          <a:xfrm>
            <a:off x="71310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3" name="Rectangle 60"/>
          <p:cNvSpPr>
            <a:spLocks noChangeArrowheads="1"/>
          </p:cNvSpPr>
          <p:nvPr/>
        </p:nvSpPr>
        <p:spPr bwMode="auto">
          <a:xfrm>
            <a:off x="65087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4" name="Rectangle 61"/>
          <p:cNvSpPr>
            <a:spLocks noChangeArrowheads="1"/>
          </p:cNvSpPr>
          <p:nvPr/>
        </p:nvSpPr>
        <p:spPr bwMode="auto">
          <a:xfrm>
            <a:off x="58880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15" name="Rectangle 62"/>
          <p:cNvSpPr>
            <a:spLocks noChangeArrowheads="1"/>
          </p:cNvSpPr>
          <p:nvPr/>
        </p:nvSpPr>
        <p:spPr bwMode="auto">
          <a:xfrm>
            <a:off x="52689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14</a:t>
            </a:r>
          </a:p>
        </p:txBody>
      </p:sp>
      <p:sp>
        <p:nvSpPr>
          <p:cNvPr id="216" name="Rectangle 63"/>
          <p:cNvSpPr>
            <a:spLocks noChangeArrowheads="1"/>
          </p:cNvSpPr>
          <p:nvPr/>
        </p:nvSpPr>
        <p:spPr bwMode="auto">
          <a:xfrm>
            <a:off x="4648200" y="635000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17" name="Rectangle 71"/>
          <p:cNvSpPr>
            <a:spLocks noChangeArrowheads="1"/>
          </p:cNvSpPr>
          <p:nvPr/>
        </p:nvSpPr>
        <p:spPr bwMode="auto">
          <a:xfrm>
            <a:off x="83708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D3</a:t>
            </a:r>
          </a:p>
        </p:txBody>
      </p:sp>
      <p:sp>
        <p:nvSpPr>
          <p:cNvPr id="218" name="Rectangle 72"/>
          <p:cNvSpPr>
            <a:spLocks noChangeArrowheads="1"/>
          </p:cNvSpPr>
          <p:nvPr/>
        </p:nvSpPr>
        <p:spPr bwMode="auto">
          <a:xfrm>
            <a:off x="77517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219" name="Rectangle 73"/>
          <p:cNvSpPr>
            <a:spLocks noChangeArrowheads="1"/>
          </p:cNvSpPr>
          <p:nvPr/>
        </p:nvSpPr>
        <p:spPr bwMode="auto">
          <a:xfrm>
            <a:off x="71310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77</a:t>
            </a:r>
          </a:p>
        </p:txBody>
      </p:sp>
      <p:sp>
        <p:nvSpPr>
          <p:cNvPr id="220" name="Rectangle 74"/>
          <p:cNvSpPr>
            <a:spLocks noChangeArrowheads="1"/>
          </p:cNvSpPr>
          <p:nvPr/>
        </p:nvSpPr>
        <p:spPr bwMode="auto">
          <a:xfrm>
            <a:off x="65087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83</a:t>
            </a:r>
          </a:p>
        </p:txBody>
      </p:sp>
      <p:sp>
        <p:nvSpPr>
          <p:cNvPr id="221" name="Rectangle 75"/>
          <p:cNvSpPr>
            <a:spLocks noChangeArrowheads="1"/>
          </p:cNvSpPr>
          <p:nvPr/>
        </p:nvSpPr>
        <p:spPr bwMode="auto">
          <a:xfrm>
            <a:off x="58880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52689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13</a:t>
            </a:r>
          </a:p>
        </p:txBody>
      </p:sp>
      <p:sp>
        <p:nvSpPr>
          <p:cNvPr id="223" name="Rectangle 77"/>
          <p:cNvSpPr>
            <a:spLocks noChangeArrowheads="1"/>
          </p:cNvSpPr>
          <p:nvPr/>
        </p:nvSpPr>
        <p:spPr bwMode="auto">
          <a:xfrm>
            <a:off x="4648200" y="6069013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224" name="Rectangle 85"/>
          <p:cNvSpPr>
            <a:spLocks noChangeArrowheads="1"/>
          </p:cNvSpPr>
          <p:nvPr/>
        </p:nvSpPr>
        <p:spPr bwMode="auto">
          <a:xfrm>
            <a:off x="83708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25" name="Rectangle 86"/>
          <p:cNvSpPr>
            <a:spLocks noChangeArrowheads="1"/>
          </p:cNvSpPr>
          <p:nvPr/>
        </p:nvSpPr>
        <p:spPr bwMode="auto">
          <a:xfrm>
            <a:off x="77517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226" name="Rectangle 87"/>
          <p:cNvSpPr>
            <a:spLocks noChangeArrowheads="1"/>
          </p:cNvSpPr>
          <p:nvPr/>
        </p:nvSpPr>
        <p:spPr bwMode="auto">
          <a:xfrm>
            <a:off x="71310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96</a:t>
            </a:r>
          </a:p>
        </p:txBody>
      </p:sp>
      <p:sp>
        <p:nvSpPr>
          <p:cNvPr id="227" name="Rectangle 88"/>
          <p:cNvSpPr>
            <a:spLocks noChangeArrowheads="1"/>
          </p:cNvSpPr>
          <p:nvPr/>
        </p:nvSpPr>
        <p:spPr bwMode="auto">
          <a:xfrm>
            <a:off x="65087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228" name="Rectangle 89"/>
          <p:cNvSpPr>
            <a:spLocks noChangeArrowheads="1"/>
          </p:cNvSpPr>
          <p:nvPr/>
        </p:nvSpPr>
        <p:spPr bwMode="auto">
          <a:xfrm>
            <a:off x="58880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9" name="Rectangle 90"/>
          <p:cNvSpPr>
            <a:spLocks noChangeArrowheads="1"/>
          </p:cNvSpPr>
          <p:nvPr/>
        </p:nvSpPr>
        <p:spPr bwMode="auto">
          <a:xfrm>
            <a:off x="52689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230" name="Rectangle 91"/>
          <p:cNvSpPr>
            <a:spLocks noChangeArrowheads="1"/>
          </p:cNvSpPr>
          <p:nvPr/>
        </p:nvSpPr>
        <p:spPr bwMode="auto">
          <a:xfrm>
            <a:off x="4648200" y="5788025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231" name="Rectangle 99"/>
          <p:cNvSpPr>
            <a:spLocks noChangeArrowheads="1"/>
          </p:cNvSpPr>
          <p:nvPr/>
        </p:nvSpPr>
        <p:spPr bwMode="auto">
          <a:xfrm>
            <a:off x="83708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2" name="Rectangle 100"/>
          <p:cNvSpPr>
            <a:spLocks noChangeArrowheads="1"/>
          </p:cNvSpPr>
          <p:nvPr/>
        </p:nvSpPr>
        <p:spPr bwMode="auto">
          <a:xfrm>
            <a:off x="77517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3" name="Rectangle 101"/>
          <p:cNvSpPr>
            <a:spLocks noChangeArrowheads="1"/>
          </p:cNvSpPr>
          <p:nvPr/>
        </p:nvSpPr>
        <p:spPr bwMode="auto">
          <a:xfrm>
            <a:off x="71310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4" name="Rectangle 102"/>
          <p:cNvSpPr>
            <a:spLocks noChangeArrowheads="1"/>
          </p:cNvSpPr>
          <p:nvPr/>
        </p:nvSpPr>
        <p:spPr bwMode="auto">
          <a:xfrm>
            <a:off x="65087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5" name="Rectangle 103"/>
          <p:cNvSpPr>
            <a:spLocks noChangeArrowheads="1"/>
          </p:cNvSpPr>
          <p:nvPr/>
        </p:nvSpPr>
        <p:spPr bwMode="auto">
          <a:xfrm>
            <a:off x="58880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36" name="Rectangle 104"/>
          <p:cNvSpPr>
            <a:spLocks noChangeArrowheads="1"/>
          </p:cNvSpPr>
          <p:nvPr/>
        </p:nvSpPr>
        <p:spPr bwMode="auto">
          <a:xfrm>
            <a:off x="52689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12</a:t>
            </a:r>
          </a:p>
        </p:txBody>
      </p:sp>
      <p:sp>
        <p:nvSpPr>
          <p:cNvPr id="237" name="Rectangle 105"/>
          <p:cNvSpPr>
            <a:spLocks noChangeArrowheads="1"/>
          </p:cNvSpPr>
          <p:nvPr/>
        </p:nvSpPr>
        <p:spPr bwMode="auto">
          <a:xfrm>
            <a:off x="4648200" y="5481638"/>
            <a:ext cx="620713" cy="3063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238" name="Rectangle 113"/>
          <p:cNvSpPr>
            <a:spLocks noChangeArrowheads="1"/>
          </p:cNvSpPr>
          <p:nvPr/>
        </p:nvSpPr>
        <p:spPr bwMode="auto">
          <a:xfrm>
            <a:off x="83708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9" name="Rectangle 114"/>
          <p:cNvSpPr>
            <a:spLocks noChangeArrowheads="1"/>
          </p:cNvSpPr>
          <p:nvPr/>
        </p:nvSpPr>
        <p:spPr bwMode="auto">
          <a:xfrm>
            <a:off x="77517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0" name="Rectangle 115"/>
          <p:cNvSpPr>
            <a:spLocks noChangeArrowheads="1"/>
          </p:cNvSpPr>
          <p:nvPr/>
        </p:nvSpPr>
        <p:spPr bwMode="auto">
          <a:xfrm>
            <a:off x="71310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1" name="Rectangle 116"/>
          <p:cNvSpPr>
            <a:spLocks noChangeArrowheads="1"/>
          </p:cNvSpPr>
          <p:nvPr/>
        </p:nvSpPr>
        <p:spPr bwMode="auto">
          <a:xfrm>
            <a:off x="65087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2" name="Rectangle 117"/>
          <p:cNvSpPr>
            <a:spLocks noChangeArrowheads="1"/>
          </p:cNvSpPr>
          <p:nvPr/>
        </p:nvSpPr>
        <p:spPr bwMode="auto">
          <a:xfrm>
            <a:off x="58880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43" name="Rectangle 118"/>
          <p:cNvSpPr>
            <a:spLocks noChangeArrowheads="1"/>
          </p:cNvSpPr>
          <p:nvPr/>
        </p:nvSpPr>
        <p:spPr bwMode="auto">
          <a:xfrm>
            <a:off x="52689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0B</a:t>
            </a:r>
          </a:p>
        </p:txBody>
      </p:sp>
      <p:sp>
        <p:nvSpPr>
          <p:cNvPr id="244" name="Rectangle 119"/>
          <p:cNvSpPr>
            <a:spLocks noChangeArrowheads="1"/>
          </p:cNvSpPr>
          <p:nvPr/>
        </p:nvSpPr>
        <p:spPr bwMode="auto">
          <a:xfrm>
            <a:off x="4648200" y="520065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5" name="Rectangle 127"/>
          <p:cNvSpPr>
            <a:spLocks noChangeArrowheads="1"/>
          </p:cNvSpPr>
          <p:nvPr/>
        </p:nvSpPr>
        <p:spPr bwMode="auto">
          <a:xfrm>
            <a:off x="8370888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3B</a:t>
            </a:r>
          </a:p>
        </p:txBody>
      </p:sp>
      <p:sp>
        <p:nvSpPr>
          <p:cNvPr id="246" name="Rectangle 128"/>
          <p:cNvSpPr>
            <a:spLocks noChangeArrowheads="1"/>
          </p:cNvSpPr>
          <p:nvPr/>
        </p:nvSpPr>
        <p:spPr bwMode="auto">
          <a:xfrm>
            <a:off x="7751763" y="4919663"/>
            <a:ext cx="619125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</a:t>
            </a:r>
          </a:p>
        </p:txBody>
      </p:sp>
      <p:sp>
        <p:nvSpPr>
          <p:cNvPr id="247" name="Rectangle 129"/>
          <p:cNvSpPr>
            <a:spLocks noChangeArrowheads="1"/>
          </p:cNvSpPr>
          <p:nvPr/>
        </p:nvSpPr>
        <p:spPr bwMode="auto">
          <a:xfrm>
            <a:off x="7131050" y="4919663"/>
            <a:ext cx="620713" cy="280988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48" name="Rectangle 130"/>
          <p:cNvSpPr>
            <a:spLocks noChangeArrowheads="1"/>
          </p:cNvSpPr>
          <p:nvPr/>
        </p:nvSpPr>
        <p:spPr bwMode="auto">
          <a:xfrm>
            <a:off x="6508750" y="4919663"/>
            <a:ext cx="622300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93</a:t>
            </a:r>
          </a:p>
        </p:txBody>
      </p:sp>
      <p:sp>
        <p:nvSpPr>
          <p:cNvPr id="249" name="Rectangle 131"/>
          <p:cNvSpPr>
            <a:spLocks noChangeArrowheads="1"/>
          </p:cNvSpPr>
          <p:nvPr/>
        </p:nvSpPr>
        <p:spPr bwMode="auto">
          <a:xfrm>
            <a:off x="5888038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50" name="Rectangle 132"/>
          <p:cNvSpPr>
            <a:spLocks noChangeArrowheads="1"/>
          </p:cNvSpPr>
          <p:nvPr/>
        </p:nvSpPr>
        <p:spPr bwMode="auto">
          <a:xfrm>
            <a:off x="5268913" y="4919663"/>
            <a:ext cx="619125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70C0"/>
                </a:solidFill>
                <a:latin typeface="Calibri" pitchFamily="34" charset="0"/>
              </a:rPr>
              <a:t>2D</a:t>
            </a:r>
          </a:p>
        </p:txBody>
      </p:sp>
      <p:sp>
        <p:nvSpPr>
          <p:cNvPr id="251" name="Rectangle 133"/>
          <p:cNvSpPr>
            <a:spLocks noChangeArrowheads="1"/>
          </p:cNvSpPr>
          <p:nvPr/>
        </p:nvSpPr>
        <p:spPr bwMode="auto">
          <a:xfrm>
            <a:off x="4648200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B05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52" name="Rectangle 141"/>
          <p:cNvSpPr>
            <a:spLocks noChangeArrowheads="1"/>
          </p:cNvSpPr>
          <p:nvPr/>
        </p:nvSpPr>
        <p:spPr bwMode="auto">
          <a:xfrm>
            <a:off x="83708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3" name="Rectangle 142"/>
          <p:cNvSpPr>
            <a:spLocks noChangeArrowheads="1"/>
          </p:cNvSpPr>
          <p:nvPr/>
        </p:nvSpPr>
        <p:spPr bwMode="auto">
          <a:xfrm>
            <a:off x="77517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4" name="Rectangle 143"/>
          <p:cNvSpPr>
            <a:spLocks noChangeArrowheads="1"/>
          </p:cNvSpPr>
          <p:nvPr/>
        </p:nvSpPr>
        <p:spPr bwMode="auto">
          <a:xfrm>
            <a:off x="71310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5" name="Rectangle 144"/>
          <p:cNvSpPr>
            <a:spLocks noChangeArrowheads="1"/>
          </p:cNvSpPr>
          <p:nvPr/>
        </p:nvSpPr>
        <p:spPr bwMode="auto">
          <a:xfrm>
            <a:off x="65087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6" name="Rectangle 145"/>
          <p:cNvSpPr>
            <a:spLocks noChangeArrowheads="1"/>
          </p:cNvSpPr>
          <p:nvPr/>
        </p:nvSpPr>
        <p:spPr bwMode="auto">
          <a:xfrm>
            <a:off x="58880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57" name="Rectangle 146"/>
          <p:cNvSpPr>
            <a:spLocks noChangeArrowheads="1"/>
          </p:cNvSpPr>
          <p:nvPr/>
        </p:nvSpPr>
        <p:spPr bwMode="auto">
          <a:xfrm>
            <a:off x="52689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8" name="Rectangle 147"/>
          <p:cNvSpPr>
            <a:spLocks noChangeArrowheads="1"/>
          </p:cNvSpPr>
          <p:nvPr/>
        </p:nvSpPr>
        <p:spPr bwMode="auto">
          <a:xfrm>
            <a:off x="4648200" y="4638675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259" name="Rectangle 155"/>
          <p:cNvSpPr>
            <a:spLocks noChangeArrowheads="1"/>
          </p:cNvSpPr>
          <p:nvPr/>
        </p:nvSpPr>
        <p:spPr bwMode="auto">
          <a:xfrm>
            <a:off x="83708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89</a:t>
            </a:r>
          </a:p>
        </p:txBody>
      </p:sp>
      <p:sp>
        <p:nvSpPr>
          <p:cNvPr id="260" name="Rectangle 156"/>
          <p:cNvSpPr>
            <a:spLocks noChangeArrowheads="1"/>
          </p:cNvSpPr>
          <p:nvPr/>
        </p:nvSpPr>
        <p:spPr bwMode="auto">
          <a:xfrm>
            <a:off x="77517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51</a:t>
            </a:r>
          </a:p>
        </p:txBody>
      </p:sp>
      <p:sp>
        <p:nvSpPr>
          <p:cNvPr id="261" name="Rectangle 157"/>
          <p:cNvSpPr>
            <a:spLocks noChangeArrowheads="1"/>
          </p:cNvSpPr>
          <p:nvPr/>
        </p:nvSpPr>
        <p:spPr bwMode="auto">
          <a:xfrm>
            <a:off x="71310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262" name="Rectangle 158"/>
          <p:cNvSpPr>
            <a:spLocks noChangeArrowheads="1"/>
          </p:cNvSpPr>
          <p:nvPr/>
        </p:nvSpPr>
        <p:spPr bwMode="auto">
          <a:xfrm>
            <a:off x="65087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3A</a:t>
            </a:r>
          </a:p>
        </p:txBody>
      </p:sp>
      <p:sp>
        <p:nvSpPr>
          <p:cNvPr id="263" name="Rectangle 159"/>
          <p:cNvSpPr>
            <a:spLocks noChangeArrowheads="1"/>
          </p:cNvSpPr>
          <p:nvPr/>
        </p:nvSpPr>
        <p:spPr bwMode="auto">
          <a:xfrm>
            <a:off x="58880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64" name="Rectangle 160"/>
          <p:cNvSpPr>
            <a:spLocks noChangeArrowheads="1"/>
          </p:cNvSpPr>
          <p:nvPr/>
        </p:nvSpPr>
        <p:spPr bwMode="auto">
          <a:xfrm>
            <a:off x="52689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24</a:t>
            </a:r>
          </a:p>
        </p:txBody>
      </p:sp>
      <p:sp>
        <p:nvSpPr>
          <p:cNvPr id="265" name="Rectangle 161"/>
          <p:cNvSpPr>
            <a:spLocks noChangeArrowheads="1"/>
          </p:cNvSpPr>
          <p:nvPr/>
        </p:nvSpPr>
        <p:spPr bwMode="auto">
          <a:xfrm>
            <a:off x="4648200" y="4357688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266" name="Rectangle 169"/>
          <p:cNvSpPr>
            <a:spLocks noChangeArrowheads="1"/>
          </p:cNvSpPr>
          <p:nvPr/>
        </p:nvSpPr>
        <p:spPr bwMode="auto">
          <a:xfrm>
            <a:off x="83708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267" name="Rectangle 170"/>
          <p:cNvSpPr>
            <a:spLocks noChangeArrowheads="1"/>
          </p:cNvSpPr>
          <p:nvPr/>
        </p:nvSpPr>
        <p:spPr bwMode="auto">
          <a:xfrm>
            <a:off x="77517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268" name="Rectangle 171"/>
          <p:cNvSpPr>
            <a:spLocks noChangeArrowheads="1"/>
          </p:cNvSpPr>
          <p:nvPr/>
        </p:nvSpPr>
        <p:spPr bwMode="auto">
          <a:xfrm>
            <a:off x="71310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00B0F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269" name="Rectangle 172"/>
          <p:cNvSpPr>
            <a:spLocks noChangeArrowheads="1"/>
          </p:cNvSpPr>
          <p:nvPr/>
        </p:nvSpPr>
        <p:spPr bwMode="auto">
          <a:xfrm>
            <a:off x="65087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270" name="Rectangle 173"/>
          <p:cNvSpPr>
            <a:spLocks noChangeArrowheads="1"/>
          </p:cNvSpPr>
          <p:nvPr/>
        </p:nvSpPr>
        <p:spPr bwMode="auto">
          <a:xfrm>
            <a:off x="58880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71" name="Rectangle 174"/>
          <p:cNvSpPr>
            <a:spLocks noChangeArrowheads="1"/>
          </p:cNvSpPr>
          <p:nvPr/>
        </p:nvSpPr>
        <p:spPr bwMode="auto">
          <a:xfrm>
            <a:off x="52689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272" name="Rectangle 175"/>
          <p:cNvSpPr>
            <a:spLocks noChangeArrowheads="1"/>
          </p:cNvSpPr>
          <p:nvPr/>
        </p:nvSpPr>
        <p:spPr bwMode="auto">
          <a:xfrm>
            <a:off x="46482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73" name="Line 183"/>
          <p:cNvSpPr>
            <a:spLocks noChangeShapeType="1"/>
          </p:cNvSpPr>
          <p:nvPr/>
        </p:nvSpPr>
        <p:spPr bwMode="auto">
          <a:xfrm>
            <a:off x="4666488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74" name="Line 184"/>
          <p:cNvSpPr>
            <a:spLocks noChangeShapeType="1"/>
          </p:cNvSpPr>
          <p:nvPr/>
        </p:nvSpPr>
        <p:spPr bwMode="auto">
          <a:xfrm>
            <a:off x="4666488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" name="Line 185"/>
          <p:cNvSpPr>
            <a:spLocks noChangeShapeType="1"/>
          </p:cNvSpPr>
          <p:nvPr/>
        </p:nvSpPr>
        <p:spPr bwMode="auto">
          <a:xfrm>
            <a:off x="4666488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" name="Line 186"/>
          <p:cNvSpPr>
            <a:spLocks noChangeShapeType="1"/>
          </p:cNvSpPr>
          <p:nvPr/>
        </p:nvSpPr>
        <p:spPr bwMode="auto">
          <a:xfrm>
            <a:off x="4666488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" name="Line 187"/>
          <p:cNvSpPr>
            <a:spLocks noChangeShapeType="1"/>
          </p:cNvSpPr>
          <p:nvPr/>
        </p:nvSpPr>
        <p:spPr bwMode="auto">
          <a:xfrm>
            <a:off x="4666488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" name="Line 188"/>
          <p:cNvSpPr>
            <a:spLocks noChangeShapeType="1"/>
          </p:cNvSpPr>
          <p:nvPr/>
        </p:nvSpPr>
        <p:spPr bwMode="auto">
          <a:xfrm>
            <a:off x="4666488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" name="Line 189"/>
          <p:cNvSpPr>
            <a:spLocks noChangeShapeType="1"/>
          </p:cNvSpPr>
          <p:nvPr/>
        </p:nvSpPr>
        <p:spPr bwMode="auto">
          <a:xfrm>
            <a:off x="4666488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" name="Line 190"/>
          <p:cNvSpPr>
            <a:spLocks noChangeShapeType="1"/>
          </p:cNvSpPr>
          <p:nvPr/>
        </p:nvSpPr>
        <p:spPr bwMode="auto">
          <a:xfrm>
            <a:off x="4666488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" name="Line 197"/>
          <p:cNvSpPr>
            <a:spLocks noChangeShapeType="1"/>
          </p:cNvSpPr>
          <p:nvPr/>
        </p:nvSpPr>
        <p:spPr bwMode="auto">
          <a:xfrm>
            <a:off x="52689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" name="Line 198"/>
          <p:cNvSpPr>
            <a:spLocks noChangeShapeType="1"/>
          </p:cNvSpPr>
          <p:nvPr/>
        </p:nvSpPr>
        <p:spPr bwMode="auto">
          <a:xfrm>
            <a:off x="58880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" name="Line 199"/>
          <p:cNvSpPr>
            <a:spLocks noChangeShapeType="1"/>
          </p:cNvSpPr>
          <p:nvPr/>
        </p:nvSpPr>
        <p:spPr bwMode="auto">
          <a:xfrm>
            <a:off x="65087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" name="Line 200"/>
          <p:cNvSpPr>
            <a:spLocks noChangeShapeType="1"/>
          </p:cNvSpPr>
          <p:nvPr/>
        </p:nvSpPr>
        <p:spPr bwMode="auto">
          <a:xfrm>
            <a:off x="71310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" name="Line 201"/>
          <p:cNvSpPr>
            <a:spLocks noChangeShapeType="1"/>
          </p:cNvSpPr>
          <p:nvPr/>
        </p:nvSpPr>
        <p:spPr bwMode="auto">
          <a:xfrm>
            <a:off x="77517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" name="Line 202"/>
          <p:cNvSpPr>
            <a:spLocks noChangeShapeType="1"/>
          </p:cNvSpPr>
          <p:nvPr/>
        </p:nvSpPr>
        <p:spPr bwMode="auto">
          <a:xfrm>
            <a:off x="83708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" name="Line 205"/>
          <p:cNvSpPr>
            <a:spLocks noChangeShapeType="1"/>
          </p:cNvSpPr>
          <p:nvPr/>
        </p:nvSpPr>
        <p:spPr bwMode="auto">
          <a:xfrm>
            <a:off x="4666488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88" name="Line 206"/>
          <p:cNvSpPr>
            <a:spLocks noChangeShapeType="1"/>
          </p:cNvSpPr>
          <p:nvPr/>
        </p:nvSpPr>
        <p:spPr bwMode="auto">
          <a:xfrm>
            <a:off x="8991601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" name="Line 207"/>
          <p:cNvSpPr>
            <a:spLocks noChangeShapeType="1"/>
          </p:cNvSpPr>
          <p:nvPr/>
        </p:nvSpPr>
        <p:spPr bwMode="auto">
          <a:xfrm>
            <a:off x="4666488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" name="Line 206"/>
          <p:cNvSpPr>
            <a:spLocks noChangeShapeType="1"/>
          </p:cNvSpPr>
          <p:nvPr/>
        </p:nvSpPr>
        <p:spPr bwMode="auto">
          <a:xfrm>
            <a:off x="4648200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635503" y="3125787"/>
            <a:ext cx="2924172" cy="304800"/>
            <a:chOff x="4787903" y="3278187"/>
            <a:chExt cx="2924172" cy="304800"/>
          </a:xfrm>
        </p:grpSpPr>
        <p:sp>
          <p:nvSpPr>
            <p:cNvPr id="205" name="Rectangle 24"/>
            <p:cNvSpPr>
              <a:spLocks noChangeArrowheads="1"/>
            </p:cNvSpPr>
            <p:nvPr/>
          </p:nvSpPr>
          <p:spPr bwMode="auto">
            <a:xfrm>
              <a:off x="4787903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06" name="Rectangle 27"/>
            <p:cNvSpPr>
              <a:spLocks noChangeArrowheads="1"/>
            </p:cNvSpPr>
            <p:nvPr/>
          </p:nvSpPr>
          <p:spPr bwMode="auto">
            <a:xfrm>
              <a:off x="5275266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07" name="Rectangle 30"/>
            <p:cNvSpPr>
              <a:spLocks noChangeArrowheads="1"/>
            </p:cNvSpPr>
            <p:nvPr/>
          </p:nvSpPr>
          <p:spPr bwMode="auto">
            <a:xfrm>
              <a:off x="5762629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08" name="Rectangle 33"/>
            <p:cNvSpPr>
              <a:spLocks noChangeArrowheads="1"/>
            </p:cNvSpPr>
            <p:nvPr/>
          </p:nvSpPr>
          <p:spPr bwMode="auto">
            <a:xfrm>
              <a:off x="6249991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91" name="Rectangle 36"/>
            <p:cNvSpPr>
              <a:spLocks noChangeArrowheads="1"/>
            </p:cNvSpPr>
            <p:nvPr/>
          </p:nvSpPr>
          <p:spPr bwMode="auto">
            <a:xfrm>
              <a:off x="6737353" y="3278187"/>
              <a:ext cx="4873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92" name="Rectangle 39"/>
            <p:cNvSpPr>
              <a:spLocks noChangeArrowheads="1"/>
            </p:cNvSpPr>
            <p:nvPr/>
          </p:nvSpPr>
          <p:spPr bwMode="auto">
            <a:xfrm>
              <a:off x="7224712" y="3278187"/>
              <a:ext cx="4873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461" name="Group 460"/>
          <p:cNvGrpSpPr/>
          <p:nvPr/>
        </p:nvGrpSpPr>
        <p:grpSpPr>
          <a:xfrm>
            <a:off x="167078" y="4060560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462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463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464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465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66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67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468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469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0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1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2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3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74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475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476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477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478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479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80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81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482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483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484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485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486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487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88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489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490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1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2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3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4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95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96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497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498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499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500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01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02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03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04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5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6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7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8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09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10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11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512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513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514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515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16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517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18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519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520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521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522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523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524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525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26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8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0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1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5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6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8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9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41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4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5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6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7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48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549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550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551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52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553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554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55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556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557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58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559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560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561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62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563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564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5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6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7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8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69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570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571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2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3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4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5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76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577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578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579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580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81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582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83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84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585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6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7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8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9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90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91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592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593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594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95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596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97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598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599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600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601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602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603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604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605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606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607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8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3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7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621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TextBox 834"/>
          <p:cNvSpPr txBox="1"/>
          <p:nvPr/>
        </p:nvSpPr>
        <p:spPr>
          <a:xfrm>
            <a:off x="115658" y="3556992"/>
            <a:ext cx="5261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TLB</a:t>
            </a:r>
          </a:p>
        </p:txBody>
      </p:sp>
      <p:sp>
        <p:nvSpPr>
          <p:cNvPr id="131" name="Rectangle 6"/>
          <p:cNvSpPr>
            <a:spLocks noChangeArrowheads="1"/>
          </p:cNvSpPr>
          <p:nvPr/>
        </p:nvSpPr>
        <p:spPr bwMode="auto">
          <a:xfrm>
            <a:off x="1089025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Rectangle 7"/>
          <p:cNvSpPr>
            <a:spLocks noChangeArrowheads="1"/>
          </p:cNvSpPr>
          <p:nvPr/>
        </p:nvSpPr>
        <p:spPr bwMode="auto">
          <a:xfrm>
            <a:off x="1089025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133" name="Rectangle 9"/>
          <p:cNvSpPr>
            <a:spLocks noChangeArrowheads="1"/>
          </p:cNvSpPr>
          <p:nvPr/>
        </p:nvSpPr>
        <p:spPr bwMode="auto">
          <a:xfrm>
            <a:off x="1576387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Rectangle 10"/>
          <p:cNvSpPr>
            <a:spLocks noChangeArrowheads="1"/>
          </p:cNvSpPr>
          <p:nvPr/>
        </p:nvSpPr>
        <p:spPr bwMode="auto">
          <a:xfrm>
            <a:off x="1576387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135" name="Rectangle 12"/>
          <p:cNvSpPr>
            <a:spLocks noChangeArrowheads="1"/>
          </p:cNvSpPr>
          <p:nvPr/>
        </p:nvSpPr>
        <p:spPr bwMode="auto">
          <a:xfrm>
            <a:off x="2063750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3"/>
          <p:cNvSpPr>
            <a:spLocks noChangeArrowheads="1"/>
          </p:cNvSpPr>
          <p:nvPr/>
        </p:nvSpPr>
        <p:spPr bwMode="auto">
          <a:xfrm>
            <a:off x="2063750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37" name="Rectangle 15"/>
          <p:cNvSpPr>
            <a:spLocks noChangeArrowheads="1"/>
          </p:cNvSpPr>
          <p:nvPr/>
        </p:nvSpPr>
        <p:spPr bwMode="auto">
          <a:xfrm>
            <a:off x="2551112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16"/>
          <p:cNvSpPr>
            <a:spLocks noChangeArrowheads="1"/>
          </p:cNvSpPr>
          <p:nvPr/>
        </p:nvSpPr>
        <p:spPr bwMode="auto">
          <a:xfrm>
            <a:off x="2551112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39" name="Rectangle 18"/>
          <p:cNvSpPr>
            <a:spLocks noChangeArrowheads="1"/>
          </p:cNvSpPr>
          <p:nvPr/>
        </p:nvSpPr>
        <p:spPr bwMode="auto">
          <a:xfrm>
            <a:off x="3038475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Rectangle 19"/>
          <p:cNvSpPr>
            <a:spLocks noChangeArrowheads="1"/>
          </p:cNvSpPr>
          <p:nvPr/>
        </p:nvSpPr>
        <p:spPr bwMode="auto">
          <a:xfrm>
            <a:off x="3038475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41" name="Rectangle 21"/>
          <p:cNvSpPr>
            <a:spLocks noChangeArrowheads="1"/>
          </p:cNvSpPr>
          <p:nvPr/>
        </p:nvSpPr>
        <p:spPr bwMode="auto">
          <a:xfrm>
            <a:off x="3525837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Rectangle 22"/>
          <p:cNvSpPr>
            <a:spLocks noChangeArrowheads="1"/>
          </p:cNvSpPr>
          <p:nvPr/>
        </p:nvSpPr>
        <p:spPr bwMode="auto">
          <a:xfrm>
            <a:off x="3525837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43" name="Rectangle 24"/>
          <p:cNvSpPr>
            <a:spLocks noChangeArrowheads="1"/>
          </p:cNvSpPr>
          <p:nvPr/>
        </p:nvSpPr>
        <p:spPr bwMode="auto">
          <a:xfrm>
            <a:off x="4013200" y="2171700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25"/>
          <p:cNvSpPr>
            <a:spLocks noChangeArrowheads="1"/>
          </p:cNvSpPr>
          <p:nvPr/>
        </p:nvSpPr>
        <p:spPr bwMode="auto">
          <a:xfrm>
            <a:off x="4013200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45" name="Rectangle 27"/>
          <p:cNvSpPr>
            <a:spLocks noChangeArrowheads="1"/>
          </p:cNvSpPr>
          <p:nvPr/>
        </p:nvSpPr>
        <p:spPr bwMode="auto">
          <a:xfrm>
            <a:off x="4500562" y="2171700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28"/>
          <p:cNvSpPr>
            <a:spLocks noChangeArrowheads="1"/>
          </p:cNvSpPr>
          <p:nvPr/>
        </p:nvSpPr>
        <p:spPr bwMode="auto">
          <a:xfrm>
            <a:off x="4500562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47" name="Rectangle 30"/>
          <p:cNvSpPr>
            <a:spLocks noChangeArrowheads="1"/>
          </p:cNvSpPr>
          <p:nvPr/>
        </p:nvSpPr>
        <p:spPr bwMode="auto">
          <a:xfrm>
            <a:off x="4987925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Rectangle 31"/>
          <p:cNvSpPr>
            <a:spLocks noChangeArrowheads="1"/>
          </p:cNvSpPr>
          <p:nvPr/>
        </p:nvSpPr>
        <p:spPr bwMode="auto">
          <a:xfrm>
            <a:off x="4987925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49" name="Rectangle 33"/>
          <p:cNvSpPr>
            <a:spLocks noChangeArrowheads="1"/>
          </p:cNvSpPr>
          <p:nvPr/>
        </p:nvSpPr>
        <p:spPr bwMode="auto">
          <a:xfrm>
            <a:off x="5475287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Rectangle 34"/>
          <p:cNvSpPr>
            <a:spLocks noChangeArrowheads="1"/>
          </p:cNvSpPr>
          <p:nvPr/>
        </p:nvSpPr>
        <p:spPr bwMode="auto">
          <a:xfrm>
            <a:off x="5475287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51" name="Rectangle 36"/>
          <p:cNvSpPr>
            <a:spLocks noChangeArrowheads="1"/>
          </p:cNvSpPr>
          <p:nvPr/>
        </p:nvSpPr>
        <p:spPr bwMode="auto">
          <a:xfrm>
            <a:off x="5962650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Rectangle 37"/>
          <p:cNvSpPr>
            <a:spLocks noChangeArrowheads="1"/>
          </p:cNvSpPr>
          <p:nvPr/>
        </p:nvSpPr>
        <p:spPr bwMode="auto">
          <a:xfrm>
            <a:off x="5962650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53" name="Rectangle 39"/>
          <p:cNvSpPr>
            <a:spLocks noChangeArrowheads="1"/>
          </p:cNvSpPr>
          <p:nvPr/>
        </p:nvSpPr>
        <p:spPr bwMode="auto">
          <a:xfrm>
            <a:off x="6450012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40"/>
          <p:cNvSpPr>
            <a:spLocks noChangeArrowheads="1"/>
          </p:cNvSpPr>
          <p:nvPr/>
        </p:nvSpPr>
        <p:spPr bwMode="auto">
          <a:xfrm>
            <a:off x="6450012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55" name="Rectangle 42"/>
          <p:cNvSpPr>
            <a:spLocks noChangeArrowheads="1"/>
          </p:cNvSpPr>
          <p:nvPr/>
        </p:nvSpPr>
        <p:spPr bwMode="auto">
          <a:xfrm>
            <a:off x="6937375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43"/>
          <p:cNvSpPr>
            <a:spLocks noChangeArrowheads="1"/>
          </p:cNvSpPr>
          <p:nvPr/>
        </p:nvSpPr>
        <p:spPr bwMode="auto">
          <a:xfrm>
            <a:off x="6937375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57" name="Rectangle 45"/>
          <p:cNvSpPr>
            <a:spLocks noChangeArrowheads="1"/>
          </p:cNvSpPr>
          <p:nvPr/>
        </p:nvSpPr>
        <p:spPr bwMode="auto">
          <a:xfrm>
            <a:off x="7424737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Rectangle 46"/>
          <p:cNvSpPr>
            <a:spLocks noChangeArrowheads="1"/>
          </p:cNvSpPr>
          <p:nvPr/>
        </p:nvSpPr>
        <p:spPr bwMode="auto">
          <a:xfrm>
            <a:off x="7424737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159" name="Group 47"/>
          <p:cNvGrpSpPr>
            <a:grpSpLocks/>
          </p:cNvGrpSpPr>
          <p:nvPr/>
        </p:nvGrpSpPr>
        <p:grpSpPr bwMode="auto">
          <a:xfrm>
            <a:off x="4987924" y="2636838"/>
            <a:ext cx="2924175" cy="333375"/>
            <a:chOff x="3085" y="1661"/>
            <a:chExt cx="1842" cy="210"/>
          </a:xfrm>
        </p:grpSpPr>
        <p:sp>
          <p:nvSpPr>
            <p:cNvPr id="160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162" name="Group 50"/>
          <p:cNvGrpSpPr>
            <a:grpSpLocks/>
          </p:cNvGrpSpPr>
          <p:nvPr/>
        </p:nvGrpSpPr>
        <p:grpSpPr bwMode="auto">
          <a:xfrm>
            <a:off x="1089025" y="2628900"/>
            <a:ext cx="3916362" cy="333375"/>
            <a:chOff x="629" y="1656"/>
            <a:chExt cx="2467" cy="210"/>
          </a:xfrm>
        </p:grpSpPr>
        <p:sp>
          <p:nvSpPr>
            <p:cNvPr id="163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165" name="Line 54"/>
          <p:cNvSpPr>
            <a:spLocks noChangeShapeType="1"/>
          </p:cNvSpPr>
          <p:nvPr/>
        </p:nvSpPr>
        <p:spPr bwMode="auto">
          <a:xfrm>
            <a:off x="4010025" y="1727729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" name="Text Box 55"/>
          <p:cNvSpPr txBox="1">
            <a:spLocks noChangeArrowheads="1"/>
          </p:cNvSpPr>
          <p:nvPr/>
        </p:nvSpPr>
        <p:spPr bwMode="auto">
          <a:xfrm>
            <a:off x="4233862" y="1603904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167" name="Line 57"/>
          <p:cNvSpPr>
            <a:spLocks noChangeShapeType="1"/>
          </p:cNvSpPr>
          <p:nvPr/>
        </p:nvSpPr>
        <p:spPr bwMode="auto">
          <a:xfrm>
            <a:off x="1089025" y="1724025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8" name="Text Box 58"/>
          <p:cNvSpPr txBox="1">
            <a:spLocks noChangeArrowheads="1"/>
          </p:cNvSpPr>
          <p:nvPr/>
        </p:nvSpPr>
        <p:spPr bwMode="auto">
          <a:xfrm>
            <a:off x="2332038" y="1600200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208" name="Text Box 113"/>
          <p:cNvSpPr txBox="1">
            <a:spLocks noChangeArrowheads="1"/>
          </p:cNvSpPr>
          <p:nvPr/>
        </p:nvSpPr>
        <p:spPr bwMode="auto">
          <a:xfrm>
            <a:off x="7558087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09" name="Text Box 114"/>
          <p:cNvSpPr txBox="1">
            <a:spLocks noChangeArrowheads="1"/>
          </p:cNvSpPr>
          <p:nvPr/>
        </p:nvSpPr>
        <p:spPr bwMode="auto">
          <a:xfrm>
            <a:off x="7070725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0" name="Text Box 115"/>
          <p:cNvSpPr txBox="1">
            <a:spLocks noChangeArrowheads="1"/>
          </p:cNvSpPr>
          <p:nvPr/>
        </p:nvSpPr>
        <p:spPr bwMode="auto">
          <a:xfrm>
            <a:off x="6584950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1" name="Text Box 116"/>
          <p:cNvSpPr txBox="1">
            <a:spLocks noChangeArrowheads="1"/>
          </p:cNvSpPr>
          <p:nvPr/>
        </p:nvSpPr>
        <p:spPr bwMode="auto">
          <a:xfrm>
            <a:off x="6097587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2" name="Text Box 117"/>
          <p:cNvSpPr txBox="1">
            <a:spLocks noChangeArrowheads="1"/>
          </p:cNvSpPr>
          <p:nvPr/>
        </p:nvSpPr>
        <p:spPr bwMode="auto">
          <a:xfrm>
            <a:off x="5611812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3" name="Text Box 118"/>
          <p:cNvSpPr txBox="1">
            <a:spLocks noChangeArrowheads="1"/>
          </p:cNvSpPr>
          <p:nvPr/>
        </p:nvSpPr>
        <p:spPr bwMode="auto">
          <a:xfrm>
            <a:off x="5124450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4" name="Text Box 119"/>
          <p:cNvSpPr txBox="1">
            <a:spLocks noChangeArrowheads="1"/>
          </p:cNvSpPr>
          <p:nvPr/>
        </p:nvSpPr>
        <p:spPr bwMode="auto">
          <a:xfrm>
            <a:off x="4638675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5" name="Text Box 120"/>
          <p:cNvSpPr txBox="1">
            <a:spLocks noChangeArrowheads="1"/>
          </p:cNvSpPr>
          <p:nvPr/>
        </p:nvSpPr>
        <p:spPr bwMode="auto">
          <a:xfrm>
            <a:off x="4151312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6" name="Text Box 121"/>
          <p:cNvSpPr txBox="1">
            <a:spLocks noChangeArrowheads="1"/>
          </p:cNvSpPr>
          <p:nvPr/>
        </p:nvSpPr>
        <p:spPr bwMode="auto">
          <a:xfrm>
            <a:off x="3665537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7" name="Text Box 122"/>
          <p:cNvSpPr txBox="1">
            <a:spLocks noChangeArrowheads="1"/>
          </p:cNvSpPr>
          <p:nvPr/>
        </p:nvSpPr>
        <p:spPr bwMode="auto">
          <a:xfrm>
            <a:off x="3178175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8" name="Text Box 123"/>
          <p:cNvSpPr txBox="1">
            <a:spLocks noChangeArrowheads="1"/>
          </p:cNvSpPr>
          <p:nvPr/>
        </p:nvSpPr>
        <p:spPr bwMode="auto">
          <a:xfrm>
            <a:off x="2692400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9" name="Text Box 124"/>
          <p:cNvSpPr txBox="1">
            <a:spLocks noChangeArrowheads="1"/>
          </p:cNvSpPr>
          <p:nvPr/>
        </p:nvSpPr>
        <p:spPr bwMode="auto">
          <a:xfrm>
            <a:off x="2205037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0" name="Text Box 125"/>
          <p:cNvSpPr txBox="1">
            <a:spLocks noChangeArrowheads="1"/>
          </p:cNvSpPr>
          <p:nvPr/>
        </p:nvSpPr>
        <p:spPr bwMode="auto">
          <a:xfrm>
            <a:off x="1719262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1" name="Text Box 126"/>
          <p:cNvSpPr txBox="1">
            <a:spLocks noChangeArrowheads="1"/>
          </p:cNvSpPr>
          <p:nvPr/>
        </p:nvSpPr>
        <p:spPr bwMode="auto">
          <a:xfrm>
            <a:off x="1233487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2" name="Text Box 128"/>
          <p:cNvSpPr txBox="1">
            <a:spLocks noChangeArrowheads="1"/>
          </p:cNvSpPr>
          <p:nvPr/>
        </p:nvSpPr>
        <p:spPr bwMode="auto">
          <a:xfrm>
            <a:off x="1253068" y="3048026"/>
            <a:ext cx="49053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0x0F</a:t>
            </a:r>
          </a:p>
        </p:txBody>
      </p:sp>
      <p:sp>
        <p:nvSpPr>
          <p:cNvPr id="223" name="Text Box 129"/>
          <p:cNvSpPr txBox="1">
            <a:spLocks noChangeArrowheads="1"/>
          </p:cNvSpPr>
          <p:nvPr/>
        </p:nvSpPr>
        <p:spPr bwMode="auto">
          <a:xfrm>
            <a:off x="2599876" y="3048026"/>
            <a:ext cx="394599" cy="3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</a:t>
            </a:r>
          </a:p>
        </p:txBody>
      </p:sp>
      <p:sp>
        <p:nvSpPr>
          <p:cNvPr id="224" name="Text Box 130"/>
          <p:cNvSpPr txBox="1">
            <a:spLocks noChangeArrowheads="1"/>
          </p:cNvSpPr>
          <p:nvPr/>
        </p:nvSpPr>
        <p:spPr bwMode="auto">
          <a:xfrm>
            <a:off x="3564469" y="3048026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0x03</a:t>
            </a:r>
          </a:p>
        </p:txBody>
      </p:sp>
      <p:sp>
        <p:nvSpPr>
          <p:cNvPr id="225" name="Text Box 131"/>
          <p:cNvSpPr txBox="1">
            <a:spLocks noChangeArrowheads="1"/>
          </p:cNvSpPr>
          <p:nvPr/>
        </p:nvSpPr>
        <p:spPr bwMode="auto">
          <a:xfrm>
            <a:off x="5252800" y="3048000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226" name="Text Box 133"/>
          <p:cNvSpPr txBox="1">
            <a:spLocks noChangeArrowheads="1"/>
          </p:cNvSpPr>
          <p:nvPr/>
        </p:nvSpPr>
        <p:spPr bwMode="auto">
          <a:xfrm>
            <a:off x="6891868" y="3048026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27" name="Text Box 134"/>
          <p:cNvSpPr txBox="1">
            <a:spLocks noChangeArrowheads="1"/>
          </p:cNvSpPr>
          <p:nvPr/>
        </p:nvSpPr>
        <p:spPr bwMode="auto">
          <a:xfrm>
            <a:off x="7856538" y="3048026"/>
            <a:ext cx="52546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</a:t>
            </a:r>
          </a:p>
        </p:txBody>
      </p:sp>
      <p:sp>
        <p:nvSpPr>
          <p:cNvPr id="130" name="Rectangle 2"/>
          <p:cNvSpPr txBox="1">
            <a:spLocks noChangeArrowheads="1"/>
          </p:cNvSpPr>
          <p:nvPr/>
        </p:nvSpPr>
        <p:spPr bwMode="auto">
          <a:xfrm>
            <a:off x="440736" y="1215452"/>
            <a:ext cx="7975189" cy="387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2250" indent="-222250">
              <a:lnSpc>
                <a:spcPct val="73000"/>
              </a:lnSpc>
              <a:buSzPct val="100000"/>
              <a:buFont typeface="Wingdings 2" pitchFamily="18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/>
              <a:t>Virtual Address: </a:t>
            </a:r>
            <a:r>
              <a:rPr lang="en-GB" kern="0" dirty="0">
                <a:latin typeface="Courier New" pitchFamily="49" charset="0"/>
              </a:rPr>
              <a:t>0x03D4</a:t>
            </a:r>
          </a:p>
          <a:p>
            <a:pPr marL="222250" indent="-222250">
              <a:lnSpc>
                <a:spcPct val="73000"/>
              </a:lnSpc>
              <a:buSzPct val="100000"/>
              <a:buFont typeface="Wingdings 2" pitchFamily="18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/>
              <a:t>VPN ___	TLBI ___	TLBT ____	          TLB Hit? __	Page Fault? __        PPN: ____</a:t>
            </a:r>
            <a:endParaRPr lang="en-GB" b="0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/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1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/>
              <a:t>	CO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</p:txBody>
      </p:sp>
      <p:sp>
        <p:nvSpPr>
          <p:cNvPr id="169" name="Rectangle 62"/>
          <p:cNvSpPr>
            <a:spLocks noChangeArrowheads="1"/>
          </p:cNvSpPr>
          <p:nvPr/>
        </p:nvSpPr>
        <p:spPr bwMode="auto">
          <a:xfrm>
            <a:off x="2071687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63"/>
          <p:cNvSpPr>
            <a:spLocks noChangeArrowheads="1"/>
          </p:cNvSpPr>
          <p:nvPr/>
        </p:nvSpPr>
        <p:spPr bwMode="auto">
          <a:xfrm>
            <a:off x="2071687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71" name="Rectangle 65"/>
          <p:cNvSpPr>
            <a:spLocks noChangeArrowheads="1"/>
          </p:cNvSpPr>
          <p:nvPr/>
        </p:nvSpPr>
        <p:spPr bwMode="auto">
          <a:xfrm>
            <a:off x="2559050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66"/>
          <p:cNvSpPr>
            <a:spLocks noChangeArrowheads="1"/>
          </p:cNvSpPr>
          <p:nvPr/>
        </p:nvSpPr>
        <p:spPr bwMode="auto">
          <a:xfrm>
            <a:off x="2559050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73" name="Rectangle 68"/>
          <p:cNvSpPr>
            <a:spLocks noChangeArrowheads="1"/>
          </p:cNvSpPr>
          <p:nvPr/>
        </p:nvSpPr>
        <p:spPr bwMode="auto">
          <a:xfrm>
            <a:off x="3046412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Rectangle 69"/>
          <p:cNvSpPr>
            <a:spLocks noChangeArrowheads="1"/>
          </p:cNvSpPr>
          <p:nvPr/>
        </p:nvSpPr>
        <p:spPr bwMode="auto">
          <a:xfrm>
            <a:off x="3046412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75" name="Rectangle 71"/>
          <p:cNvSpPr>
            <a:spLocks noChangeArrowheads="1"/>
          </p:cNvSpPr>
          <p:nvPr/>
        </p:nvSpPr>
        <p:spPr bwMode="auto">
          <a:xfrm>
            <a:off x="3533775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Rectangle 72"/>
          <p:cNvSpPr>
            <a:spLocks noChangeArrowheads="1"/>
          </p:cNvSpPr>
          <p:nvPr/>
        </p:nvSpPr>
        <p:spPr bwMode="auto">
          <a:xfrm>
            <a:off x="3533775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77" name="Rectangle 74"/>
          <p:cNvSpPr>
            <a:spLocks noChangeArrowheads="1"/>
          </p:cNvSpPr>
          <p:nvPr/>
        </p:nvSpPr>
        <p:spPr bwMode="auto">
          <a:xfrm>
            <a:off x="4021137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Rectangle 75"/>
          <p:cNvSpPr>
            <a:spLocks noChangeArrowheads="1"/>
          </p:cNvSpPr>
          <p:nvPr/>
        </p:nvSpPr>
        <p:spPr bwMode="auto">
          <a:xfrm>
            <a:off x="4021137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79" name="Rectangle 77"/>
          <p:cNvSpPr>
            <a:spLocks noChangeArrowheads="1"/>
          </p:cNvSpPr>
          <p:nvPr/>
        </p:nvSpPr>
        <p:spPr bwMode="auto">
          <a:xfrm>
            <a:off x="4508500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Rectangle 78"/>
          <p:cNvSpPr>
            <a:spLocks noChangeArrowheads="1"/>
          </p:cNvSpPr>
          <p:nvPr/>
        </p:nvSpPr>
        <p:spPr bwMode="auto">
          <a:xfrm>
            <a:off x="4508500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81" name="Rectangle 80"/>
          <p:cNvSpPr>
            <a:spLocks noChangeArrowheads="1"/>
          </p:cNvSpPr>
          <p:nvPr/>
        </p:nvSpPr>
        <p:spPr bwMode="auto">
          <a:xfrm>
            <a:off x="4995862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Rectangle 81"/>
          <p:cNvSpPr>
            <a:spLocks noChangeArrowheads="1"/>
          </p:cNvSpPr>
          <p:nvPr/>
        </p:nvSpPr>
        <p:spPr bwMode="auto">
          <a:xfrm>
            <a:off x="4995862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83" name="Rectangle 83"/>
          <p:cNvSpPr>
            <a:spLocks noChangeArrowheads="1"/>
          </p:cNvSpPr>
          <p:nvPr/>
        </p:nvSpPr>
        <p:spPr bwMode="auto">
          <a:xfrm>
            <a:off x="5483225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Rectangle 84"/>
          <p:cNvSpPr>
            <a:spLocks noChangeArrowheads="1"/>
          </p:cNvSpPr>
          <p:nvPr/>
        </p:nvSpPr>
        <p:spPr bwMode="auto">
          <a:xfrm>
            <a:off x="5483225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85" name="Rectangle 86"/>
          <p:cNvSpPr>
            <a:spLocks noChangeArrowheads="1"/>
          </p:cNvSpPr>
          <p:nvPr/>
        </p:nvSpPr>
        <p:spPr bwMode="auto">
          <a:xfrm>
            <a:off x="5970587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Rectangle 87"/>
          <p:cNvSpPr>
            <a:spLocks noChangeArrowheads="1"/>
          </p:cNvSpPr>
          <p:nvPr/>
        </p:nvSpPr>
        <p:spPr bwMode="auto">
          <a:xfrm>
            <a:off x="5970587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87" name="Rectangle 89"/>
          <p:cNvSpPr>
            <a:spLocks noChangeArrowheads="1"/>
          </p:cNvSpPr>
          <p:nvPr/>
        </p:nvSpPr>
        <p:spPr bwMode="auto">
          <a:xfrm>
            <a:off x="6457950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90"/>
          <p:cNvSpPr>
            <a:spLocks noChangeArrowheads="1"/>
          </p:cNvSpPr>
          <p:nvPr/>
        </p:nvSpPr>
        <p:spPr bwMode="auto">
          <a:xfrm>
            <a:off x="6457950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6945312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6945312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91" name="Rectangle 95"/>
          <p:cNvSpPr>
            <a:spLocks noChangeArrowheads="1"/>
          </p:cNvSpPr>
          <p:nvPr/>
        </p:nvSpPr>
        <p:spPr bwMode="auto">
          <a:xfrm>
            <a:off x="7432675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Rectangle 96"/>
          <p:cNvSpPr>
            <a:spLocks noChangeArrowheads="1"/>
          </p:cNvSpPr>
          <p:nvPr/>
        </p:nvSpPr>
        <p:spPr bwMode="auto">
          <a:xfrm>
            <a:off x="7432675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193" name="Group 97"/>
          <p:cNvGrpSpPr>
            <a:grpSpLocks/>
          </p:cNvGrpSpPr>
          <p:nvPr/>
        </p:nvGrpSpPr>
        <p:grpSpPr bwMode="auto">
          <a:xfrm>
            <a:off x="5004858" y="6372225"/>
            <a:ext cx="2924175" cy="333375"/>
            <a:chOff x="3101" y="3292"/>
            <a:chExt cx="1842" cy="210"/>
          </a:xfrm>
        </p:grpSpPr>
        <p:sp>
          <p:nvSpPr>
            <p:cNvPr id="194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196" name="Group 100"/>
          <p:cNvGrpSpPr>
            <a:grpSpLocks/>
          </p:cNvGrpSpPr>
          <p:nvPr/>
        </p:nvGrpSpPr>
        <p:grpSpPr bwMode="auto">
          <a:xfrm>
            <a:off x="2092324" y="6363758"/>
            <a:ext cx="2924175" cy="333375"/>
            <a:chOff x="1277" y="3292"/>
            <a:chExt cx="1842" cy="210"/>
          </a:xfrm>
        </p:grpSpPr>
        <p:sp>
          <p:nvSpPr>
            <p:cNvPr id="197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228" name="Group 135"/>
          <p:cNvGrpSpPr>
            <a:grpSpLocks/>
          </p:cNvGrpSpPr>
          <p:nvPr/>
        </p:nvGrpSpPr>
        <p:grpSpPr bwMode="auto">
          <a:xfrm>
            <a:off x="2215620" y="5980641"/>
            <a:ext cx="5576888" cy="339725"/>
            <a:chOff x="1344" y="3030"/>
            <a:chExt cx="3513" cy="214"/>
          </a:xfrm>
        </p:grpSpPr>
        <p:sp>
          <p:nvSpPr>
            <p:cNvPr id="229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0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1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2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3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4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5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6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7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8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9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40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922" name="Group 921">
            <a:extLst>
              <a:ext uri="{FF2B5EF4-FFF2-40B4-BE49-F238E27FC236}">
                <a16:creationId xmlns:a16="http://schemas.microsoft.com/office/drawing/2014/main" id="{D3BCD5E7-ACAE-4E61-BA73-B9087CB61528}"/>
              </a:ext>
            </a:extLst>
          </p:cNvPr>
          <p:cNvGrpSpPr/>
          <p:nvPr/>
        </p:nvGrpSpPr>
        <p:grpSpPr>
          <a:xfrm>
            <a:off x="665955" y="3554411"/>
            <a:ext cx="8154989" cy="1627189"/>
            <a:chOff x="2211252" y="149729"/>
            <a:chExt cx="8154989" cy="1627189"/>
          </a:xfrm>
        </p:grpSpPr>
        <p:sp>
          <p:nvSpPr>
            <p:cNvPr id="923" name="Rectangle 60">
              <a:extLst>
                <a:ext uri="{FF2B5EF4-FFF2-40B4-BE49-F238E27FC236}">
                  <a16:creationId xmlns:a16="http://schemas.microsoft.com/office/drawing/2014/main" id="{EA472761-D774-4750-9BC1-34086E02C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4" name="Rectangle 61">
              <a:extLst>
                <a:ext uri="{FF2B5EF4-FFF2-40B4-BE49-F238E27FC236}">
                  <a16:creationId xmlns:a16="http://schemas.microsoft.com/office/drawing/2014/main" id="{E111E79D-3EDA-4DAD-B9E0-F0B875292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25" name="Rectangle 62">
              <a:extLst>
                <a:ext uri="{FF2B5EF4-FFF2-40B4-BE49-F238E27FC236}">
                  <a16:creationId xmlns:a16="http://schemas.microsoft.com/office/drawing/2014/main" id="{25E30877-543A-4F17-BED2-686010DF8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926" name="Rectangle 63">
              <a:extLst>
                <a:ext uri="{FF2B5EF4-FFF2-40B4-BE49-F238E27FC236}">
                  <a16:creationId xmlns:a16="http://schemas.microsoft.com/office/drawing/2014/main" id="{60B3979C-A484-45AD-9227-7DC3AC7DE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27" name="Rectangle 64">
              <a:extLst>
                <a:ext uri="{FF2B5EF4-FFF2-40B4-BE49-F238E27FC236}">
                  <a16:creationId xmlns:a16="http://schemas.microsoft.com/office/drawing/2014/main" id="{8AA1DD1E-E0E5-47DA-BB32-4848FB971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928" name="Rectangle 65">
              <a:extLst>
                <a:ext uri="{FF2B5EF4-FFF2-40B4-BE49-F238E27FC236}">
                  <a16:creationId xmlns:a16="http://schemas.microsoft.com/office/drawing/2014/main" id="{F9185848-003C-4E69-9F06-5F0B1F551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929" name="Rectangle 66">
              <a:extLst>
                <a:ext uri="{FF2B5EF4-FFF2-40B4-BE49-F238E27FC236}">
                  <a16:creationId xmlns:a16="http://schemas.microsoft.com/office/drawing/2014/main" id="{E82E37D2-5018-40C4-8ED5-21646BBCA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30" name="Rectangle 67">
              <a:extLst>
                <a:ext uri="{FF2B5EF4-FFF2-40B4-BE49-F238E27FC236}">
                  <a16:creationId xmlns:a16="http://schemas.microsoft.com/office/drawing/2014/main" id="{17F6F41C-D146-49CA-993A-5A84AB481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931" name="Rectangle 68">
              <a:extLst>
                <a:ext uri="{FF2B5EF4-FFF2-40B4-BE49-F238E27FC236}">
                  <a16:creationId xmlns:a16="http://schemas.microsoft.com/office/drawing/2014/main" id="{5D542677-362A-4523-814B-7A619276A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932" name="Rectangle 69">
              <a:extLst>
                <a:ext uri="{FF2B5EF4-FFF2-40B4-BE49-F238E27FC236}">
                  <a16:creationId xmlns:a16="http://schemas.microsoft.com/office/drawing/2014/main" id="{0C907FF0-D5F5-4D9B-B737-CA0502EBE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33" name="Rectangle 70">
              <a:extLst>
                <a:ext uri="{FF2B5EF4-FFF2-40B4-BE49-F238E27FC236}">
                  <a16:creationId xmlns:a16="http://schemas.microsoft.com/office/drawing/2014/main" id="{BB1517C0-09E6-47A4-BE1B-3EB66FBB0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34" name="Rectangle 71">
              <a:extLst>
                <a:ext uri="{FF2B5EF4-FFF2-40B4-BE49-F238E27FC236}">
                  <a16:creationId xmlns:a16="http://schemas.microsoft.com/office/drawing/2014/main" id="{9D6D2442-8638-416F-AFE0-B0806B187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935" name="Rectangle 72">
              <a:extLst>
                <a:ext uri="{FF2B5EF4-FFF2-40B4-BE49-F238E27FC236}">
                  <a16:creationId xmlns:a16="http://schemas.microsoft.com/office/drawing/2014/main" id="{5E6B643D-3006-4DDC-A33E-24BF031C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144989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936" name="Rectangle 73">
              <a:extLst>
                <a:ext uri="{FF2B5EF4-FFF2-40B4-BE49-F238E27FC236}">
                  <a16:creationId xmlns:a16="http://schemas.microsoft.com/office/drawing/2014/main" id="{1891F660-6CB6-4AC5-895E-805B5193B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37" name="Rectangle 74">
              <a:extLst>
                <a:ext uri="{FF2B5EF4-FFF2-40B4-BE49-F238E27FC236}">
                  <a16:creationId xmlns:a16="http://schemas.microsoft.com/office/drawing/2014/main" id="{E8EB8287-7A9E-4B2D-B471-85A23FD1B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38" name="Rectangle 75">
              <a:extLst>
                <a:ext uri="{FF2B5EF4-FFF2-40B4-BE49-F238E27FC236}">
                  <a16:creationId xmlns:a16="http://schemas.microsoft.com/office/drawing/2014/main" id="{F9386608-2103-42F1-9C34-EA89BCC0D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939" name="Rectangle 76">
              <a:extLst>
                <a:ext uri="{FF2B5EF4-FFF2-40B4-BE49-F238E27FC236}">
                  <a16:creationId xmlns:a16="http://schemas.microsoft.com/office/drawing/2014/main" id="{F096714F-E44A-413A-AF59-808356E60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40" name="Rectangle 77">
              <a:extLst>
                <a:ext uri="{FF2B5EF4-FFF2-40B4-BE49-F238E27FC236}">
                  <a16:creationId xmlns:a16="http://schemas.microsoft.com/office/drawing/2014/main" id="{694345DC-DCD4-4AF1-9B4B-9477591BA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41" name="Rectangle 78">
              <a:extLst>
                <a:ext uri="{FF2B5EF4-FFF2-40B4-BE49-F238E27FC236}">
                  <a16:creationId xmlns:a16="http://schemas.microsoft.com/office/drawing/2014/main" id="{AA351ADC-50D3-4B8E-BC74-C672B84A8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942" name="Rectangle 79">
              <a:extLst>
                <a:ext uri="{FF2B5EF4-FFF2-40B4-BE49-F238E27FC236}">
                  <a16:creationId xmlns:a16="http://schemas.microsoft.com/office/drawing/2014/main" id="{DDF4F623-2B47-4F86-9B01-02FE81258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43" name="Rectangle 80">
              <a:extLst>
                <a:ext uri="{FF2B5EF4-FFF2-40B4-BE49-F238E27FC236}">
                  <a16:creationId xmlns:a16="http://schemas.microsoft.com/office/drawing/2014/main" id="{A15838AB-6712-4C85-847B-69632F19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44" name="Rectangle 81">
              <a:extLst>
                <a:ext uri="{FF2B5EF4-FFF2-40B4-BE49-F238E27FC236}">
                  <a16:creationId xmlns:a16="http://schemas.microsoft.com/office/drawing/2014/main" id="{C7DD6C21-70D9-41E8-9FB8-0DFA189C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945" name="Rectangle 82">
              <a:extLst>
                <a:ext uri="{FF2B5EF4-FFF2-40B4-BE49-F238E27FC236}">
                  <a16:creationId xmlns:a16="http://schemas.microsoft.com/office/drawing/2014/main" id="{00AFC960-950C-4AD5-B8AD-EC14A7664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46" name="Rectangle 83">
              <a:extLst>
                <a:ext uri="{FF2B5EF4-FFF2-40B4-BE49-F238E27FC236}">
                  <a16:creationId xmlns:a16="http://schemas.microsoft.com/office/drawing/2014/main" id="{FE58E3CC-82B3-4BCC-A751-42BB79A60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47" name="Rectangle 84">
              <a:extLst>
                <a:ext uri="{FF2B5EF4-FFF2-40B4-BE49-F238E27FC236}">
                  <a16:creationId xmlns:a16="http://schemas.microsoft.com/office/drawing/2014/main" id="{C0B85331-FBF8-4145-95A4-3531EC966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948" name="Rectangle 85">
              <a:extLst>
                <a:ext uri="{FF2B5EF4-FFF2-40B4-BE49-F238E27FC236}">
                  <a16:creationId xmlns:a16="http://schemas.microsoft.com/office/drawing/2014/main" id="{E127B4EE-1A12-4D66-BC50-1F9BD4AB8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112445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949" name="Rectangle 86">
              <a:extLst>
                <a:ext uri="{FF2B5EF4-FFF2-40B4-BE49-F238E27FC236}">
                  <a16:creationId xmlns:a16="http://schemas.microsoft.com/office/drawing/2014/main" id="{165FD49E-93A1-4247-94A1-AE8AD2CC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50" name="Rectangle 87">
              <a:extLst>
                <a:ext uri="{FF2B5EF4-FFF2-40B4-BE49-F238E27FC236}">
                  <a16:creationId xmlns:a16="http://schemas.microsoft.com/office/drawing/2014/main" id="{806F3264-A1EC-47BB-8530-4BA0B068B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51" name="Rectangle 88">
              <a:extLst>
                <a:ext uri="{FF2B5EF4-FFF2-40B4-BE49-F238E27FC236}">
                  <a16:creationId xmlns:a16="http://schemas.microsoft.com/office/drawing/2014/main" id="{5B7C31A4-B7C9-43BE-A63F-FCC8B4E8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952" name="Rectangle 89">
              <a:extLst>
                <a:ext uri="{FF2B5EF4-FFF2-40B4-BE49-F238E27FC236}">
                  <a16:creationId xmlns:a16="http://schemas.microsoft.com/office/drawing/2014/main" id="{C92C8F71-2C5F-49CB-B68C-ABF3FF9F1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53" name="Rectangle 90">
              <a:extLst>
                <a:ext uri="{FF2B5EF4-FFF2-40B4-BE49-F238E27FC236}">
                  <a16:creationId xmlns:a16="http://schemas.microsoft.com/office/drawing/2014/main" id="{EB65648B-9077-4D72-B342-B355E0DAA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54" name="Rectangle 91">
              <a:extLst>
                <a:ext uri="{FF2B5EF4-FFF2-40B4-BE49-F238E27FC236}">
                  <a16:creationId xmlns:a16="http://schemas.microsoft.com/office/drawing/2014/main" id="{2356BEAF-7F96-4FCA-A587-00620C4EF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955" name="Rectangle 92">
              <a:extLst>
                <a:ext uri="{FF2B5EF4-FFF2-40B4-BE49-F238E27FC236}">
                  <a16:creationId xmlns:a16="http://schemas.microsoft.com/office/drawing/2014/main" id="{A73D2EC8-DBC4-4647-841E-932CA66BB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56" name="Rectangle 93">
              <a:extLst>
                <a:ext uri="{FF2B5EF4-FFF2-40B4-BE49-F238E27FC236}">
                  <a16:creationId xmlns:a16="http://schemas.microsoft.com/office/drawing/2014/main" id="{5EFAC079-721C-4F9F-8318-A01FD9E2A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57" name="Rectangle 94">
              <a:extLst>
                <a:ext uri="{FF2B5EF4-FFF2-40B4-BE49-F238E27FC236}">
                  <a16:creationId xmlns:a16="http://schemas.microsoft.com/office/drawing/2014/main" id="{6E2ABF1D-DBEA-4F98-9669-A521576E5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958" name="Rectangle 95">
              <a:extLst>
                <a:ext uri="{FF2B5EF4-FFF2-40B4-BE49-F238E27FC236}">
                  <a16:creationId xmlns:a16="http://schemas.microsoft.com/office/drawing/2014/main" id="{83954C28-3399-4DD7-A4B6-B18ECB321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59" name="Rectangle 96">
              <a:extLst>
                <a:ext uri="{FF2B5EF4-FFF2-40B4-BE49-F238E27FC236}">
                  <a16:creationId xmlns:a16="http://schemas.microsoft.com/office/drawing/2014/main" id="{1AC7EA54-4566-4CE3-8F1E-9D725FCDF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960" name="Rectangle 97">
              <a:extLst>
                <a:ext uri="{FF2B5EF4-FFF2-40B4-BE49-F238E27FC236}">
                  <a16:creationId xmlns:a16="http://schemas.microsoft.com/office/drawing/2014/main" id="{FBEC74EE-8566-494C-9AF6-27F2912CC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961" name="Rectangle 98">
              <a:extLst>
                <a:ext uri="{FF2B5EF4-FFF2-40B4-BE49-F238E27FC236}">
                  <a16:creationId xmlns:a16="http://schemas.microsoft.com/office/drawing/2014/main" id="{4C962E8F-AF7D-401C-B207-451A5381E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800604"/>
              <a:ext cx="625475" cy="3238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962" name="Rectangle 99">
              <a:extLst>
                <a:ext uri="{FF2B5EF4-FFF2-40B4-BE49-F238E27FC236}">
                  <a16:creationId xmlns:a16="http://schemas.microsoft.com/office/drawing/2014/main" id="{99B89769-8F21-41B9-9800-481168B8F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63" name="Rectangle 100">
              <a:extLst>
                <a:ext uri="{FF2B5EF4-FFF2-40B4-BE49-F238E27FC236}">
                  <a16:creationId xmlns:a16="http://schemas.microsoft.com/office/drawing/2014/main" id="{C9C2FAA2-AB72-4F60-B67D-83063680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964" name="Rectangle 101">
              <a:extLst>
                <a:ext uri="{FF2B5EF4-FFF2-40B4-BE49-F238E27FC236}">
                  <a16:creationId xmlns:a16="http://schemas.microsoft.com/office/drawing/2014/main" id="{62ACE133-FF9F-4BBD-9805-FB70E29D2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965" name="Rectangle 102">
              <a:extLst>
                <a:ext uri="{FF2B5EF4-FFF2-40B4-BE49-F238E27FC236}">
                  <a16:creationId xmlns:a16="http://schemas.microsoft.com/office/drawing/2014/main" id="{A0171FA1-5E78-4C42-B40E-CEA501A6B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66" name="Rectangle 103">
              <a:extLst>
                <a:ext uri="{FF2B5EF4-FFF2-40B4-BE49-F238E27FC236}">
                  <a16:creationId xmlns:a16="http://schemas.microsoft.com/office/drawing/2014/main" id="{B8615402-ED20-404B-B1B8-9695149A4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67" name="Rectangle 104">
              <a:extLst>
                <a:ext uri="{FF2B5EF4-FFF2-40B4-BE49-F238E27FC236}">
                  <a16:creationId xmlns:a16="http://schemas.microsoft.com/office/drawing/2014/main" id="{9C6D88E1-082C-4677-B5C9-CF8EE2D68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968" name="Rectangle 105">
              <a:extLst>
                <a:ext uri="{FF2B5EF4-FFF2-40B4-BE49-F238E27FC236}">
                  <a16:creationId xmlns:a16="http://schemas.microsoft.com/office/drawing/2014/main" id="{90F2C68C-49BD-4650-91FC-8CCA9287A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69" name="Rectangle 106">
              <a:extLst>
                <a:ext uri="{FF2B5EF4-FFF2-40B4-BE49-F238E27FC236}">
                  <a16:creationId xmlns:a16="http://schemas.microsoft.com/office/drawing/2014/main" id="{5A6BCA06-5B13-4A24-9AF1-417DC64FC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970" name="Rectangle 107">
              <a:extLst>
                <a:ext uri="{FF2B5EF4-FFF2-40B4-BE49-F238E27FC236}">
                  <a16:creationId xmlns:a16="http://schemas.microsoft.com/office/drawing/2014/main" id="{44B4E26B-BB89-4026-9234-D8E0DD08C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971" name="Rectangle 108">
              <a:extLst>
                <a:ext uri="{FF2B5EF4-FFF2-40B4-BE49-F238E27FC236}">
                  <a16:creationId xmlns:a16="http://schemas.microsoft.com/office/drawing/2014/main" id="{F603F491-64FE-456E-B30B-D388E2A47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72" name="Rectangle 109">
              <a:extLst>
                <a:ext uri="{FF2B5EF4-FFF2-40B4-BE49-F238E27FC236}">
                  <a16:creationId xmlns:a16="http://schemas.microsoft.com/office/drawing/2014/main" id="{577923F5-293E-4F40-A459-76ACB6025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73" name="Rectangle 110">
              <a:extLst>
                <a:ext uri="{FF2B5EF4-FFF2-40B4-BE49-F238E27FC236}">
                  <a16:creationId xmlns:a16="http://schemas.microsoft.com/office/drawing/2014/main" id="{89B3E27B-25AB-42E3-B777-0EB213D2D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974" name="Rectangle 111">
              <a:extLst>
                <a:ext uri="{FF2B5EF4-FFF2-40B4-BE49-F238E27FC236}">
                  <a16:creationId xmlns:a16="http://schemas.microsoft.com/office/drawing/2014/main" id="{6C789237-5045-46AF-A062-FCA7A8FEF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47516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975" name="Rectangle 112">
              <a:extLst>
                <a:ext uri="{FF2B5EF4-FFF2-40B4-BE49-F238E27FC236}">
                  <a16:creationId xmlns:a16="http://schemas.microsoft.com/office/drawing/2014/main" id="{E8932B49-2A20-4990-916E-C100CD9E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976" name="Rectangle 113">
              <a:extLst>
                <a:ext uri="{FF2B5EF4-FFF2-40B4-BE49-F238E27FC236}">
                  <a16:creationId xmlns:a16="http://schemas.microsoft.com/office/drawing/2014/main" id="{A277AF55-AADA-4A20-B139-FF5CA2096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77" name="Rectangle 114">
              <a:extLst>
                <a:ext uri="{FF2B5EF4-FFF2-40B4-BE49-F238E27FC236}">
                  <a16:creationId xmlns:a16="http://schemas.microsoft.com/office/drawing/2014/main" id="{3C352152-E5EB-4528-85E2-43D5679A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78" name="Rectangle 115">
              <a:extLst>
                <a:ext uri="{FF2B5EF4-FFF2-40B4-BE49-F238E27FC236}">
                  <a16:creationId xmlns:a16="http://schemas.microsoft.com/office/drawing/2014/main" id="{48401A5F-66B8-46FF-994B-97AAEE9F9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979" name="Rectangle 116">
              <a:extLst>
                <a:ext uri="{FF2B5EF4-FFF2-40B4-BE49-F238E27FC236}">
                  <a16:creationId xmlns:a16="http://schemas.microsoft.com/office/drawing/2014/main" id="{B5B933EA-4915-4BF5-96E0-8EC0A8029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80" name="Rectangle 117">
              <a:extLst>
                <a:ext uri="{FF2B5EF4-FFF2-40B4-BE49-F238E27FC236}">
                  <a16:creationId xmlns:a16="http://schemas.microsoft.com/office/drawing/2014/main" id="{56FD87E4-E0D1-4AB4-B1BE-35247EF99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81" name="Rectangle 118">
              <a:extLst>
                <a:ext uri="{FF2B5EF4-FFF2-40B4-BE49-F238E27FC236}">
                  <a16:creationId xmlns:a16="http://schemas.microsoft.com/office/drawing/2014/main" id="{682936DF-668A-4EE6-8D97-6EB544E83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982" name="Rectangle 119">
              <a:extLst>
                <a:ext uri="{FF2B5EF4-FFF2-40B4-BE49-F238E27FC236}">
                  <a16:creationId xmlns:a16="http://schemas.microsoft.com/office/drawing/2014/main" id="{E9A03EE3-3BC9-4CBF-9B18-695EB85FF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83" name="Rectangle 120">
              <a:extLst>
                <a:ext uri="{FF2B5EF4-FFF2-40B4-BE49-F238E27FC236}">
                  <a16:creationId xmlns:a16="http://schemas.microsoft.com/office/drawing/2014/main" id="{6F622CB9-8011-4C50-B12D-FEB84B5E7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84" name="Rectangle 121">
              <a:extLst>
                <a:ext uri="{FF2B5EF4-FFF2-40B4-BE49-F238E27FC236}">
                  <a16:creationId xmlns:a16="http://schemas.microsoft.com/office/drawing/2014/main" id="{D2897C3D-F806-407E-A51F-468555003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985" name="Rectangle 122">
              <a:extLst>
                <a:ext uri="{FF2B5EF4-FFF2-40B4-BE49-F238E27FC236}">
                  <a16:creationId xmlns:a16="http://schemas.microsoft.com/office/drawing/2014/main" id="{93087E36-17FA-427C-92A8-FA148CC0A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86" name="Rectangle 123">
              <a:extLst>
                <a:ext uri="{FF2B5EF4-FFF2-40B4-BE49-F238E27FC236}">
                  <a16:creationId xmlns:a16="http://schemas.microsoft.com/office/drawing/2014/main" id="{56006511-9ACF-4182-BE11-3938034B6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87" name="Rectangle 124">
              <a:extLst>
                <a:ext uri="{FF2B5EF4-FFF2-40B4-BE49-F238E27FC236}">
                  <a16:creationId xmlns:a16="http://schemas.microsoft.com/office/drawing/2014/main" id="{10057E5E-0BF4-4DD1-9C4A-459CD0812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988" name="Line 125">
              <a:extLst>
                <a:ext uri="{FF2B5EF4-FFF2-40B4-BE49-F238E27FC236}">
                  <a16:creationId xmlns:a16="http://schemas.microsoft.com/office/drawing/2014/main" id="{BAD4EAC4-D816-49E9-8FBE-E986A1EA1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47516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989" name="Line 126">
              <a:extLst>
                <a:ext uri="{FF2B5EF4-FFF2-40B4-BE49-F238E27FC236}">
                  <a16:creationId xmlns:a16="http://schemas.microsoft.com/office/drawing/2014/main" id="{0BC5BFB8-3042-4B20-A942-D37F93AEF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80060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127">
              <a:extLst>
                <a:ext uri="{FF2B5EF4-FFF2-40B4-BE49-F238E27FC236}">
                  <a16:creationId xmlns:a16="http://schemas.microsoft.com/office/drawing/2014/main" id="{BAB2A8F0-2E7D-4B1C-97E5-4DF03F641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12445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128">
              <a:extLst>
                <a:ext uri="{FF2B5EF4-FFF2-40B4-BE49-F238E27FC236}">
                  <a16:creationId xmlns:a16="http://schemas.microsoft.com/office/drawing/2014/main" id="{1737B2F7-93C9-4FCF-B3FA-8FBC85865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44989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129">
              <a:extLst>
                <a:ext uri="{FF2B5EF4-FFF2-40B4-BE49-F238E27FC236}">
                  <a16:creationId xmlns:a16="http://schemas.microsoft.com/office/drawing/2014/main" id="{DC7B1058-C4C4-4663-AD35-70BD3AD45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69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130">
              <a:extLst>
                <a:ext uri="{FF2B5EF4-FFF2-40B4-BE49-F238E27FC236}">
                  <a16:creationId xmlns:a16="http://schemas.microsoft.com/office/drawing/2014/main" id="{AC139BBA-000E-47E1-8C76-446FE25D6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4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131">
              <a:extLst>
                <a:ext uri="{FF2B5EF4-FFF2-40B4-BE49-F238E27FC236}">
                  <a16:creationId xmlns:a16="http://schemas.microsoft.com/office/drawing/2014/main" id="{6E3A896F-1322-4209-8AFA-A02A1180D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65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132">
              <a:extLst>
                <a:ext uri="{FF2B5EF4-FFF2-40B4-BE49-F238E27FC236}">
                  <a16:creationId xmlns:a16="http://schemas.microsoft.com/office/drawing/2014/main" id="{4FA10368-85AD-4C7E-B9B6-7F9D5F715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362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133">
              <a:extLst>
                <a:ext uri="{FF2B5EF4-FFF2-40B4-BE49-F238E27FC236}">
                  <a16:creationId xmlns:a16="http://schemas.microsoft.com/office/drawing/2014/main" id="{2EDC1C87-D616-44D7-8D49-FFD8167A6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93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134">
              <a:extLst>
                <a:ext uri="{FF2B5EF4-FFF2-40B4-BE49-F238E27FC236}">
                  <a16:creationId xmlns:a16="http://schemas.microsoft.com/office/drawing/2014/main" id="{841F29B7-39A3-4187-A2A4-D3CC09E45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481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135">
              <a:extLst>
                <a:ext uri="{FF2B5EF4-FFF2-40B4-BE49-F238E27FC236}">
                  <a16:creationId xmlns:a16="http://schemas.microsoft.com/office/drawing/2014/main" id="{82DCBB30-6CFC-429F-BBAF-895C63662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089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136">
              <a:extLst>
                <a:ext uri="{FF2B5EF4-FFF2-40B4-BE49-F238E27FC236}">
                  <a16:creationId xmlns:a16="http://schemas.microsoft.com/office/drawing/2014/main" id="{CAA03C9B-CE38-41D7-90CD-8F6182A3F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917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137">
              <a:extLst>
                <a:ext uri="{FF2B5EF4-FFF2-40B4-BE49-F238E27FC236}">
                  <a16:creationId xmlns:a16="http://schemas.microsoft.com/office/drawing/2014/main" id="{ADD7F858-B162-4C88-86BA-C599F6CD1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672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138">
              <a:extLst>
                <a:ext uri="{FF2B5EF4-FFF2-40B4-BE49-F238E27FC236}">
                  <a16:creationId xmlns:a16="http://schemas.microsoft.com/office/drawing/2014/main" id="{944EBD09-0DBE-4E4A-ADB3-E1B74A3D0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1090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139">
              <a:extLst>
                <a:ext uri="{FF2B5EF4-FFF2-40B4-BE49-F238E27FC236}">
                  <a16:creationId xmlns:a16="http://schemas.microsoft.com/office/drawing/2014/main" id="{488BD9E9-3E2C-47C8-838C-6FF923F85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140">
              <a:extLst>
                <a:ext uri="{FF2B5EF4-FFF2-40B4-BE49-F238E27FC236}">
                  <a16:creationId xmlns:a16="http://schemas.microsoft.com/office/drawing/2014/main" id="{12FD65CD-0EC7-4C8E-B498-5A8185B91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227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141">
              <a:extLst>
                <a:ext uri="{FF2B5EF4-FFF2-40B4-BE49-F238E27FC236}">
                  <a16:creationId xmlns:a16="http://schemas.microsoft.com/office/drawing/2014/main" id="{B4D93299-3991-463F-B174-201A0452D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3465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142">
              <a:extLst>
                <a:ext uri="{FF2B5EF4-FFF2-40B4-BE49-F238E27FC236}">
                  <a16:creationId xmlns:a16="http://schemas.microsoft.com/office/drawing/2014/main" id="{18554A2A-3698-470B-8A6C-864BED216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4972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1006" name="Line 143">
              <a:extLst>
                <a:ext uri="{FF2B5EF4-FFF2-40B4-BE49-F238E27FC236}">
                  <a16:creationId xmlns:a16="http://schemas.microsoft.com/office/drawing/2014/main" id="{4C2146EF-958A-4010-B15C-BD4BF6BBF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4653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144">
              <a:extLst>
                <a:ext uri="{FF2B5EF4-FFF2-40B4-BE49-F238E27FC236}">
                  <a16:creationId xmlns:a16="http://schemas.microsoft.com/office/drawing/2014/main" id="{6DB9BE06-5999-438D-B844-218954AA4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77533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444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" grpId="0" animBg="1"/>
      <p:bldP spid="165" grpId="0" animBg="1"/>
      <p:bldP spid="166" grpId="0" animBg="1"/>
      <p:bldP spid="167" grpId="0" animBg="1"/>
      <p:bldP spid="168" grpId="0" animBg="1"/>
      <p:bldP spid="222" grpId="0"/>
      <p:bldP spid="223" grpId="0"/>
      <p:bldP spid="224" grpId="0"/>
      <p:bldP spid="225" grpId="0"/>
      <p:bldP spid="226" grpId="0"/>
      <p:bldP spid="227" grpId="0"/>
      <p:bldP spid="169" grpId="0" animBg="1"/>
      <p:bldP spid="170" grpId="0"/>
      <p:bldP spid="171" grpId="0" animBg="1"/>
      <p:bldP spid="172" grpId="0"/>
      <p:bldP spid="173" grpId="0" animBg="1"/>
      <p:bldP spid="174" grpId="0"/>
      <p:bldP spid="175" grpId="0" animBg="1"/>
      <p:bldP spid="176" grpId="0"/>
      <p:bldP spid="177" grpId="0" animBg="1"/>
      <p:bldP spid="178" grpId="0"/>
      <p:bldP spid="179" grpId="0" animBg="1"/>
      <p:bldP spid="180" grpId="0"/>
      <p:bldP spid="181" grpId="0" animBg="1"/>
      <p:bldP spid="182" grpId="0"/>
      <p:bldP spid="183" grpId="0" animBg="1"/>
      <p:bldP spid="184" grpId="0"/>
      <p:bldP spid="185" grpId="0" animBg="1"/>
      <p:bldP spid="186" grpId="0"/>
      <p:bldP spid="187" grpId="0" animBg="1"/>
      <p:bldP spid="188" grpId="0"/>
      <p:bldP spid="189" grpId="0" animBg="1"/>
      <p:bldP spid="190" grpId="0"/>
      <p:bldP spid="191" grpId="0" animBg="1"/>
      <p:bldP spid="1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Box 370">
            <a:extLst>
              <a:ext uri="{FF2B5EF4-FFF2-40B4-BE49-F238E27FC236}">
                <a16:creationId xmlns:a16="http://schemas.microsoft.com/office/drawing/2014/main" id="{CADAD009-1769-487B-8296-8CD554ECD5A2}"/>
              </a:ext>
            </a:extLst>
          </p:cNvPr>
          <p:cNvSpPr txBox="1"/>
          <p:nvPr/>
        </p:nvSpPr>
        <p:spPr>
          <a:xfrm>
            <a:off x="581983" y="3593068"/>
            <a:ext cx="7553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</a:t>
            </a:r>
          </a:p>
        </p:txBody>
      </p:sp>
      <p:sp>
        <p:nvSpPr>
          <p:cNvPr id="130" name="Rectangle 2"/>
          <p:cNvSpPr txBox="1">
            <a:spLocks noChangeArrowheads="1"/>
          </p:cNvSpPr>
          <p:nvPr/>
        </p:nvSpPr>
        <p:spPr bwMode="auto">
          <a:xfrm>
            <a:off x="294481" y="1194928"/>
            <a:ext cx="8307387" cy="231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/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/>
              <a:t>	CO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</p:txBody>
      </p:sp>
      <p:sp>
        <p:nvSpPr>
          <p:cNvPr id="169" name="Rectangle 62"/>
          <p:cNvSpPr>
            <a:spLocks noChangeArrowheads="1"/>
          </p:cNvSpPr>
          <p:nvPr/>
        </p:nvSpPr>
        <p:spPr bwMode="auto">
          <a:xfrm>
            <a:off x="2143654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63"/>
          <p:cNvSpPr>
            <a:spLocks noChangeArrowheads="1"/>
          </p:cNvSpPr>
          <p:nvPr/>
        </p:nvSpPr>
        <p:spPr bwMode="auto">
          <a:xfrm>
            <a:off x="2143654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71" name="Rectangle 65"/>
          <p:cNvSpPr>
            <a:spLocks noChangeArrowheads="1"/>
          </p:cNvSpPr>
          <p:nvPr/>
        </p:nvSpPr>
        <p:spPr bwMode="auto">
          <a:xfrm>
            <a:off x="2631017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66"/>
          <p:cNvSpPr>
            <a:spLocks noChangeArrowheads="1"/>
          </p:cNvSpPr>
          <p:nvPr/>
        </p:nvSpPr>
        <p:spPr bwMode="auto">
          <a:xfrm>
            <a:off x="2631017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73" name="Rectangle 68"/>
          <p:cNvSpPr>
            <a:spLocks noChangeArrowheads="1"/>
          </p:cNvSpPr>
          <p:nvPr/>
        </p:nvSpPr>
        <p:spPr bwMode="auto">
          <a:xfrm>
            <a:off x="3118379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Rectangle 69"/>
          <p:cNvSpPr>
            <a:spLocks noChangeArrowheads="1"/>
          </p:cNvSpPr>
          <p:nvPr/>
        </p:nvSpPr>
        <p:spPr bwMode="auto">
          <a:xfrm>
            <a:off x="3118379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75" name="Rectangle 71"/>
          <p:cNvSpPr>
            <a:spLocks noChangeArrowheads="1"/>
          </p:cNvSpPr>
          <p:nvPr/>
        </p:nvSpPr>
        <p:spPr bwMode="auto">
          <a:xfrm>
            <a:off x="3605742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Rectangle 72"/>
          <p:cNvSpPr>
            <a:spLocks noChangeArrowheads="1"/>
          </p:cNvSpPr>
          <p:nvPr/>
        </p:nvSpPr>
        <p:spPr bwMode="auto">
          <a:xfrm>
            <a:off x="3605742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77" name="Rectangle 74"/>
          <p:cNvSpPr>
            <a:spLocks noChangeArrowheads="1"/>
          </p:cNvSpPr>
          <p:nvPr/>
        </p:nvSpPr>
        <p:spPr bwMode="auto">
          <a:xfrm>
            <a:off x="4093104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Rectangle 75"/>
          <p:cNvSpPr>
            <a:spLocks noChangeArrowheads="1"/>
          </p:cNvSpPr>
          <p:nvPr/>
        </p:nvSpPr>
        <p:spPr bwMode="auto">
          <a:xfrm>
            <a:off x="4093104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79" name="Rectangle 77"/>
          <p:cNvSpPr>
            <a:spLocks noChangeArrowheads="1"/>
          </p:cNvSpPr>
          <p:nvPr/>
        </p:nvSpPr>
        <p:spPr bwMode="auto">
          <a:xfrm>
            <a:off x="4580467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Rectangle 78"/>
          <p:cNvSpPr>
            <a:spLocks noChangeArrowheads="1"/>
          </p:cNvSpPr>
          <p:nvPr/>
        </p:nvSpPr>
        <p:spPr bwMode="auto">
          <a:xfrm>
            <a:off x="4580467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81" name="Rectangle 80"/>
          <p:cNvSpPr>
            <a:spLocks noChangeArrowheads="1"/>
          </p:cNvSpPr>
          <p:nvPr/>
        </p:nvSpPr>
        <p:spPr bwMode="auto">
          <a:xfrm>
            <a:off x="5067829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Rectangle 81"/>
          <p:cNvSpPr>
            <a:spLocks noChangeArrowheads="1"/>
          </p:cNvSpPr>
          <p:nvPr/>
        </p:nvSpPr>
        <p:spPr bwMode="auto">
          <a:xfrm>
            <a:off x="5067829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83" name="Rectangle 83"/>
          <p:cNvSpPr>
            <a:spLocks noChangeArrowheads="1"/>
          </p:cNvSpPr>
          <p:nvPr/>
        </p:nvSpPr>
        <p:spPr bwMode="auto">
          <a:xfrm>
            <a:off x="5555192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Rectangle 84"/>
          <p:cNvSpPr>
            <a:spLocks noChangeArrowheads="1"/>
          </p:cNvSpPr>
          <p:nvPr/>
        </p:nvSpPr>
        <p:spPr bwMode="auto">
          <a:xfrm>
            <a:off x="5555192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85" name="Rectangle 86"/>
          <p:cNvSpPr>
            <a:spLocks noChangeArrowheads="1"/>
          </p:cNvSpPr>
          <p:nvPr/>
        </p:nvSpPr>
        <p:spPr bwMode="auto">
          <a:xfrm>
            <a:off x="6042554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Rectangle 87"/>
          <p:cNvSpPr>
            <a:spLocks noChangeArrowheads="1"/>
          </p:cNvSpPr>
          <p:nvPr/>
        </p:nvSpPr>
        <p:spPr bwMode="auto">
          <a:xfrm>
            <a:off x="6042554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87" name="Rectangle 89"/>
          <p:cNvSpPr>
            <a:spLocks noChangeArrowheads="1"/>
          </p:cNvSpPr>
          <p:nvPr/>
        </p:nvSpPr>
        <p:spPr bwMode="auto">
          <a:xfrm>
            <a:off x="6529917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90"/>
          <p:cNvSpPr>
            <a:spLocks noChangeArrowheads="1"/>
          </p:cNvSpPr>
          <p:nvPr/>
        </p:nvSpPr>
        <p:spPr bwMode="auto">
          <a:xfrm>
            <a:off x="6529917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7017279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7017279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91" name="Rectangle 95"/>
          <p:cNvSpPr>
            <a:spLocks noChangeArrowheads="1"/>
          </p:cNvSpPr>
          <p:nvPr/>
        </p:nvSpPr>
        <p:spPr bwMode="auto">
          <a:xfrm>
            <a:off x="7504642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Rectangle 96"/>
          <p:cNvSpPr>
            <a:spLocks noChangeArrowheads="1"/>
          </p:cNvSpPr>
          <p:nvPr/>
        </p:nvSpPr>
        <p:spPr bwMode="auto">
          <a:xfrm>
            <a:off x="7504642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193" name="Group 97"/>
          <p:cNvGrpSpPr>
            <a:grpSpLocks/>
          </p:cNvGrpSpPr>
          <p:nvPr/>
        </p:nvGrpSpPr>
        <p:grpSpPr bwMode="auto">
          <a:xfrm>
            <a:off x="5076825" y="2728383"/>
            <a:ext cx="2924175" cy="333375"/>
            <a:chOff x="3101" y="3292"/>
            <a:chExt cx="1842" cy="210"/>
          </a:xfrm>
        </p:grpSpPr>
        <p:sp>
          <p:nvSpPr>
            <p:cNvPr id="194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196" name="Group 100"/>
          <p:cNvGrpSpPr>
            <a:grpSpLocks/>
          </p:cNvGrpSpPr>
          <p:nvPr/>
        </p:nvGrpSpPr>
        <p:grpSpPr bwMode="auto">
          <a:xfrm>
            <a:off x="2164291" y="2719916"/>
            <a:ext cx="2924175" cy="333375"/>
            <a:chOff x="1277" y="3292"/>
            <a:chExt cx="1842" cy="210"/>
          </a:xfrm>
        </p:grpSpPr>
        <p:sp>
          <p:nvSpPr>
            <p:cNvPr id="197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199" name="Group 103"/>
          <p:cNvGrpSpPr>
            <a:grpSpLocks/>
          </p:cNvGrpSpPr>
          <p:nvPr/>
        </p:nvGrpSpPr>
        <p:grpSpPr bwMode="auto">
          <a:xfrm>
            <a:off x="6997171" y="1680104"/>
            <a:ext cx="992188" cy="306388"/>
            <a:chOff x="4300" y="2637"/>
            <a:chExt cx="625" cy="193"/>
          </a:xfrm>
        </p:grpSpPr>
        <p:sp>
          <p:nvSpPr>
            <p:cNvPr id="200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202" name="Group 106"/>
          <p:cNvGrpSpPr>
            <a:grpSpLocks/>
          </p:cNvGrpSpPr>
          <p:nvPr/>
        </p:nvGrpSpPr>
        <p:grpSpPr bwMode="auto">
          <a:xfrm>
            <a:off x="5059362" y="1676400"/>
            <a:ext cx="1927225" cy="306388"/>
            <a:chOff x="3090" y="2624"/>
            <a:chExt cx="1214" cy="193"/>
          </a:xfrm>
        </p:grpSpPr>
        <p:sp>
          <p:nvSpPr>
            <p:cNvPr id="203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205" name="Group 109"/>
          <p:cNvGrpSpPr>
            <a:grpSpLocks/>
          </p:cNvGrpSpPr>
          <p:nvPr/>
        </p:nvGrpSpPr>
        <p:grpSpPr bwMode="auto">
          <a:xfrm>
            <a:off x="2143654" y="1680104"/>
            <a:ext cx="2894013" cy="306388"/>
            <a:chOff x="1248" y="2637"/>
            <a:chExt cx="1823" cy="193"/>
          </a:xfrm>
        </p:grpSpPr>
        <p:sp>
          <p:nvSpPr>
            <p:cNvPr id="206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grpSp>
        <p:nvGrpSpPr>
          <p:cNvPr id="228" name="Group 135"/>
          <p:cNvGrpSpPr>
            <a:grpSpLocks/>
          </p:cNvGrpSpPr>
          <p:nvPr/>
        </p:nvGrpSpPr>
        <p:grpSpPr bwMode="auto">
          <a:xfrm>
            <a:off x="2287587" y="2336799"/>
            <a:ext cx="5576888" cy="339725"/>
            <a:chOff x="1344" y="3030"/>
            <a:chExt cx="3513" cy="214"/>
          </a:xfrm>
        </p:grpSpPr>
        <p:sp>
          <p:nvSpPr>
            <p:cNvPr id="229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0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1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2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3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4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5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6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7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8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9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40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241" name="Text Box 149"/>
          <p:cNvSpPr txBox="1">
            <a:spLocks noChangeArrowheads="1"/>
          </p:cNvSpPr>
          <p:nvPr/>
        </p:nvSpPr>
        <p:spPr bwMode="auto">
          <a:xfrm>
            <a:off x="1295400" y="3124200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42" name="Text Box 150"/>
          <p:cNvSpPr txBox="1">
            <a:spLocks noChangeArrowheads="1"/>
          </p:cNvSpPr>
          <p:nvPr/>
        </p:nvSpPr>
        <p:spPr bwMode="auto">
          <a:xfrm>
            <a:off x="2192339" y="3124200"/>
            <a:ext cx="39528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243" name="Text Box 151"/>
          <p:cNvSpPr txBox="1">
            <a:spLocks noChangeArrowheads="1"/>
          </p:cNvSpPr>
          <p:nvPr/>
        </p:nvSpPr>
        <p:spPr bwMode="auto">
          <a:xfrm>
            <a:off x="3179766" y="3124200"/>
            <a:ext cx="5254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244" name="Text Box 153"/>
          <p:cNvSpPr txBox="1">
            <a:spLocks noChangeArrowheads="1"/>
          </p:cNvSpPr>
          <p:nvPr/>
        </p:nvSpPr>
        <p:spPr bwMode="auto">
          <a:xfrm>
            <a:off x="4501094" y="3124200"/>
            <a:ext cx="200025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245" name="Text Box 154"/>
          <p:cNvSpPr txBox="1">
            <a:spLocks noChangeArrowheads="1"/>
          </p:cNvSpPr>
          <p:nvPr/>
        </p:nvSpPr>
        <p:spPr bwMode="auto">
          <a:xfrm>
            <a:off x="5771093" y="3124200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0x36</a:t>
            </a:r>
          </a:p>
        </p:txBody>
      </p:sp>
      <p:grpSp>
        <p:nvGrpSpPr>
          <p:cNvPr id="424" name="Group 423"/>
          <p:cNvGrpSpPr/>
          <p:nvPr/>
        </p:nvGrpSpPr>
        <p:grpSpPr>
          <a:xfrm>
            <a:off x="232039" y="3941763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425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426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427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428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29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30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431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432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3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4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5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6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37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438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439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440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441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442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43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44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445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446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447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448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449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450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51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452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453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4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5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6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7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58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59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460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461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462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463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464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65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466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467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68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69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0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1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72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473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74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75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476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77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478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79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480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81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482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483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484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485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486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487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488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489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7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8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04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7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8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9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10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11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512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513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514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15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516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517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18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519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520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21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522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523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524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25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526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527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28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29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0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1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32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533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534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5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6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7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8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39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540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541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542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543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44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545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46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47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548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9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0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1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2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53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54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555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556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557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58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559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60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561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562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563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564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565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566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567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568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569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70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84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9923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 animBg="1"/>
      <p:bldP spid="241" grpId="0"/>
      <p:bldP spid="242" grpId="0"/>
      <p:bldP spid="243" grpId="0"/>
      <p:bldP spid="244" grpId="0"/>
      <p:bldP spid="2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7008812" y="4018002"/>
            <a:ext cx="2135188" cy="28399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Address Translation Example: </a:t>
            </a:r>
            <a:r>
              <a:rPr lang="en-GB" sz="3200" dirty="0">
                <a:solidFill>
                  <a:srgbClr val="0070C0"/>
                </a:solidFill>
              </a:rPr>
              <a:t>TLB/Cache Miss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latin typeface="Courier New" pitchFamily="49" charset="0"/>
              </a:rPr>
              <a:t>0x0020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CO___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83820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838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32556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325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8129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1812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3002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300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27876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2787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2750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275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3762375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3762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249737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249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73710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7371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22446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2244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7118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7118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1991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1991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6865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6865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1739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1739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737099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838200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3759200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3983037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838200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081213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9144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9144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140176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14017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188912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18891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237648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23764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28638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28638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335121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33512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38385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38385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432593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432593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481330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48133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530066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53006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57880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57880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627538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62753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3847571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935037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5767917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3830108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914400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307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681990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334125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5846762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360987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4873625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387850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390048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414712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2927350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4415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19542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4684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9826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588682" y="3437965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FFC000"/>
                </a:solidFill>
                <a:latin typeface="Calibri" pitchFamily="34" charset="0"/>
              </a:rPr>
              <a:t>0x28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1058333" y="5173133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52551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0x8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32246" y="4327689"/>
            <a:ext cx="1835554" cy="2454111"/>
            <a:chOff x="-2376488" y="2585718"/>
            <a:chExt cx="2085974" cy="2788920"/>
          </a:xfrm>
        </p:grpSpPr>
        <p:sp>
          <p:nvSpPr>
            <p:cNvPr id="119" name="Rectangle 7"/>
            <p:cNvSpPr>
              <a:spLocks noChangeArrowheads="1"/>
            </p:cNvSpPr>
            <p:nvPr/>
          </p:nvSpPr>
          <p:spPr bwMode="auto">
            <a:xfrm>
              <a:off x="-990600" y="50507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0" name="Rectangle 8"/>
            <p:cNvSpPr>
              <a:spLocks noChangeArrowheads="1"/>
            </p:cNvSpPr>
            <p:nvPr/>
          </p:nvSpPr>
          <p:spPr bwMode="auto">
            <a:xfrm>
              <a:off x="-1682750" y="50507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21" name="Rectangle 9"/>
            <p:cNvSpPr>
              <a:spLocks noChangeArrowheads="1"/>
            </p:cNvSpPr>
            <p:nvPr/>
          </p:nvSpPr>
          <p:spPr bwMode="auto">
            <a:xfrm>
              <a:off x="-2376488" y="5050789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07</a:t>
              </a:r>
            </a:p>
          </p:txBody>
        </p:sp>
        <p:sp>
          <p:nvSpPr>
            <p:cNvPr id="122" name="Rectangle 13"/>
            <p:cNvSpPr>
              <a:spLocks noChangeArrowheads="1"/>
            </p:cNvSpPr>
            <p:nvPr/>
          </p:nvSpPr>
          <p:spPr bwMode="auto">
            <a:xfrm>
              <a:off x="-990600" y="4744401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3" name="Rectangle 14"/>
            <p:cNvSpPr>
              <a:spLocks noChangeArrowheads="1"/>
            </p:cNvSpPr>
            <p:nvPr/>
          </p:nvSpPr>
          <p:spPr bwMode="auto">
            <a:xfrm>
              <a:off x="-1682750" y="4744401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24" name="Rectangle 15"/>
            <p:cNvSpPr>
              <a:spLocks noChangeArrowheads="1"/>
            </p:cNvSpPr>
            <p:nvPr/>
          </p:nvSpPr>
          <p:spPr bwMode="auto">
            <a:xfrm>
              <a:off x="-2376488" y="4744401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06</a:t>
              </a:r>
            </a:p>
          </p:txBody>
        </p:sp>
        <p:sp>
          <p:nvSpPr>
            <p:cNvPr id="125" name="Rectangle 19"/>
            <p:cNvSpPr>
              <a:spLocks noChangeArrowheads="1"/>
            </p:cNvSpPr>
            <p:nvPr/>
          </p:nvSpPr>
          <p:spPr bwMode="auto">
            <a:xfrm>
              <a:off x="-990600" y="443801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26" name="Rectangle 20"/>
            <p:cNvSpPr>
              <a:spLocks noChangeArrowheads="1"/>
            </p:cNvSpPr>
            <p:nvPr/>
          </p:nvSpPr>
          <p:spPr bwMode="auto">
            <a:xfrm>
              <a:off x="-1682750" y="443801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127" name="Rectangle 21"/>
            <p:cNvSpPr>
              <a:spLocks noChangeArrowheads="1"/>
            </p:cNvSpPr>
            <p:nvPr/>
          </p:nvSpPr>
          <p:spPr bwMode="auto">
            <a:xfrm>
              <a:off x="-2376488" y="4438014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05</a:t>
              </a:r>
            </a:p>
          </p:txBody>
        </p:sp>
        <p:sp>
          <p:nvSpPr>
            <p:cNvPr id="128" name="Rectangle 25"/>
            <p:cNvSpPr>
              <a:spLocks noChangeArrowheads="1"/>
            </p:cNvSpPr>
            <p:nvPr/>
          </p:nvSpPr>
          <p:spPr bwMode="auto">
            <a:xfrm>
              <a:off x="-990600" y="413003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9" name="Rectangle 26"/>
            <p:cNvSpPr>
              <a:spLocks noChangeArrowheads="1"/>
            </p:cNvSpPr>
            <p:nvPr/>
          </p:nvSpPr>
          <p:spPr bwMode="auto">
            <a:xfrm>
              <a:off x="-1682750" y="413003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30" name="Rectangle 27"/>
            <p:cNvSpPr>
              <a:spLocks noChangeArrowheads="1"/>
            </p:cNvSpPr>
            <p:nvPr/>
          </p:nvSpPr>
          <p:spPr bwMode="auto">
            <a:xfrm>
              <a:off x="-2376488" y="4130039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04</a:t>
              </a:r>
            </a:p>
          </p:txBody>
        </p:sp>
        <p:sp>
          <p:nvSpPr>
            <p:cNvPr id="131" name="Rectangle 31"/>
            <p:cNvSpPr>
              <a:spLocks noChangeArrowheads="1"/>
            </p:cNvSpPr>
            <p:nvPr/>
          </p:nvSpPr>
          <p:spPr bwMode="auto">
            <a:xfrm>
              <a:off x="-990600" y="382206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-1682750" y="382206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33" name="Rectangle 33"/>
            <p:cNvSpPr>
              <a:spLocks noChangeArrowheads="1"/>
            </p:cNvSpPr>
            <p:nvPr/>
          </p:nvSpPr>
          <p:spPr bwMode="auto">
            <a:xfrm>
              <a:off x="-2376488" y="3822064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03</a:t>
              </a:r>
            </a:p>
          </p:txBody>
        </p:sp>
        <p:sp>
          <p:nvSpPr>
            <p:cNvPr id="134" name="Rectangle 37"/>
            <p:cNvSpPr>
              <a:spLocks noChangeArrowheads="1"/>
            </p:cNvSpPr>
            <p:nvPr/>
          </p:nvSpPr>
          <p:spPr bwMode="auto">
            <a:xfrm>
              <a:off x="-990600" y="3515676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5" name="Rectangle 38"/>
            <p:cNvSpPr>
              <a:spLocks noChangeArrowheads="1"/>
            </p:cNvSpPr>
            <p:nvPr/>
          </p:nvSpPr>
          <p:spPr bwMode="auto">
            <a:xfrm>
              <a:off x="-1682750" y="3515676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33</a:t>
              </a:r>
            </a:p>
          </p:txBody>
        </p:sp>
        <p:sp>
          <p:nvSpPr>
            <p:cNvPr id="136" name="Rectangle 39"/>
            <p:cNvSpPr>
              <a:spLocks noChangeArrowheads="1"/>
            </p:cNvSpPr>
            <p:nvPr/>
          </p:nvSpPr>
          <p:spPr bwMode="auto">
            <a:xfrm>
              <a:off x="-2376488" y="3515676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02</a:t>
              </a:r>
            </a:p>
          </p:txBody>
        </p:sp>
        <p:sp>
          <p:nvSpPr>
            <p:cNvPr id="137" name="Rectangle 43"/>
            <p:cNvSpPr>
              <a:spLocks noChangeArrowheads="1"/>
            </p:cNvSpPr>
            <p:nvPr/>
          </p:nvSpPr>
          <p:spPr bwMode="auto">
            <a:xfrm>
              <a:off x="-990600" y="32092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38" name="Rectangle 44"/>
            <p:cNvSpPr>
              <a:spLocks noChangeArrowheads="1"/>
            </p:cNvSpPr>
            <p:nvPr/>
          </p:nvSpPr>
          <p:spPr bwMode="auto">
            <a:xfrm>
              <a:off x="-1682750" y="32092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39" name="Rectangle 45"/>
            <p:cNvSpPr>
              <a:spLocks noChangeArrowheads="1"/>
            </p:cNvSpPr>
            <p:nvPr/>
          </p:nvSpPr>
          <p:spPr bwMode="auto">
            <a:xfrm>
              <a:off x="-2376488" y="3209289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01</a:t>
              </a:r>
            </a:p>
          </p:txBody>
        </p:sp>
        <p:sp>
          <p:nvSpPr>
            <p:cNvPr id="140" name="Rectangle 49"/>
            <p:cNvSpPr>
              <a:spLocks noChangeArrowheads="1"/>
            </p:cNvSpPr>
            <p:nvPr/>
          </p:nvSpPr>
          <p:spPr bwMode="auto">
            <a:xfrm>
              <a:off x="-990600" y="2901314"/>
              <a:ext cx="692150" cy="307975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1" name="Rectangle 50"/>
            <p:cNvSpPr>
              <a:spLocks noChangeArrowheads="1"/>
            </p:cNvSpPr>
            <p:nvPr/>
          </p:nvSpPr>
          <p:spPr bwMode="auto">
            <a:xfrm>
              <a:off x="-1682750" y="2901314"/>
              <a:ext cx="692150" cy="3079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28</a:t>
              </a:r>
            </a:p>
          </p:txBody>
        </p:sp>
        <p:sp>
          <p:nvSpPr>
            <p:cNvPr id="142" name="Rectangle 51"/>
            <p:cNvSpPr>
              <a:spLocks noChangeArrowheads="1"/>
            </p:cNvSpPr>
            <p:nvPr/>
          </p:nvSpPr>
          <p:spPr bwMode="auto">
            <a:xfrm>
              <a:off x="-2376488" y="2901314"/>
              <a:ext cx="693738" cy="307975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00</a:t>
              </a:r>
            </a:p>
          </p:txBody>
        </p:sp>
        <p:sp>
          <p:nvSpPr>
            <p:cNvPr id="143" name="Rectangle 55"/>
            <p:cNvSpPr>
              <a:spLocks noChangeArrowheads="1"/>
            </p:cNvSpPr>
            <p:nvPr/>
          </p:nvSpPr>
          <p:spPr bwMode="auto">
            <a:xfrm>
              <a:off x="-990600" y="2594926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-1682750" y="2594926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145" name="Rectangle 57"/>
            <p:cNvSpPr>
              <a:spLocks noChangeArrowheads="1"/>
            </p:cNvSpPr>
            <p:nvPr/>
          </p:nvSpPr>
          <p:spPr bwMode="auto">
            <a:xfrm>
              <a:off x="-2376488" y="2594926"/>
              <a:ext cx="693738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VPN</a:t>
              </a:r>
            </a:p>
          </p:txBody>
        </p:sp>
        <p:sp>
          <p:nvSpPr>
            <p:cNvPr id="146" name="Line 58"/>
            <p:cNvSpPr>
              <a:spLocks noChangeShapeType="1"/>
            </p:cNvSpPr>
            <p:nvPr/>
          </p:nvSpPr>
          <p:spPr bwMode="auto">
            <a:xfrm>
              <a:off x="-2376488" y="2901314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59"/>
            <p:cNvSpPr>
              <a:spLocks noChangeShapeType="1"/>
            </p:cNvSpPr>
            <p:nvPr/>
          </p:nvSpPr>
          <p:spPr bwMode="auto">
            <a:xfrm>
              <a:off x="-2376488" y="320928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0"/>
            <p:cNvSpPr>
              <a:spLocks noChangeShapeType="1"/>
            </p:cNvSpPr>
            <p:nvPr/>
          </p:nvSpPr>
          <p:spPr bwMode="auto">
            <a:xfrm>
              <a:off x="-2376488" y="351884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1"/>
            <p:cNvSpPr>
              <a:spLocks noChangeShapeType="1"/>
            </p:cNvSpPr>
            <p:nvPr/>
          </p:nvSpPr>
          <p:spPr bwMode="auto">
            <a:xfrm>
              <a:off x="-2376488" y="3822064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62"/>
            <p:cNvSpPr>
              <a:spLocks noChangeShapeType="1"/>
            </p:cNvSpPr>
            <p:nvPr/>
          </p:nvSpPr>
          <p:spPr bwMode="auto">
            <a:xfrm>
              <a:off x="-2376488" y="413003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63"/>
            <p:cNvSpPr>
              <a:spLocks noChangeShapeType="1"/>
            </p:cNvSpPr>
            <p:nvPr/>
          </p:nvSpPr>
          <p:spPr bwMode="auto">
            <a:xfrm>
              <a:off x="-2376488" y="4441716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64"/>
            <p:cNvSpPr>
              <a:spLocks noChangeShapeType="1"/>
            </p:cNvSpPr>
            <p:nvPr/>
          </p:nvSpPr>
          <p:spPr bwMode="auto">
            <a:xfrm>
              <a:off x="-2376488" y="474440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65"/>
            <p:cNvSpPr>
              <a:spLocks noChangeShapeType="1"/>
            </p:cNvSpPr>
            <p:nvPr/>
          </p:nvSpPr>
          <p:spPr bwMode="auto">
            <a:xfrm>
              <a:off x="-2376488" y="505078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66"/>
            <p:cNvSpPr>
              <a:spLocks noChangeShapeType="1"/>
            </p:cNvSpPr>
            <p:nvPr/>
          </p:nvSpPr>
          <p:spPr bwMode="auto">
            <a:xfrm>
              <a:off x="-1692276" y="2594926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67"/>
            <p:cNvSpPr>
              <a:spLocks noChangeShapeType="1"/>
            </p:cNvSpPr>
            <p:nvPr/>
          </p:nvSpPr>
          <p:spPr bwMode="auto">
            <a:xfrm>
              <a:off x="-990600" y="2594926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70"/>
            <p:cNvSpPr>
              <a:spLocks noChangeShapeType="1"/>
            </p:cNvSpPr>
            <p:nvPr/>
          </p:nvSpPr>
          <p:spPr bwMode="auto">
            <a:xfrm>
              <a:off x="-2376488" y="2594926"/>
              <a:ext cx="1588" cy="276383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72"/>
            <p:cNvSpPr>
              <a:spLocks noChangeShapeType="1"/>
            </p:cNvSpPr>
            <p:nvPr/>
          </p:nvSpPr>
          <p:spPr bwMode="auto">
            <a:xfrm>
              <a:off x="-2376488" y="2594926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74"/>
            <p:cNvSpPr>
              <a:spLocks noChangeShapeType="1"/>
            </p:cNvSpPr>
            <p:nvPr/>
          </p:nvSpPr>
          <p:spPr bwMode="auto">
            <a:xfrm>
              <a:off x="-2376488" y="5358764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70"/>
            <p:cNvSpPr>
              <a:spLocks noChangeShapeType="1"/>
            </p:cNvSpPr>
            <p:nvPr/>
          </p:nvSpPr>
          <p:spPr bwMode="auto">
            <a:xfrm>
              <a:off x="-292102" y="2585718"/>
              <a:ext cx="1588" cy="278892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167808" y="4018003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Page 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Box 325">
            <a:extLst>
              <a:ext uri="{FF2B5EF4-FFF2-40B4-BE49-F238E27FC236}">
                <a16:creationId xmlns:a16="http://schemas.microsoft.com/office/drawing/2014/main" id="{DB733A1E-6BA2-4E8C-9B36-48AD7EDD1AC8}"/>
              </a:ext>
            </a:extLst>
          </p:cNvPr>
          <p:cNvSpPr txBox="1"/>
          <p:nvPr/>
        </p:nvSpPr>
        <p:spPr>
          <a:xfrm>
            <a:off x="214579" y="1135415"/>
            <a:ext cx="7553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Address Translation Example: </a:t>
            </a:r>
            <a:r>
              <a:rPr lang="en-GB" sz="3200" dirty="0">
                <a:solidFill>
                  <a:srgbClr val="0070C0"/>
                </a:solidFill>
              </a:rPr>
              <a:t>TLB/Cache Miss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CO___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914400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914400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1401763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1401763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1889125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1889125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2376488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2376488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2863850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2863850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3351213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3351213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3838575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3838575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4325938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4325938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4813300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4813300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5300663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5300663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5788025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5788025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6275388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6275388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3847571" y="5610225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935037" y="5601758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5767917" y="4561946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3830108" y="4558242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914400" y="4561946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1058333" y="5218641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61710" y="6096000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80871" y="6096000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0x8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68298" y="6096000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89626" y="6096000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59625" y="6096000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solidFill>
                  <a:srgbClr val="0070C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150811" y="1488179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164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65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166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167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68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69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170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171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2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3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4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5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6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177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178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179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180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181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182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3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84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185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186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187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188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189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0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191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192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3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4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5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6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97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198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199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200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201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202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203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04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205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206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7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8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9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10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11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12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13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214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215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216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217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18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219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20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221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222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223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224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25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26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27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28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43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6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7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8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9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50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251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252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253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254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255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256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57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258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259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60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261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262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263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64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265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266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7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8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9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0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71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272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280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281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282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83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284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5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286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287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88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89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90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91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2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293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294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295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296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297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298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9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300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301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302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303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304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305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06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07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08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09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23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1777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41" grpId="0"/>
      <p:bldP spid="380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 t="20144" r="7570" b="17831"/>
          <a:stretch/>
        </p:blipFill>
        <p:spPr bwMode="auto">
          <a:xfrm>
            <a:off x="363788" y="1200465"/>
            <a:ext cx="5738982" cy="540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 Question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5628640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5928276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5786078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0x4C20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6960" y="6085714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344542"/>
            <a:ext cx="4946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itchFamily="34" charset="0"/>
              </a:rPr>
              <a:t>Exam: </a:t>
            </a:r>
            <a:r>
              <a:rPr lang="en-US" sz="1200" dirty="0">
                <a:latin typeface="Calibri" pitchFamily="34" charset="0"/>
                <a:hlinkClick r:id="rId4"/>
              </a:rPr>
              <a:t>http://www.cs.cmu.edu/~213/oldexams/exam2b-s11.pdf</a:t>
            </a:r>
            <a:r>
              <a:rPr lang="en-US" sz="1200" dirty="0">
                <a:latin typeface="Calibri" pitchFamily="34" charset="0"/>
              </a:rPr>
              <a:t> (</a:t>
            </a:r>
            <a:r>
              <a:rPr lang="en-US" sz="1200" dirty="0">
                <a:latin typeface="Calibri" pitchFamily="34" charset="0"/>
                <a:hlinkClick r:id="rId5"/>
              </a:rPr>
              <a:t>solution</a:t>
            </a:r>
            <a:r>
              <a:rPr lang="en-US" sz="1200" dirty="0">
                <a:latin typeface="Calibri" pitchFamily="34" charset="0"/>
              </a:rPr>
              <a:t>)</a:t>
            </a:r>
          </a:p>
        </p:txBody>
      </p:sp>
      <p:pic>
        <p:nvPicPr>
          <p:cNvPr id="2050" name="Picture 2" descr="https://upload.wikimedia.org/wikipedia/commons/5/57/Boating_-_Hythe_-_July_2004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25561"/>
            <a:ext cx="3088568" cy="231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685800" y="2895600"/>
            <a:ext cx="1295400" cy="228600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100405" y="4114800"/>
            <a:ext cx="5866602" cy="658751"/>
            <a:chOff x="3100405" y="4114800"/>
            <a:chExt cx="5866602" cy="658751"/>
          </a:xfrm>
        </p:grpSpPr>
        <p:grpSp>
          <p:nvGrpSpPr>
            <p:cNvPr id="82" name="Group 81"/>
            <p:cNvGrpSpPr/>
            <p:nvPr/>
          </p:nvGrpSpPr>
          <p:grpSpPr>
            <a:xfrm>
              <a:off x="3100405" y="4544420"/>
              <a:ext cx="5866602" cy="229131"/>
              <a:chOff x="3100405" y="4544420"/>
              <a:chExt cx="5866602" cy="229131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3100405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3466776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3833147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4199518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4565889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4932260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5298631" y="4544420"/>
                <a:ext cx="366371" cy="2291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5665002" y="4544420"/>
                <a:ext cx="366371" cy="2291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6031374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1" name="Rectangle 33"/>
              <p:cNvSpPr>
                <a:spLocks noChangeArrowheads="1"/>
              </p:cNvSpPr>
              <p:nvPr/>
            </p:nvSpPr>
            <p:spPr bwMode="auto">
              <a:xfrm>
                <a:off x="6397744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6764116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5" name="Rectangle 39"/>
              <p:cNvSpPr>
                <a:spLocks noChangeArrowheads="1"/>
              </p:cNvSpPr>
              <p:nvPr/>
            </p:nvSpPr>
            <p:spPr bwMode="auto">
              <a:xfrm>
                <a:off x="7130486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7" name="Rectangle 42"/>
              <p:cNvSpPr>
                <a:spLocks noChangeArrowheads="1"/>
              </p:cNvSpPr>
              <p:nvPr/>
            </p:nvSpPr>
            <p:spPr bwMode="auto">
              <a:xfrm>
                <a:off x="7496858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9" name="Rectangle 45"/>
              <p:cNvSpPr>
                <a:spLocks noChangeArrowheads="1"/>
              </p:cNvSpPr>
              <p:nvPr/>
            </p:nvSpPr>
            <p:spPr bwMode="auto">
              <a:xfrm>
                <a:off x="7863229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0" name="Rectangle 42"/>
              <p:cNvSpPr>
                <a:spLocks noChangeArrowheads="1"/>
              </p:cNvSpPr>
              <p:nvPr/>
            </p:nvSpPr>
            <p:spPr bwMode="auto">
              <a:xfrm>
                <a:off x="8234265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1" name="Rectangle 45"/>
              <p:cNvSpPr>
                <a:spLocks noChangeArrowheads="1"/>
              </p:cNvSpPr>
              <p:nvPr/>
            </p:nvSpPr>
            <p:spPr bwMode="auto">
              <a:xfrm>
                <a:off x="8600636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100405" y="4114800"/>
              <a:ext cx="5862424" cy="429620"/>
              <a:chOff x="3100405" y="4114800"/>
              <a:chExt cx="5862424" cy="429620"/>
            </a:xfrm>
            <a:noFill/>
          </p:grpSpPr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3833634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13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4200005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12</a:t>
                </a: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4566376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11</a:t>
                </a: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4932747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10</a:t>
                </a:r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5299118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9</a:t>
                </a:r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5665489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8</a:t>
                </a: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6031860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6398231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6764603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7130973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7497345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36" name="Rectangle 40"/>
              <p:cNvSpPr>
                <a:spLocks noChangeArrowheads="1"/>
              </p:cNvSpPr>
              <p:nvPr/>
            </p:nvSpPr>
            <p:spPr bwMode="auto">
              <a:xfrm>
                <a:off x="7863715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8" name="Rectangle 43"/>
              <p:cNvSpPr>
                <a:spLocks noChangeArrowheads="1"/>
              </p:cNvSpPr>
              <p:nvPr/>
            </p:nvSpPr>
            <p:spPr bwMode="auto">
              <a:xfrm>
                <a:off x="8230087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40" name="Rectangle 46"/>
              <p:cNvSpPr>
                <a:spLocks noChangeArrowheads="1"/>
              </p:cNvSpPr>
              <p:nvPr/>
            </p:nvSpPr>
            <p:spPr bwMode="auto">
              <a:xfrm>
                <a:off x="8596458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41" name="Line 54"/>
              <p:cNvSpPr>
                <a:spLocks noChangeShapeType="1"/>
              </p:cNvSpPr>
              <p:nvPr/>
            </p:nvSpPr>
            <p:spPr bwMode="auto">
              <a:xfrm>
                <a:off x="5296245" y="4210669"/>
                <a:ext cx="745869" cy="1194"/>
              </a:xfrm>
              <a:prstGeom prst="line">
                <a:avLst/>
              </a:prstGeom>
              <a:grp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Text Box 55"/>
              <p:cNvSpPr txBox="1">
                <a:spLocks noChangeArrowheads="1"/>
              </p:cNvSpPr>
              <p:nvPr/>
            </p:nvSpPr>
            <p:spPr bwMode="auto">
              <a:xfrm>
                <a:off x="5459633" y="4117584"/>
                <a:ext cx="415511" cy="23085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 dirty="0">
                    <a:solidFill>
                      <a:srgbClr val="003300"/>
                    </a:solidFill>
                    <a:latin typeface="Calibri" pitchFamily="34" charset="0"/>
                  </a:rPr>
                  <a:t>TLBI</a:t>
                </a:r>
              </a:p>
            </p:txBody>
          </p:sp>
          <p:sp>
            <p:nvSpPr>
              <p:cNvPr id="43" name="Line 57"/>
              <p:cNvSpPr>
                <a:spLocks noChangeShapeType="1"/>
              </p:cNvSpPr>
              <p:nvPr/>
            </p:nvSpPr>
            <p:spPr bwMode="auto">
              <a:xfrm>
                <a:off x="3100405" y="4207884"/>
                <a:ext cx="2200613" cy="1194"/>
              </a:xfrm>
              <a:prstGeom prst="line">
                <a:avLst/>
              </a:prstGeom>
              <a:grp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Text Box 58"/>
              <p:cNvSpPr txBox="1">
                <a:spLocks noChangeArrowheads="1"/>
              </p:cNvSpPr>
              <p:nvPr/>
            </p:nvSpPr>
            <p:spPr bwMode="auto">
              <a:xfrm>
                <a:off x="4031460" y="4114800"/>
                <a:ext cx="444716" cy="23085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 dirty="0">
                    <a:solidFill>
                      <a:srgbClr val="003300"/>
                    </a:solidFill>
                    <a:latin typeface="Calibri" pitchFamily="34" charset="0"/>
                  </a:rPr>
                  <a:t>TLBT</a:t>
                </a:r>
              </a:p>
            </p:txBody>
          </p:sp>
          <p:sp>
            <p:nvSpPr>
              <p:cNvPr id="78" name="Rectangle 7"/>
              <p:cNvSpPr>
                <a:spLocks noChangeArrowheads="1"/>
              </p:cNvSpPr>
              <p:nvPr/>
            </p:nvSpPr>
            <p:spPr bwMode="auto">
              <a:xfrm>
                <a:off x="3108649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15</a:t>
                </a:r>
              </a:p>
            </p:txBody>
          </p:sp>
          <p:sp>
            <p:nvSpPr>
              <p:cNvPr id="79" name="Rectangle 10"/>
              <p:cNvSpPr>
                <a:spLocks noChangeArrowheads="1"/>
              </p:cNvSpPr>
              <p:nvPr/>
            </p:nvSpPr>
            <p:spPr bwMode="auto">
              <a:xfrm>
                <a:off x="3475020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14</a:t>
                </a: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3318000" y="560614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0x7E85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605" y="723987"/>
            <a:ext cx="1291515" cy="306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923730" y="5514390"/>
            <a:ext cx="914400" cy="152400"/>
          </a:xfrm>
          <a:prstGeom prst="rect">
            <a:avLst/>
          </a:prstGeom>
          <a:solidFill>
            <a:srgbClr val="F6D2D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0x7E85</a:t>
            </a:r>
          </a:p>
        </p:txBody>
      </p:sp>
      <p:grpSp>
        <p:nvGrpSpPr>
          <p:cNvPr id="2078" name="Group 2077"/>
          <p:cNvGrpSpPr/>
          <p:nvPr/>
        </p:nvGrpSpPr>
        <p:grpSpPr>
          <a:xfrm>
            <a:off x="3100405" y="4773551"/>
            <a:ext cx="5853112" cy="865249"/>
            <a:chOff x="3100405" y="4773551"/>
            <a:chExt cx="5853112" cy="865249"/>
          </a:xfrm>
        </p:grpSpPr>
        <p:cxnSp>
          <p:nvCxnSpPr>
            <p:cNvPr id="2049" name="Straight Connector 2048"/>
            <p:cNvCxnSpPr/>
            <p:nvPr/>
          </p:nvCxnSpPr>
          <p:spPr bwMode="auto">
            <a:xfrm>
              <a:off x="3100405" y="4773551"/>
              <a:ext cx="1832342" cy="865249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2" name="Straight Connector 2051"/>
            <p:cNvCxnSpPr/>
            <p:nvPr/>
          </p:nvCxnSpPr>
          <p:spPr bwMode="auto">
            <a:xfrm>
              <a:off x="4561711" y="4773551"/>
              <a:ext cx="893257" cy="855089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 flipH="1">
              <a:off x="5963822" y="4797640"/>
              <a:ext cx="67552" cy="84116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5459633" y="5638800"/>
              <a:ext cx="504189" cy="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4932260" y="5638800"/>
              <a:ext cx="504189" cy="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 flipH="1">
              <a:off x="7086600" y="4780515"/>
              <a:ext cx="1866917" cy="858285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>
              <a:off x="5983098" y="5638800"/>
              <a:ext cx="1103502" cy="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67" name="Oval 2066"/>
          <p:cNvSpPr/>
          <p:nvPr/>
        </p:nvSpPr>
        <p:spPr bwMode="auto">
          <a:xfrm>
            <a:off x="752670" y="4291964"/>
            <a:ext cx="180511" cy="180511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068" name="Rectangle 2067"/>
          <p:cNvSpPr/>
          <p:nvPr/>
        </p:nvSpPr>
        <p:spPr bwMode="auto">
          <a:xfrm>
            <a:off x="1124340" y="4230229"/>
            <a:ext cx="304800" cy="15199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grpSp>
        <p:nvGrpSpPr>
          <p:cNvPr id="2079" name="Group 2078"/>
          <p:cNvGrpSpPr/>
          <p:nvPr/>
        </p:nvGrpSpPr>
        <p:grpSpPr>
          <a:xfrm>
            <a:off x="7086600" y="5391555"/>
            <a:ext cx="1944868" cy="768698"/>
            <a:chOff x="6215045" y="5391555"/>
            <a:chExt cx="1944868" cy="768698"/>
          </a:xfrm>
        </p:grpSpPr>
        <p:sp>
          <p:nvSpPr>
            <p:cNvPr id="83" name="TextBox 82"/>
            <p:cNvSpPr txBox="1"/>
            <p:nvPr/>
          </p:nvSpPr>
          <p:spPr>
            <a:xfrm>
              <a:off x="6752220" y="5391555"/>
              <a:ext cx="1221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  <a:cs typeface="Courier New" panose="02070309020205020404" pitchFamily="49" charset="0"/>
                </a:rPr>
                <a:t>TLBI = </a:t>
              </a:r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52220" y="5790921"/>
              <a:ext cx="140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  <a:cs typeface="Courier New" panose="02070309020205020404" pitchFamily="49" charset="0"/>
                </a:rPr>
                <a:t>TLBT = </a:t>
              </a:r>
              <a:r>
                <a:rPr lang="en-US" sz="18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0x1F</a:t>
              </a:r>
            </a:p>
          </p:txBody>
        </p:sp>
        <p:sp>
          <p:nvSpPr>
            <p:cNvPr id="2069" name="Right Arrow 2068"/>
            <p:cNvSpPr/>
            <p:nvPr/>
          </p:nvSpPr>
          <p:spPr bwMode="auto">
            <a:xfrm>
              <a:off x="6215045" y="5680785"/>
              <a:ext cx="414355" cy="205241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597955" y="6252209"/>
            <a:ext cx="23423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7E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85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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0x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95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85</a:t>
            </a: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1742527" y="4230229"/>
            <a:ext cx="314873" cy="151990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838130" y="5517328"/>
            <a:ext cx="981271" cy="15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0x9585</a:t>
            </a:r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2076" name="Group 2075"/>
          <p:cNvGrpSpPr/>
          <p:nvPr/>
        </p:nvGrpSpPr>
        <p:grpSpPr>
          <a:xfrm>
            <a:off x="5389368" y="4537261"/>
            <a:ext cx="550076" cy="284118"/>
            <a:chOff x="5389368" y="4537261"/>
            <a:chExt cx="550076" cy="284118"/>
          </a:xfrm>
          <a:noFill/>
        </p:grpSpPr>
        <p:sp>
          <p:nvSpPr>
            <p:cNvPr id="51" name="Text Box 119"/>
            <p:cNvSpPr txBox="1">
              <a:spLocks noChangeArrowheads="1"/>
            </p:cNvSpPr>
            <p:nvPr/>
          </p:nvSpPr>
          <p:spPr bwMode="auto">
            <a:xfrm>
              <a:off x="5755739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2" name="Text Box 120"/>
            <p:cNvSpPr txBox="1">
              <a:spLocks noChangeArrowheads="1"/>
            </p:cNvSpPr>
            <p:nvPr/>
          </p:nvSpPr>
          <p:spPr bwMode="auto">
            <a:xfrm>
              <a:off x="5389368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2077" name="Group 2076"/>
          <p:cNvGrpSpPr/>
          <p:nvPr/>
        </p:nvGrpSpPr>
        <p:grpSpPr>
          <a:xfrm>
            <a:off x="3203589" y="4537261"/>
            <a:ext cx="1996631" cy="284118"/>
            <a:chOff x="3203589" y="4537261"/>
            <a:chExt cx="1996631" cy="284118"/>
          </a:xfrm>
          <a:noFill/>
        </p:grpSpPr>
        <p:sp>
          <p:nvSpPr>
            <p:cNvPr id="53" name="Text Box 121"/>
            <p:cNvSpPr txBox="1">
              <a:spLocks noChangeArrowheads="1"/>
            </p:cNvSpPr>
            <p:nvPr/>
          </p:nvSpPr>
          <p:spPr bwMode="auto">
            <a:xfrm>
              <a:off x="5031864" y="4537261"/>
              <a:ext cx="168356" cy="26037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4" name="Text Box 122"/>
            <p:cNvSpPr txBox="1">
              <a:spLocks noChangeArrowheads="1"/>
            </p:cNvSpPr>
            <p:nvPr/>
          </p:nvSpPr>
          <p:spPr bwMode="auto">
            <a:xfrm>
              <a:off x="4665494" y="4537261"/>
              <a:ext cx="168356" cy="26037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5" name="Text Box 123"/>
            <p:cNvSpPr txBox="1">
              <a:spLocks noChangeArrowheads="1"/>
            </p:cNvSpPr>
            <p:nvPr/>
          </p:nvSpPr>
          <p:spPr bwMode="auto">
            <a:xfrm>
              <a:off x="4292641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6" name="Text Box 124"/>
            <p:cNvSpPr txBox="1">
              <a:spLocks noChangeArrowheads="1"/>
            </p:cNvSpPr>
            <p:nvPr/>
          </p:nvSpPr>
          <p:spPr bwMode="auto">
            <a:xfrm>
              <a:off x="3926271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7" name="Text Box 125"/>
            <p:cNvSpPr txBox="1">
              <a:spLocks noChangeArrowheads="1"/>
            </p:cNvSpPr>
            <p:nvPr/>
          </p:nvSpPr>
          <p:spPr bwMode="auto">
            <a:xfrm>
              <a:off x="3561093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8" name="Text Box 126"/>
            <p:cNvSpPr txBox="1">
              <a:spLocks noChangeArrowheads="1"/>
            </p:cNvSpPr>
            <p:nvPr/>
          </p:nvSpPr>
          <p:spPr bwMode="auto">
            <a:xfrm>
              <a:off x="3203589" y="4537261"/>
              <a:ext cx="168356" cy="26037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2075" name="Group 2074"/>
          <p:cNvGrpSpPr/>
          <p:nvPr/>
        </p:nvGrpSpPr>
        <p:grpSpPr>
          <a:xfrm>
            <a:off x="6120916" y="4536067"/>
            <a:ext cx="2750581" cy="285312"/>
            <a:chOff x="6120916" y="4536067"/>
            <a:chExt cx="2750581" cy="285312"/>
          </a:xfrm>
          <a:noFill/>
        </p:grpSpPr>
        <p:sp>
          <p:nvSpPr>
            <p:cNvPr id="45" name="Text Box 113"/>
            <p:cNvSpPr txBox="1">
              <a:spLocks noChangeArrowheads="1"/>
            </p:cNvSpPr>
            <p:nvPr/>
          </p:nvSpPr>
          <p:spPr bwMode="auto">
            <a:xfrm>
              <a:off x="7950385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6" name="Text Box 114"/>
            <p:cNvSpPr txBox="1">
              <a:spLocks noChangeArrowheads="1"/>
            </p:cNvSpPr>
            <p:nvPr/>
          </p:nvSpPr>
          <p:spPr bwMode="auto">
            <a:xfrm>
              <a:off x="7584015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7" name="Text Box 115"/>
            <p:cNvSpPr txBox="1">
              <a:spLocks noChangeArrowheads="1"/>
            </p:cNvSpPr>
            <p:nvPr/>
          </p:nvSpPr>
          <p:spPr bwMode="auto">
            <a:xfrm>
              <a:off x="7218836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8" name="Text Box 116"/>
            <p:cNvSpPr txBox="1">
              <a:spLocks noChangeArrowheads="1"/>
            </p:cNvSpPr>
            <p:nvPr/>
          </p:nvSpPr>
          <p:spPr bwMode="auto">
            <a:xfrm>
              <a:off x="6852466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9" name="Text Box 117"/>
            <p:cNvSpPr txBox="1">
              <a:spLocks noChangeArrowheads="1"/>
            </p:cNvSpPr>
            <p:nvPr/>
          </p:nvSpPr>
          <p:spPr bwMode="auto">
            <a:xfrm>
              <a:off x="6487287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0" name="Text Box 118"/>
            <p:cNvSpPr txBox="1">
              <a:spLocks noChangeArrowheads="1"/>
            </p:cNvSpPr>
            <p:nvPr/>
          </p:nvSpPr>
          <p:spPr bwMode="auto">
            <a:xfrm>
              <a:off x="6120916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62" name="Text Box 113"/>
            <p:cNvSpPr txBox="1">
              <a:spLocks noChangeArrowheads="1"/>
            </p:cNvSpPr>
            <p:nvPr/>
          </p:nvSpPr>
          <p:spPr bwMode="auto">
            <a:xfrm>
              <a:off x="8687792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63" name="Text Box 114"/>
            <p:cNvSpPr txBox="1">
              <a:spLocks noChangeArrowheads="1"/>
            </p:cNvSpPr>
            <p:nvPr/>
          </p:nvSpPr>
          <p:spPr bwMode="auto">
            <a:xfrm>
              <a:off x="8321422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264150" y="559873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0x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011111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10000101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78BDBA-654E-444C-91D0-5CE64B34F7B6}"/>
              </a:ext>
            </a:extLst>
          </p:cNvPr>
          <p:cNvSpPr/>
          <p:nvPr/>
        </p:nvSpPr>
        <p:spPr bwMode="auto">
          <a:xfrm>
            <a:off x="1508104" y="3487143"/>
            <a:ext cx="781310" cy="11702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CE6DA-1219-4A08-8DB8-4E49B837342E}"/>
              </a:ext>
            </a:extLst>
          </p:cNvPr>
          <p:cNvSpPr txBox="1"/>
          <p:nvPr/>
        </p:nvSpPr>
        <p:spPr>
          <a:xfrm>
            <a:off x="1493476" y="3435402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>
                <a:latin typeface="Arial" panose="020B0604020202020204" pitchFamily="34" charset="0"/>
                <a:cs typeface="Arial" panose="020B0604020202020204" pitchFamily="34" charset="0"/>
              </a:rPr>
              <a:t>PPN</a:t>
            </a:r>
          </a:p>
        </p:txBody>
      </p:sp>
    </p:spTree>
    <p:extLst>
      <p:ext uri="{BB962C8B-B14F-4D97-AF65-F5344CB8AC3E}">
        <p14:creationId xmlns:p14="http://schemas.microsoft.com/office/powerpoint/2010/main" val="339908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5" grpId="0" animBg="1"/>
      <p:bldP spid="11" grpId="0"/>
      <p:bldP spid="12" grpId="0" animBg="1"/>
      <p:bldP spid="2067" grpId="0" animBg="1"/>
      <p:bldP spid="2068" grpId="0" animBg="1"/>
      <p:bldP spid="109" grpId="0" animBg="1"/>
      <p:bldP spid="110" grpId="0" animBg="1"/>
      <p:bldP spid="111" grpId="0" animBg="1"/>
      <p:bldP spid="1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C05B1-8F6D-754C-9547-33FED72A0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out: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https://canvas.cmu.edu/courses/20895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22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/>
              <a:t>Case study: Core i7/Linux memory system</a:t>
            </a:r>
          </a:p>
          <a:p>
            <a:r>
              <a:rPr lang="en-US" dirty="0">
                <a:solidFill>
                  <a:srgbClr val="7F7F7F"/>
                </a:solidFill>
              </a:rPr>
              <a:t>Memory mapping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Virtual Memory: Systems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 </a:t>
            </a:r>
            <a:br>
              <a:rPr lang="en-US" sz="2000" b="0" dirty="0"/>
            </a:br>
            <a:r>
              <a:rPr lang="en-US" sz="2000" b="0" dirty="0"/>
              <a:t>Introduction to Computer Systems	</a:t>
            </a:r>
            <a:br>
              <a:rPr lang="en-US" b="0" dirty="0"/>
            </a:br>
            <a:r>
              <a:rPr lang="en-US" sz="2000" b="0" dirty="0"/>
              <a:t>18</a:t>
            </a:r>
            <a:r>
              <a:rPr lang="en-US" sz="2000" b="0" baseline="30000" dirty="0"/>
              <a:t>th</a:t>
            </a:r>
            <a:r>
              <a:rPr lang="en-US" sz="2000" b="0" dirty="0"/>
              <a:t> Lecture, April 1, 2021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Core i7 Memory System</a:t>
            </a:r>
          </a:p>
        </p:txBody>
      </p:sp>
      <p:sp>
        <p:nvSpPr>
          <p:cNvPr id="43" name="Rectangle 406"/>
          <p:cNvSpPr>
            <a:spLocks noChangeArrowheads="1"/>
          </p:cNvSpPr>
          <p:nvPr/>
        </p:nvSpPr>
        <p:spPr bwMode="auto">
          <a:xfrm>
            <a:off x="512763" y="2600289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44" name="Rectangle 408"/>
          <p:cNvSpPr>
            <a:spLocks noChangeArrowheads="1"/>
          </p:cNvSpPr>
          <p:nvPr/>
        </p:nvSpPr>
        <p:spPr bwMode="auto">
          <a:xfrm>
            <a:off x="838200" y="3353229"/>
            <a:ext cx="2578100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256 KB, 8-way</a:t>
            </a:r>
          </a:p>
        </p:txBody>
      </p:sp>
      <p:sp>
        <p:nvSpPr>
          <p:cNvPr id="45" name="Line 409"/>
          <p:cNvSpPr>
            <a:spLocks noChangeShapeType="1"/>
          </p:cNvSpPr>
          <p:nvPr/>
        </p:nvSpPr>
        <p:spPr bwMode="auto">
          <a:xfrm>
            <a:off x="1257300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6" name="Line 410"/>
          <p:cNvSpPr>
            <a:spLocks noChangeShapeType="1"/>
          </p:cNvSpPr>
          <p:nvPr/>
        </p:nvSpPr>
        <p:spPr bwMode="auto">
          <a:xfrm>
            <a:off x="1244600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7" name="Line 411"/>
          <p:cNvSpPr>
            <a:spLocks noChangeShapeType="1"/>
          </p:cNvSpPr>
          <p:nvPr/>
        </p:nvSpPr>
        <p:spPr bwMode="auto">
          <a:xfrm>
            <a:off x="2938463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8" name="Rectangle 426"/>
          <p:cNvSpPr>
            <a:spLocks noChangeArrowheads="1"/>
          </p:cNvSpPr>
          <p:nvPr/>
        </p:nvSpPr>
        <p:spPr bwMode="auto">
          <a:xfrm>
            <a:off x="1008063" y="5059108"/>
            <a:ext cx="2166937" cy="755306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L3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8 MB, 16-way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(shared by all cores)</a:t>
            </a:r>
          </a:p>
        </p:txBody>
      </p:sp>
      <p:sp>
        <p:nvSpPr>
          <p:cNvPr id="49" name="Rectangle 427"/>
          <p:cNvSpPr>
            <a:spLocks noChangeArrowheads="1"/>
          </p:cNvSpPr>
          <p:nvPr/>
        </p:nvSpPr>
        <p:spPr bwMode="auto">
          <a:xfrm>
            <a:off x="4533900" y="6227553"/>
            <a:ext cx="2781300" cy="554247"/>
          </a:xfrm>
          <a:prstGeom prst="rect">
            <a:avLst/>
          </a:prstGeom>
          <a:solidFill>
            <a:srgbClr val="E5E6F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Main memory</a:t>
            </a:r>
          </a:p>
        </p:txBody>
      </p:sp>
      <p:sp>
        <p:nvSpPr>
          <p:cNvPr id="50" name="Line 432"/>
          <p:cNvSpPr>
            <a:spLocks noChangeShapeType="1"/>
          </p:cNvSpPr>
          <p:nvPr/>
        </p:nvSpPr>
        <p:spPr bwMode="auto">
          <a:xfrm>
            <a:off x="29384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1" name="Rectangle 434"/>
          <p:cNvSpPr>
            <a:spLocks noChangeArrowheads="1"/>
          </p:cNvSpPr>
          <p:nvPr/>
        </p:nvSpPr>
        <p:spPr bwMode="auto">
          <a:xfrm>
            <a:off x="754063" y="1836892"/>
            <a:ext cx="1054100" cy="470587"/>
          </a:xfrm>
          <a:prstGeom prst="rect">
            <a:avLst/>
          </a:prstGeom>
          <a:solidFill>
            <a:srgbClr val="DBF2DA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Registers</a:t>
            </a:r>
          </a:p>
        </p:txBody>
      </p:sp>
      <p:sp>
        <p:nvSpPr>
          <p:cNvPr id="52" name="Rectangle 435"/>
          <p:cNvSpPr>
            <a:spLocks noChangeArrowheads="1"/>
          </p:cNvSpPr>
          <p:nvPr/>
        </p:nvSpPr>
        <p:spPr bwMode="auto">
          <a:xfrm>
            <a:off x="40640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64 entries, 4-way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60452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128 entries, 4-way</a:t>
            </a:r>
          </a:p>
        </p:txBody>
      </p:sp>
      <p:sp>
        <p:nvSpPr>
          <p:cNvPr id="54" name="Rectangle 438"/>
          <p:cNvSpPr>
            <a:spLocks noChangeArrowheads="1"/>
          </p:cNvSpPr>
          <p:nvPr/>
        </p:nvSpPr>
        <p:spPr bwMode="auto">
          <a:xfrm>
            <a:off x="4394200" y="3363686"/>
            <a:ext cx="31575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 unified 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512 entries, 4-way</a:t>
            </a:r>
          </a:p>
        </p:txBody>
      </p:sp>
      <p:sp>
        <p:nvSpPr>
          <p:cNvPr id="55" name="Line 439"/>
          <p:cNvSpPr>
            <a:spLocks noChangeShapeType="1"/>
          </p:cNvSpPr>
          <p:nvPr/>
        </p:nvSpPr>
        <p:spPr bwMode="auto">
          <a:xfrm>
            <a:off x="4983163" y="3076105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6" name="Line 440"/>
          <p:cNvSpPr>
            <a:spLocks noChangeShapeType="1"/>
          </p:cNvSpPr>
          <p:nvPr/>
        </p:nvSpPr>
        <p:spPr bwMode="auto">
          <a:xfrm>
            <a:off x="6964363" y="3081334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7" name="Rectangle 441"/>
          <p:cNvSpPr>
            <a:spLocks noChangeArrowheads="1"/>
          </p:cNvSpPr>
          <p:nvPr/>
        </p:nvSpPr>
        <p:spPr bwMode="auto">
          <a:xfrm>
            <a:off x="2201863" y="2610747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i-cache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58" name="Line 442"/>
          <p:cNvSpPr>
            <a:spLocks noChangeShapeType="1"/>
          </p:cNvSpPr>
          <p:nvPr/>
        </p:nvSpPr>
        <p:spPr bwMode="auto">
          <a:xfrm>
            <a:off x="4995863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9" name="Line 444"/>
          <p:cNvSpPr>
            <a:spLocks noChangeShapeType="1"/>
          </p:cNvSpPr>
          <p:nvPr/>
        </p:nvSpPr>
        <p:spPr bwMode="auto">
          <a:xfrm>
            <a:off x="69643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0" name="Rectangle 445"/>
          <p:cNvSpPr>
            <a:spLocks noChangeArrowheads="1"/>
          </p:cNvSpPr>
          <p:nvPr/>
        </p:nvSpPr>
        <p:spPr bwMode="auto">
          <a:xfrm>
            <a:off x="4813300" y="1847350"/>
            <a:ext cx="23368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MMU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addr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translation)</a:t>
            </a:r>
          </a:p>
        </p:txBody>
      </p:sp>
      <p:sp>
        <p:nvSpPr>
          <p:cNvPr id="61" name="Rectangle 450"/>
          <p:cNvSpPr>
            <a:spLocks noChangeArrowheads="1"/>
          </p:cNvSpPr>
          <p:nvPr/>
        </p:nvSpPr>
        <p:spPr bwMode="auto">
          <a:xfrm>
            <a:off x="2405063" y="1836892"/>
            <a:ext cx="10541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Instruction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fetch</a:t>
            </a:r>
          </a:p>
        </p:txBody>
      </p:sp>
      <p:sp>
        <p:nvSpPr>
          <p:cNvPr id="62" name="Rectangle 452"/>
          <p:cNvSpPr>
            <a:spLocks noChangeArrowheads="1"/>
          </p:cNvSpPr>
          <p:nvPr/>
        </p:nvSpPr>
        <p:spPr bwMode="auto">
          <a:xfrm>
            <a:off x="368300" y="1763690"/>
            <a:ext cx="7607300" cy="311633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3" name="Text Box 458"/>
          <p:cNvSpPr txBox="1">
            <a:spLocks noChangeArrowheads="1"/>
          </p:cNvSpPr>
          <p:nvPr/>
        </p:nvSpPr>
        <p:spPr bwMode="auto">
          <a:xfrm>
            <a:off x="251289" y="1447800"/>
            <a:ext cx="119651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 x4</a:t>
            </a:r>
          </a:p>
        </p:txBody>
      </p:sp>
      <p:sp>
        <p:nvSpPr>
          <p:cNvPr id="64" name="Rectangle 459"/>
          <p:cNvSpPr>
            <a:spLocks noChangeArrowheads="1"/>
          </p:cNvSpPr>
          <p:nvPr/>
        </p:nvSpPr>
        <p:spPr bwMode="auto">
          <a:xfrm>
            <a:off x="4216400" y="5059108"/>
            <a:ext cx="3441700" cy="755306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DDR3 Memory 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x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64 bit @ 10.66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total (shared by all cores)</a:t>
            </a:r>
          </a:p>
        </p:txBody>
      </p:sp>
      <p:sp>
        <p:nvSpPr>
          <p:cNvPr id="65" name="Rectangle 460"/>
          <p:cNvSpPr>
            <a:spLocks noChangeArrowheads="1"/>
          </p:cNvSpPr>
          <p:nvPr/>
        </p:nvSpPr>
        <p:spPr bwMode="auto">
          <a:xfrm>
            <a:off x="139700" y="1470880"/>
            <a:ext cx="8064500" cy="45489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6" name="Text Box 461"/>
          <p:cNvSpPr txBox="1">
            <a:spLocks noChangeArrowheads="1"/>
          </p:cNvSpPr>
          <p:nvPr/>
        </p:nvSpPr>
        <p:spPr bwMode="auto">
          <a:xfrm>
            <a:off x="0" y="1143000"/>
            <a:ext cx="293740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Processor package</a:t>
            </a:r>
          </a:p>
        </p:txBody>
      </p:sp>
      <p:sp>
        <p:nvSpPr>
          <p:cNvPr id="67" name="Rectangle 462"/>
          <p:cNvSpPr>
            <a:spLocks noChangeArrowheads="1"/>
          </p:cNvSpPr>
          <p:nvPr/>
        </p:nvSpPr>
        <p:spPr bwMode="auto">
          <a:xfrm>
            <a:off x="5422900" y="4053881"/>
            <a:ext cx="2328863" cy="648365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QuickPath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interconnect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4 links @ 25.6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each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8" name="Line 464"/>
          <p:cNvSpPr>
            <a:spLocks noChangeShapeType="1"/>
          </p:cNvSpPr>
          <p:nvPr/>
        </p:nvSpPr>
        <p:spPr bwMode="auto">
          <a:xfrm>
            <a:off x="2074863" y="3813359"/>
            <a:ext cx="0" cy="12339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9" name="Line 474"/>
          <p:cNvSpPr>
            <a:spLocks noChangeShapeType="1"/>
          </p:cNvSpPr>
          <p:nvPr/>
        </p:nvSpPr>
        <p:spPr bwMode="auto">
          <a:xfrm flipH="1">
            <a:off x="5805488" y="5814414"/>
            <a:ext cx="7937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0" name="Line 475"/>
          <p:cNvSpPr>
            <a:spLocks noChangeShapeType="1"/>
          </p:cNvSpPr>
          <p:nvPr/>
        </p:nvSpPr>
        <p:spPr bwMode="auto">
          <a:xfrm>
            <a:off x="5965825" y="5814414"/>
            <a:ext cx="0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1" name="Line 476"/>
          <p:cNvSpPr>
            <a:spLocks noChangeShapeType="1"/>
          </p:cNvSpPr>
          <p:nvPr/>
        </p:nvSpPr>
        <p:spPr bwMode="auto">
          <a:xfrm>
            <a:off x="6118225" y="5806571"/>
            <a:ext cx="0" cy="4418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2" name="Line 479"/>
          <p:cNvSpPr>
            <a:spLocks noChangeShapeType="1"/>
          </p:cNvSpPr>
          <p:nvPr/>
        </p:nvSpPr>
        <p:spPr bwMode="auto">
          <a:xfrm>
            <a:off x="4957763" y="3834274"/>
            <a:ext cx="0" cy="122352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3" name="Text Box 497"/>
          <p:cNvSpPr txBox="1">
            <a:spLocks noChangeArrowheads="1"/>
          </p:cNvSpPr>
          <p:nvPr/>
        </p:nvSpPr>
        <p:spPr bwMode="auto">
          <a:xfrm>
            <a:off x="8331200" y="3886200"/>
            <a:ext cx="96520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cores</a:t>
            </a:r>
          </a:p>
        </p:txBody>
      </p:sp>
      <p:grpSp>
        <p:nvGrpSpPr>
          <p:cNvPr id="74" name="Group 501"/>
          <p:cNvGrpSpPr>
            <a:grpSpLocks/>
          </p:cNvGrpSpPr>
          <p:nvPr/>
        </p:nvGrpSpPr>
        <p:grpSpPr bwMode="auto">
          <a:xfrm>
            <a:off x="7735888" y="4111397"/>
            <a:ext cx="595312" cy="501960"/>
            <a:chOff x="4785" y="2300"/>
            <a:chExt cx="343" cy="384"/>
          </a:xfrm>
        </p:grpSpPr>
        <p:sp>
          <p:nvSpPr>
            <p:cNvPr id="75" name="Line 480"/>
            <p:cNvSpPr>
              <a:spLocks noChangeShapeType="1"/>
            </p:cNvSpPr>
            <p:nvPr/>
          </p:nvSpPr>
          <p:spPr bwMode="auto">
            <a:xfrm rot="5400000">
              <a:off x="4953" y="2132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6" name="Line 495"/>
            <p:cNvSpPr>
              <a:spLocks noChangeShapeType="1"/>
            </p:cNvSpPr>
            <p:nvPr/>
          </p:nvSpPr>
          <p:spPr bwMode="auto">
            <a:xfrm rot="5400000">
              <a:off x="4953" y="2208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7" name="Line 496"/>
            <p:cNvSpPr>
              <a:spLocks noChangeShapeType="1"/>
            </p:cNvSpPr>
            <p:nvPr/>
          </p:nvSpPr>
          <p:spPr bwMode="auto">
            <a:xfrm rot="5400000">
              <a:off x="4953" y="2284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8" name="Line 498"/>
            <p:cNvSpPr>
              <a:spLocks noChangeShapeType="1"/>
            </p:cNvSpPr>
            <p:nvPr/>
          </p:nvSpPr>
          <p:spPr bwMode="auto">
            <a:xfrm rot="5400000">
              <a:off x="4961" y="2516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79" name="Text Box 499"/>
          <p:cNvSpPr txBox="1">
            <a:spLocks noChangeArrowheads="1"/>
          </p:cNvSpPr>
          <p:nvPr/>
        </p:nvSpPr>
        <p:spPr bwMode="auto">
          <a:xfrm>
            <a:off x="8361422" y="4418587"/>
            <a:ext cx="93497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I/O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bridge</a:t>
            </a:r>
          </a:p>
        </p:txBody>
      </p:sp>
      <p:sp>
        <p:nvSpPr>
          <p:cNvPr id="80" name="Line 500"/>
          <p:cNvSpPr>
            <a:spLocks noChangeShapeType="1"/>
          </p:cNvSpPr>
          <p:nvPr/>
        </p:nvSpPr>
        <p:spPr bwMode="auto">
          <a:xfrm>
            <a:off x="6565900" y="4691788"/>
            <a:ext cx="0" cy="35555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1" name="Line 502"/>
          <p:cNvSpPr>
            <a:spLocks noChangeShapeType="1"/>
          </p:cNvSpPr>
          <p:nvPr/>
        </p:nvSpPr>
        <p:spPr bwMode="auto">
          <a:xfrm flipV="1">
            <a:off x="3175000" y="5381983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936082" cy="762000"/>
          </a:xfrm>
        </p:spPr>
        <p:txBody>
          <a:bodyPr/>
          <a:lstStyle/>
          <a:p>
            <a:r>
              <a:rPr lang="en-US" dirty="0"/>
              <a:t>End-to-end Core i7 Address Translation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1177925" y="1066800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solidFill>
                  <a:schemeClr val="tx2"/>
                </a:solidFill>
                <a:latin typeface="+mn-lt"/>
              </a:rPr>
              <a:t>CPU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568325" y="1981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VPN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1635125" y="19812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8763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36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17145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9" name="Line 384"/>
          <p:cNvSpPr>
            <a:spLocks noChangeShapeType="1"/>
          </p:cNvSpPr>
          <p:nvPr/>
        </p:nvSpPr>
        <p:spPr bwMode="auto">
          <a:xfrm>
            <a:off x="1406525" y="2286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9493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TLBT</a:t>
            </a:r>
          </a:p>
        </p:txBody>
      </p:sp>
      <p:sp>
        <p:nvSpPr>
          <p:cNvPr id="11" name="Rectangle 386"/>
          <p:cNvSpPr>
            <a:spLocks noChangeArrowheads="1"/>
          </p:cNvSpPr>
          <p:nvPr/>
        </p:nvSpPr>
        <p:spPr bwMode="auto">
          <a:xfrm>
            <a:off x="14827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TLBI</a:t>
            </a: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1635125" y="2438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1025525" y="24384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32</a:t>
            </a:r>
          </a:p>
        </p:txBody>
      </p:sp>
      <p:sp>
        <p:nvSpPr>
          <p:cNvPr id="14" name="Rectangle 390"/>
          <p:cNvSpPr>
            <a:spLocks noChangeArrowheads="1"/>
          </p:cNvSpPr>
          <p:nvPr/>
        </p:nvSpPr>
        <p:spPr bwMode="auto">
          <a:xfrm>
            <a:off x="22447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ectangle 391"/>
          <p:cNvSpPr>
            <a:spLocks noChangeArrowheads="1"/>
          </p:cNvSpPr>
          <p:nvPr/>
        </p:nvSpPr>
        <p:spPr bwMode="auto">
          <a:xfrm>
            <a:off x="27781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Rectangle 392"/>
          <p:cNvSpPr>
            <a:spLocks noChangeArrowheads="1"/>
          </p:cNvSpPr>
          <p:nvPr/>
        </p:nvSpPr>
        <p:spPr bwMode="auto">
          <a:xfrm>
            <a:off x="33115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Rectangle 393"/>
          <p:cNvSpPr>
            <a:spLocks noChangeArrowheads="1"/>
          </p:cNvSpPr>
          <p:nvPr/>
        </p:nvSpPr>
        <p:spPr bwMode="auto">
          <a:xfrm>
            <a:off x="38449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Rectangle 394"/>
          <p:cNvSpPr>
            <a:spLocks noChangeArrowheads="1"/>
          </p:cNvSpPr>
          <p:nvPr/>
        </p:nvSpPr>
        <p:spPr bwMode="auto">
          <a:xfrm>
            <a:off x="22447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Rectangle 395"/>
          <p:cNvSpPr>
            <a:spLocks noChangeArrowheads="1"/>
          </p:cNvSpPr>
          <p:nvPr/>
        </p:nvSpPr>
        <p:spPr bwMode="auto">
          <a:xfrm>
            <a:off x="27781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Rectangle 396"/>
          <p:cNvSpPr>
            <a:spLocks noChangeArrowheads="1"/>
          </p:cNvSpPr>
          <p:nvPr/>
        </p:nvSpPr>
        <p:spPr bwMode="auto">
          <a:xfrm>
            <a:off x="33115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Rectangle 397"/>
          <p:cNvSpPr>
            <a:spLocks noChangeArrowheads="1"/>
          </p:cNvSpPr>
          <p:nvPr/>
        </p:nvSpPr>
        <p:spPr bwMode="auto">
          <a:xfrm>
            <a:off x="38449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" name="Rectangle 398"/>
          <p:cNvSpPr>
            <a:spLocks noChangeArrowheads="1"/>
          </p:cNvSpPr>
          <p:nvPr/>
        </p:nvSpPr>
        <p:spPr bwMode="auto">
          <a:xfrm>
            <a:off x="22447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3" name="Rectangle 399"/>
          <p:cNvSpPr>
            <a:spLocks noChangeArrowheads="1"/>
          </p:cNvSpPr>
          <p:nvPr/>
        </p:nvSpPr>
        <p:spPr bwMode="auto">
          <a:xfrm>
            <a:off x="27781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auto">
          <a:xfrm>
            <a:off x="33115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5" name="Rectangle 401"/>
          <p:cNvSpPr>
            <a:spLocks noChangeArrowheads="1"/>
          </p:cNvSpPr>
          <p:nvPr/>
        </p:nvSpPr>
        <p:spPr bwMode="auto">
          <a:xfrm>
            <a:off x="38449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402"/>
          <p:cNvSpPr>
            <a:spLocks noChangeArrowheads="1"/>
          </p:cNvSpPr>
          <p:nvPr/>
        </p:nvSpPr>
        <p:spPr bwMode="auto">
          <a:xfrm>
            <a:off x="22447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403"/>
          <p:cNvSpPr>
            <a:spLocks noChangeArrowheads="1"/>
          </p:cNvSpPr>
          <p:nvPr/>
        </p:nvSpPr>
        <p:spPr bwMode="auto">
          <a:xfrm>
            <a:off x="27781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8" name="Rectangle 404"/>
          <p:cNvSpPr>
            <a:spLocks noChangeArrowheads="1"/>
          </p:cNvSpPr>
          <p:nvPr/>
        </p:nvSpPr>
        <p:spPr bwMode="auto">
          <a:xfrm>
            <a:off x="33115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9" name="Rectangle 405"/>
          <p:cNvSpPr>
            <a:spLocks noChangeArrowheads="1"/>
          </p:cNvSpPr>
          <p:nvPr/>
        </p:nvSpPr>
        <p:spPr bwMode="auto">
          <a:xfrm>
            <a:off x="38449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" name="Text Box 406"/>
          <p:cNvSpPr txBox="1">
            <a:spLocks noChangeArrowheads="1"/>
          </p:cNvSpPr>
          <p:nvPr/>
        </p:nvSpPr>
        <p:spPr bwMode="auto">
          <a:xfrm>
            <a:off x="32142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31" name="Line 407"/>
          <p:cNvSpPr>
            <a:spLocks noChangeShapeType="1"/>
          </p:cNvSpPr>
          <p:nvPr/>
        </p:nvSpPr>
        <p:spPr bwMode="auto">
          <a:xfrm>
            <a:off x="1787525" y="2971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2" name="Line 408"/>
          <p:cNvSpPr>
            <a:spLocks noChangeShapeType="1"/>
          </p:cNvSpPr>
          <p:nvPr/>
        </p:nvSpPr>
        <p:spPr bwMode="auto">
          <a:xfrm>
            <a:off x="1787525" y="3505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3" name="Line 409"/>
          <p:cNvSpPr>
            <a:spLocks noChangeShapeType="1"/>
          </p:cNvSpPr>
          <p:nvPr/>
        </p:nvSpPr>
        <p:spPr bwMode="auto">
          <a:xfrm>
            <a:off x="1787525" y="4191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4" name="Line 410"/>
          <p:cNvSpPr>
            <a:spLocks noChangeShapeType="1"/>
          </p:cNvSpPr>
          <p:nvPr/>
        </p:nvSpPr>
        <p:spPr bwMode="auto">
          <a:xfrm>
            <a:off x="1787525" y="36576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5" name="Line 411"/>
          <p:cNvSpPr>
            <a:spLocks noChangeShapeType="1"/>
          </p:cNvSpPr>
          <p:nvPr/>
        </p:nvSpPr>
        <p:spPr bwMode="auto">
          <a:xfrm>
            <a:off x="1787525" y="3810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6" name="Line 412"/>
          <p:cNvSpPr>
            <a:spLocks noChangeShapeType="1"/>
          </p:cNvSpPr>
          <p:nvPr/>
        </p:nvSpPr>
        <p:spPr bwMode="auto">
          <a:xfrm>
            <a:off x="1254125" y="29718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7" name="Line 413"/>
          <p:cNvSpPr>
            <a:spLocks noChangeShapeType="1"/>
          </p:cNvSpPr>
          <p:nvPr/>
        </p:nvSpPr>
        <p:spPr bwMode="auto">
          <a:xfrm>
            <a:off x="1254125" y="3124200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8" name="Line 414"/>
          <p:cNvSpPr>
            <a:spLocks noChangeShapeType="1"/>
          </p:cNvSpPr>
          <p:nvPr/>
        </p:nvSpPr>
        <p:spPr bwMode="auto">
          <a:xfrm>
            <a:off x="25495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9" name="Line 415"/>
          <p:cNvSpPr>
            <a:spLocks noChangeShapeType="1"/>
          </p:cNvSpPr>
          <p:nvPr/>
        </p:nvSpPr>
        <p:spPr bwMode="auto">
          <a:xfrm>
            <a:off x="30829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0" name="Line 416"/>
          <p:cNvSpPr>
            <a:spLocks noChangeShapeType="1"/>
          </p:cNvSpPr>
          <p:nvPr/>
        </p:nvSpPr>
        <p:spPr bwMode="auto">
          <a:xfrm>
            <a:off x="36163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1" name="Line 417"/>
          <p:cNvSpPr>
            <a:spLocks noChangeShapeType="1"/>
          </p:cNvSpPr>
          <p:nvPr/>
        </p:nvSpPr>
        <p:spPr bwMode="auto">
          <a:xfrm>
            <a:off x="41497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2" name="Line 418"/>
          <p:cNvSpPr>
            <a:spLocks noChangeShapeType="1"/>
          </p:cNvSpPr>
          <p:nvPr/>
        </p:nvSpPr>
        <p:spPr bwMode="auto">
          <a:xfrm>
            <a:off x="720725" y="2286000"/>
            <a:ext cx="0" cy="265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3" name="Line 419"/>
          <p:cNvSpPr>
            <a:spLocks noChangeShapeType="1"/>
          </p:cNvSpPr>
          <p:nvPr/>
        </p:nvSpPr>
        <p:spPr bwMode="auto">
          <a:xfrm>
            <a:off x="1482725" y="152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4" name="Text Box 420"/>
          <p:cNvSpPr txBox="1">
            <a:spLocks noChangeArrowheads="1"/>
          </p:cNvSpPr>
          <p:nvPr/>
        </p:nvSpPr>
        <p:spPr bwMode="auto">
          <a:xfrm>
            <a:off x="1712913" y="4311650"/>
            <a:ext cx="3078162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TLB (16 sets, 4 entries/set)</a:t>
            </a:r>
          </a:p>
        </p:txBody>
      </p:sp>
      <p:sp>
        <p:nvSpPr>
          <p:cNvPr id="45" name="Rectangle 421"/>
          <p:cNvSpPr>
            <a:spLocks noChangeArrowheads="1"/>
          </p:cNvSpPr>
          <p:nvPr/>
        </p:nvSpPr>
        <p:spPr bwMode="auto">
          <a:xfrm>
            <a:off x="5683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VPN1</a:t>
            </a:r>
          </a:p>
        </p:txBody>
      </p:sp>
      <p:sp>
        <p:nvSpPr>
          <p:cNvPr id="46" name="Rectangle 422"/>
          <p:cNvSpPr>
            <a:spLocks noChangeArrowheads="1"/>
          </p:cNvSpPr>
          <p:nvPr/>
        </p:nvSpPr>
        <p:spPr bwMode="auto">
          <a:xfrm>
            <a:off x="11017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VPN2</a:t>
            </a:r>
          </a:p>
        </p:txBody>
      </p:sp>
      <p:sp>
        <p:nvSpPr>
          <p:cNvPr id="47" name="Text Box 423"/>
          <p:cNvSpPr txBox="1">
            <a:spLocks noChangeArrowheads="1"/>
          </p:cNvSpPr>
          <p:nvPr/>
        </p:nvSpPr>
        <p:spPr bwMode="auto">
          <a:xfrm>
            <a:off x="11811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48" name="Text Box 424"/>
          <p:cNvSpPr txBox="1">
            <a:spLocks noChangeArrowheads="1"/>
          </p:cNvSpPr>
          <p:nvPr/>
        </p:nvSpPr>
        <p:spPr bwMode="auto">
          <a:xfrm>
            <a:off x="7207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0" name="Rectangle 425"/>
          <p:cNvSpPr>
            <a:spLocks noChangeArrowheads="1"/>
          </p:cNvSpPr>
          <p:nvPr/>
        </p:nvSpPr>
        <p:spPr bwMode="auto">
          <a:xfrm>
            <a:off x="792163" y="5626100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1" name="Rectangle 426"/>
          <p:cNvSpPr>
            <a:spLocks noChangeArrowheads="1"/>
          </p:cNvSpPr>
          <p:nvPr/>
        </p:nvSpPr>
        <p:spPr bwMode="auto">
          <a:xfrm>
            <a:off x="792163" y="5905500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52" name="Text Box 431"/>
          <p:cNvSpPr txBox="1">
            <a:spLocks noChangeArrowheads="1"/>
          </p:cNvSpPr>
          <p:nvPr/>
        </p:nvSpPr>
        <p:spPr bwMode="auto">
          <a:xfrm>
            <a:off x="0" y="5497513"/>
            <a:ext cx="536575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4302125" y="5040313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54" name="Rectangle 437"/>
          <p:cNvSpPr>
            <a:spLocks noChangeArrowheads="1"/>
          </p:cNvSpPr>
          <p:nvPr/>
        </p:nvSpPr>
        <p:spPr bwMode="auto">
          <a:xfrm>
            <a:off x="5368925" y="5040313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55" name="Text Box 438"/>
          <p:cNvSpPr txBox="1">
            <a:spLocks noChangeArrowheads="1"/>
          </p:cNvSpPr>
          <p:nvPr/>
        </p:nvSpPr>
        <p:spPr bwMode="auto">
          <a:xfrm>
            <a:off x="46101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6" name="Text Box 439"/>
          <p:cNvSpPr txBox="1">
            <a:spLocks noChangeArrowheads="1"/>
          </p:cNvSpPr>
          <p:nvPr/>
        </p:nvSpPr>
        <p:spPr bwMode="auto">
          <a:xfrm>
            <a:off x="54864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57" name="Line 440"/>
          <p:cNvSpPr>
            <a:spLocks noChangeShapeType="1"/>
          </p:cNvSpPr>
          <p:nvPr/>
        </p:nvSpPr>
        <p:spPr bwMode="auto">
          <a:xfrm>
            <a:off x="4378325" y="376237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8" name="Line 441"/>
          <p:cNvSpPr>
            <a:spLocks noChangeShapeType="1"/>
          </p:cNvSpPr>
          <p:nvPr/>
        </p:nvSpPr>
        <p:spPr bwMode="auto">
          <a:xfrm>
            <a:off x="4987925" y="3759200"/>
            <a:ext cx="0" cy="127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9" name="Line 442"/>
          <p:cNvSpPr>
            <a:spLocks noChangeShapeType="1"/>
          </p:cNvSpPr>
          <p:nvPr/>
        </p:nvSpPr>
        <p:spPr bwMode="auto">
          <a:xfrm>
            <a:off x="3035300" y="6083300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0" name="Line 443"/>
          <p:cNvSpPr>
            <a:spLocks noChangeShapeType="1"/>
          </p:cNvSpPr>
          <p:nvPr/>
        </p:nvSpPr>
        <p:spPr bwMode="auto">
          <a:xfrm flipH="1" flipV="1">
            <a:off x="4978400" y="534987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1" name="Text Box 448"/>
          <p:cNvSpPr txBox="1">
            <a:spLocks noChangeArrowheads="1"/>
          </p:cNvSpPr>
          <p:nvPr/>
        </p:nvSpPr>
        <p:spPr bwMode="auto">
          <a:xfrm>
            <a:off x="1244600" y="6477000"/>
            <a:ext cx="1150053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Page tables</a:t>
            </a:r>
          </a:p>
        </p:txBody>
      </p:sp>
      <p:sp>
        <p:nvSpPr>
          <p:cNvPr id="62" name="Text Box 449"/>
          <p:cNvSpPr txBox="1">
            <a:spLocks noChangeArrowheads="1"/>
          </p:cNvSpPr>
          <p:nvPr/>
        </p:nvSpPr>
        <p:spPr bwMode="auto">
          <a:xfrm>
            <a:off x="685800" y="361315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63" name="Text Box 450"/>
          <p:cNvSpPr txBox="1">
            <a:spLocks noChangeArrowheads="1"/>
          </p:cNvSpPr>
          <p:nvPr/>
        </p:nvSpPr>
        <p:spPr bwMode="auto">
          <a:xfrm>
            <a:off x="4514850" y="3175000"/>
            <a:ext cx="549212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64" name="Line 451"/>
          <p:cNvSpPr>
            <a:spLocks noChangeShapeType="1"/>
          </p:cNvSpPr>
          <p:nvPr/>
        </p:nvSpPr>
        <p:spPr bwMode="auto">
          <a:xfrm>
            <a:off x="2168525" y="2209800"/>
            <a:ext cx="327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5" name="Line 452"/>
          <p:cNvSpPr>
            <a:spLocks noChangeShapeType="1"/>
          </p:cNvSpPr>
          <p:nvPr/>
        </p:nvSpPr>
        <p:spPr bwMode="auto">
          <a:xfrm>
            <a:off x="5445125" y="2209800"/>
            <a:ext cx="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6" name="Text Box 453"/>
          <p:cNvSpPr txBox="1">
            <a:spLocks noChangeArrowheads="1"/>
          </p:cNvSpPr>
          <p:nvPr/>
        </p:nvSpPr>
        <p:spPr bwMode="auto">
          <a:xfrm>
            <a:off x="5915025" y="5283200"/>
            <a:ext cx="865621" cy="90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address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(PA)</a:t>
            </a:r>
          </a:p>
        </p:txBody>
      </p:sp>
      <p:sp>
        <p:nvSpPr>
          <p:cNvPr id="67" name="Rectangle 454"/>
          <p:cNvSpPr>
            <a:spLocks noChangeArrowheads="1"/>
          </p:cNvSpPr>
          <p:nvPr/>
        </p:nvSpPr>
        <p:spPr bwMode="auto">
          <a:xfrm>
            <a:off x="5445125" y="1295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Result</a:t>
            </a:r>
          </a:p>
        </p:txBody>
      </p:sp>
      <p:sp>
        <p:nvSpPr>
          <p:cNvPr id="68" name="Text Box 455"/>
          <p:cNvSpPr txBox="1">
            <a:spLocks noChangeArrowheads="1"/>
          </p:cNvSpPr>
          <p:nvPr/>
        </p:nvSpPr>
        <p:spPr bwMode="auto">
          <a:xfrm>
            <a:off x="5810250" y="1066800"/>
            <a:ext cx="56085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32/64</a:t>
            </a:r>
          </a:p>
        </p:txBody>
      </p:sp>
      <p:sp>
        <p:nvSpPr>
          <p:cNvPr id="69" name="Rectangle 456"/>
          <p:cNvSpPr>
            <a:spLocks noChangeArrowheads="1"/>
          </p:cNvSpPr>
          <p:nvPr/>
        </p:nvSpPr>
        <p:spPr bwMode="auto">
          <a:xfrm>
            <a:off x="57499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0" name="Rectangle 457"/>
          <p:cNvSpPr>
            <a:spLocks noChangeArrowheads="1"/>
          </p:cNvSpPr>
          <p:nvPr/>
        </p:nvSpPr>
        <p:spPr bwMode="auto">
          <a:xfrm>
            <a:off x="62833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1" name="Rectangle 458"/>
          <p:cNvSpPr>
            <a:spLocks noChangeArrowheads="1"/>
          </p:cNvSpPr>
          <p:nvPr/>
        </p:nvSpPr>
        <p:spPr bwMode="auto">
          <a:xfrm>
            <a:off x="68167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2" name="Rectangle 459"/>
          <p:cNvSpPr>
            <a:spLocks noChangeArrowheads="1"/>
          </p:cNvSpPr>
          <p:nvPr/>
        </p:nvSpPr>
        <p:spPr bwMode="auto">
          <a:xfrm>
            <a:off x="73501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3" name="Rectangle 460"/>
          <p:cNvSpPr>
            <a:spLocks noChangeArrowheads="1"/>
          </p:cNvSpPr>
          <p:nvPr/>
        </p:nvSpPr>
        <p:spPr bwMode="auto">
          <a:xfrm>
            <a:off x="57499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4" name="Rectangle 461"/>
          <p:cNvSpPr>
            <a:spLocks noChangeArrowheads="1"/>
          </p:cNvSpPr>
          <p:nvPr/>
        </p:nvSpPr>
        <p:spPr bwMode="auto">
          <a:xfrm>
            <a:off x="62833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5" name="Rectangle 462"/>
          <p:cNvSpPr>
            <a:spLocks noChangeArrowheads="1"/>
          </p:cNvSpPr>
          <p:nvPr/>
        </p:nvSpPr>
        <p:spPr bwMode="auto">
          <a:xfrm>
            <a:off x="68167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6" name="Rectangle 463"/>
          <p:cNvSpPr>
            <a:spLocks noChangeArrowheads="1"/>
          </p:cNvSpPr>
          <p:nvPr/>
        </p:nvSpPr>
        <p:spPr bwMode="auto">
          <a:xfrm>
            <a:off x="73501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7" name="Rectangle 464"/>
          <p:cNvSpPr>
            <a:spLocks noChangeArrowheads="1"/>
          </p:cNvSpPr>
          <p:nvPr/>
        </p:nvSpPr>
        <p:spPr bwMode="auto">
          <a:xfrm>
            <a:off x="57499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8" name="Rectangle 465"/>
          <p:cNvSpPr>
            <a:spLocks noChangeArrowheads="1"/>
          </p:cNvSpPr>
          <p:nvPr/>
        </p:nvSpPr>
        <p:spPr bwMode="auto">
          <a:xfrm>
            <a:off x="62833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9" name="Rectangle 466"/>
          <p:cNvSpPr>
            <a:spLocks noChangeArrowheads="1"/>
          </p:cNvSpPr>
          <p:nvPr/>
        </p:nvSpPr>
        <p:spPr bwMode="auto">
          <a:xfrm>
            <a:off x="68167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Rectangle 467"/>
          <p:cNvSpPr>
            <a:spLocks noChangeArrowheads="1"/>
          </p:cNvSpPr>
          <p:nvPr/>
        </p:nvSpPr>
        <p:spPr bwMode="auto">
          <a:xfrm>
            <a:off x="73501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Rectangle 468"/>
          <p:cNvSpPr>
            <a:spLocks noChangeArrowheads="1"/>
          </p:cNvSpPr>
          <p:nvPr/>
        </p:nvSpPr>
        <p:spPr bwMode="auto">
          <a:xfrm>
            <a:off x="57499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2" name="Rectangle 469"/>
          <p:cNvSpPr>
            <a:spLocks noChangeArrowheads="1"/>
          </p:cNvSpPr>
          <p:nvPr/>
        </p:nvSpPr>
        <p:spPr bwMode="auto">
          <a:xfrm>
            <a:off x="62833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3" name="Rectangle 470"/>
          <p:cNvSpPr>
            <a:spLocks noChangeArrowheads="1"/>
          </p:cNvSpPr>
          <p:nvPr/>
        </p:nvSpPr>
        <p:spPr bwMode="auto">
          <a:xfrm>
            <a:off x="68167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4" name="Rectangle 471"/>
          <p:cNvSpPr>
            <a:spLocks noChangeArrowheads="1"/>
          </p:cNvSpPr>
          <p:nvPr/>
        </p:nvSpPr>
        <p:spPr bwMode="auto">
          <a:xfrm>
            <a:off x="73501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5" name="Text Box 472"/>
          <p:cNvSpPr txBox="1">
            <a:spLocks noChangeArrowheads="1"/>
          </p:cNvSpPr>
          <p:nvPr/>
        </p:nvSpPr>
        <p:spPr bwMode="auto">
          <a:xfrm>
            <a:off x="67194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86" name="Line 473"/>
          <p:cNvSpPr>
            <a:spLocks noChangeShapeType="1"/>
          </p:cNvSpPr>
          <p:nvPr/>
        </p:nvSpPr>
        <p:spPr bwMode="auto">
          <a:xfrm>
            <a:off x="6130925" y="5181600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7" name="Line 474"/>
          <p:cNvSpPr>
            <a:spLocks noChangeShapeType="1"/>
          </p:cNvSpPr>
          <p:nvPr/>
        </p:nvSpPr>
        <p:spPr bwMode="auto">
          <a:xfrm flipV="1">
            <a:off x="71215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8" name="Line 475"/>
          <p:cNvSpPr>
            <a:spLocks noChangeShapeType="1"/>
          </p:cNvSpPr>
          <p:nvPr/>
        </p:nvSpPr>
        <p:spPr bwMode="auto">
          <a:xfrm flipV="1">
            <a:off x="84931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9" name="Line 476"/>
          <p:cNvSpPr>
            <a:spLocks noChangeShapeType="1"/>
          </p:cNvSpPr>
          <p:nvPr/>
        </p:nvSpPr>
        <p:spPr bwMode="auto">
          <a:xfrm>
            <a:off x="5888038" y="4643438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0" name="Line 477"/>
          <p:cNvSpPr>
            <a:spLocks noChangeShapeType="1"/>
          </p:cNvSpPr>
          <p:nvPr/>
        </p:nvSpPr>
        <p:spPr bwMode="auto">
          <a:xfrm flipV="1">
            <a:off x="588962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1" name="Line 478"/>
          <p:cNvSpPr>
            <a:spLocks noChangeShapeType="1"/>
          </p:cNvSpPr>
          <p:nvPr/>
        </p:nvSpPr>
        <p:spPr bwMode="auto">
          <a:xfrm flipV="1">
            <a:off x="6435725" y="4267200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2" name="Line 479"/>
          <p:cNvSpPr>
            <a:spLocks noChangeShapeType="1"/>
          </p:cNvSpPr>
          <p:nvPr/>
        </p:nvSpPr>
        <p:spPr bwMode="auto">
          <a:xfrm flipV="1">
            <a:off x="69596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3" name="Line 480"/>
          <p:cNvSpPr>
            <a:spLocks noChangeShapeType="1"/>
          </p:cNvSpPr>
          <p:nvPr/>
        </p:nvSpPr>
        <p:spPr bwMode="auto">
          <a:xfrm flipV="1">
            <a:off x="74930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4" name="Line 481"/>
          <p:cNvSpPr>
            <a:spLocks noChangeShapeType="1"/>
          </p:cNvSpPr>
          <p:nvPr/>
        </p:nvSpPr>
        <p:spPr bwMode="auto">
          <a:xfrm flipV="1">
            <a:off x="8188325" y="35052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5" name="Line 482"/>
          <p:cNvSpPr>
            <a:spLocks noChangeShapeType="1"/>
          </p:cNvSpPr>
          <p:nvPr/>
        </p:nvSpPr>
        <p:spPr bwMode="auto">
          <a:xfrm flipH="1">
            <a:off x="7883525" y="35052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6" name="Line 483"/>
          <p:cNvSpPr>
            <a:spLocks noChangeShapeType="1"/>
          </p:cNvSpPr>
          <p:nvPr/>
        </p:nvSpPr>
        <p:spPr bwMode="auto">
          <a:xfrm flipH="1">
            <a:off x="7883525" y="36576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7" name="Line 484"/>
          <p:cNvSpPr>
            <a:spLocks noChangeShapeType="1"/>
          </p:cNvSpPr>
          <p:nvPr/>
        </p:nvSpPr>
        <p:spPr bwMode="auto">
          <a:xfrm flipH="1">
            <a:off x="7883525" y="3810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8" name="Line 485"/>
          <p:cNvSpPr>
            <a:spLocks noChangeShapeType="1"/>
          </p:cNvSpPr>
          <p:nvPr/>
        </p:nvSpPr>
        <p:spPr bwMode="auto">
          <a:xfrm flipH="1">
            <a:off x="7883525" y="4191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9" name="Line 429"/>
          <p:cNvSpPr>
            <a:spLocks noChangeShapeType="1"/>
          </p:cNvSpPr>
          <p:nvPr/>
        </p:nvSpPr>
        <p:spPr bwMode="auto">
          <a:xfrm>
            <a:off x="658813" y="5245100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0" name="Line 430"/>
          <p:cNvSpPr>
            <a:spLocks noChangeShapeType="1"/>
          </p:cNvSpPr>
          <p:nvPr/>
        </p:nvSpPr>
        <p:spPr bwMode="auto">
          <a:xfrm flipV="1">
            <a:off x="658813" y="602138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01" name="Oval 486"/>
          <p:cNvSpPr>
            <a:spLocks noChangeArrowheads="1"/>
          </p:cNvSpPr>
          <p:nvPr/>
        </p:nvSpPr>
        <p:spPr bwMode="auto">
          <a:xfrm>
            <a:off x="623888" y="5207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2" name="Oval 487"/>
          <p:cNvSpPr>
            <a:spLocks noChangeArrowheads="1"/>
          </p:cNvSpPr>
          <p:nvPr/>
        </p:nvSpPr>
        <p:spPr bwMode="auto">
          <a:xfrm>
            <a:off x="6953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2130425" y="2159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13684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5" name="Line 491"/>
          <p:cNvSpPr>
            <a:spLocks noChangeShapeType="1"/>
          </p:cNvSpPr>
          <p:nvPr/>
        </p:nvSpPr>
        <p:spPr bwMode="auto">
          <a:xfrm flipH="1" flipV="1">
            <a:off x="6054725" y="1600200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6" name="Rectangle 492"/>
          <p:cNvSpPr>
            <a:spLocks noChangeArrowheads="1"/>
          </p:cNvSpPr>
          <p:nvPr/>
        </p:nvSpPr>
        <p:spPr bwMode="auto">
          <a:xfrm>
            <a:off x="6892925" y="5029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CT</a:t>
            </a:r>
          </a:p>
        </p:txBody>
      </p:sp>
      <p:sp>
        <p:nvSpPr>
          <p:cNvPr id="107" name="Rectangle 493"/>
          <p:cNvSpPr>
            <a:spLocks noChangeArrowheads="1"/>
          </p:cNvSpPr>
          <p:nvPr/>
        </p:nvSpPr>
        <p:spPr bwMode="auto">
          <a:xfrm>
            <a:off x="82645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CO</a:t>
            </a:r>
          </a:p>
        </p:txBody>
      </p:sp>
      <p:sp>
        <p:nvSpPr>
          <p:cNvPr id="108" name="Text Box 494"/>
          <p:cNvSpPr txBox="1">
            <a:spLocks noChangeArrowheads="1"/>
          </p:cNvSpPr>
          <p:nvPr/>
        </p:nvSpPr>
        <p:spPr bwMode="auto">
          <a:xfrm>
            <a:off x="72517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109" name="Text Box 495"/>
          <p:cNvSpPr txBox="1">
            <a:spLocks noChangeArrowheads="1"/>
          </p:cNvSpPr>
          <p:nvPr/>
        </p:nvSpPr>
        <p:spPr bwMode="auto">
          <a:xfrm>
            <a:off x="82899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0" name="Rectangle 496"/>
          <p:cNvSpPr>
            <a:spLocks noChangeArrowheads="1"/>
          </p:cNvSpPr>
          <p:nvPr/>
        </p:nvSpPr>
        <p:spPr bwMode="auto">
          <a:xfrm>
            <a:off x="79597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CI</a:t>
            </a:r>
          </a:p>
        </p:txBody>
      </p:sp>
      <p:sp>
        <p:nvSpPr>
          <p:cNvPr id="111" name="Text Box 497"/>
          <p:cNvSpPr txBox="1">
            <a:spLocks noChangeArrowheads="1"/>
          </p:cNvSpPr>
          <p:nvPr/>
        </p:nvSpPr>
        <p:spPr bwMode="auto">
          <a:xfrm>
            <a:off x="79597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2" name="Oval 498"/>
          <p:cNvSpPr>
            <a:spLocks noChangeArrowheads="1"/>
          </p:cNvSpPr>
          <p:nvPr/>
        </p:nvSpPr>
        <p:spPr bwMode="auto">
          <a:xfrm>
            <a:off x="70834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3" name="Oval 499"/>
          <p:cNvSpPr>
            <a:spLocks noChangeArrowheads="1"/>
          </p:cNvSpPr>
          <p:nvPr/>
        </p:nvSpPr>
        <p:spPr bwMode="auto">
          <a:xfrm>
            <a:off x="81375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4" name="Oval 500"/>
          <p:cNvSpPr>
            <a:spLocks noChangeArrowheads="1"/>
          </p:cNvSpPr>
          <p:nvPr/>
        </p:nvSpPr>
        <p:spPr bwMode="auto">
          <a:xfrm>
            <a:off x="84550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5" name="Line 501"/>
          <p:cNvSpPr>
            <a:spLocks noChangeShapeType="1"/>
          </p:cNvSpPr>
          <p:nvPr/>
        </p:nvSpPr>
        <p:spPr bwMode="auto">
          <a:xfrm>
            <a:off x="7883525" y="5715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6" name="Line 502"/>
          <p:cNvSpPr>
            <a:spLocks noChangeShapeType="1"/>
          </p:cNvSpPr>
          <p:nvPr/>
        </p:nvSpPr>
        <p:spPr bwMode="auto">
          <a:xfrm flipV="1">
            <a:off x="8874125" y="2590800"/>
            <a:ext cx="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7" name="Rectangle 503"/>
          <p:cNvSpPr>
            <a:spLocks noChangeArrowheads="1"/>
          </p:cNvSpPr>
          <p:nvPr/>
        </p:nvSpPr>
        <p:spPr bwMode="auto">
          <a:xfrm>
            <a:off x="7426325" y="1066800"/>
            <a:ext cx="1524000" cy="8382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L2, L3,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main memory</a:t>
            </a:r>
            <a:endParaRPr lang="en-US" sz="1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8" name="Text Box 504"/>
          <p:cNvSpPr txBox="1">
            <a:spLocks noChangeArrowheads="1"/>
          </p:cNvSpPr>
          <p:nvPr/>
        </p:nvSpPr>
        <p:spPr bwMode="auto">
          <a:xfrm>
            <a:off x="5724525" y="2806700"/>
            <a:ext cx="2773363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</a:t>
            </a:r>
            <a:r>
              <a:rPr lang="en-US" sz="1600" b="1" dirty="0" err="1">
                <a:solidFill>
                  <a:schemeClr val="tx2"/>
                </a:solidFill>
                <a:latin typeface="+mn-lt"/>
              </a:rPr>
              <a:t>d</a:t>
            </a:r>
            <a:r>
              <a:rPr lang="en-US" sz="1600" b="1" dirty="0">
                <a:solidFill>
                  <a:schemeClr val="tx2"/>
                </a:solidFill>
                <a:latin typeface="+mn-lt"/>
              </a:rPr>
              <a:t>-cache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(64 sets, 8 lines/set)</a:t>
            </a:r>
          </a:p>
        </p:txBody>
      </p:sp>
      <p:sp>
        <p:nvSpPr>
          <p:cNvPr id="119" name="Line 505"/>
          <p:cNvSpPr>
            <a:spLocks noChangeShapeType="1"/>
          </p:cNvSpPr>
          <p:nvPr/>
        </p:nvSpPr>
        <p:spPr bwMode="auto">
          <a:xfrm flipH="1">
            <a:off x="8264525" y="2590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0" name="Line 506"/>
          <p:cNvSpPr>
            <a:spLocks noChangeShapeType="1"/>
          </p:cNvSpPr>
          <p:nvPr/>
        </p:nvSpPr>
        <p:spPr bwMode="auto">
          <a:xfrm flipV="1">
            <a:off x="8264525" y="19050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1" name="Line 507"/>
          <p:cNvSpPr>
            <a:spLocks noChangeShapeType="1"/>
          </p:cNvSpPr>
          <p:nvPr/>
        </p:nvSpPr>
        <p:spPr bwMode="auto">
          <a:xfrm flipH="1">
            <a:off x="6511925" y="1447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2" name="Text Box 508"/>
          <p:cNvSpPr txBox="1">
            <a:spLocks noChangeArrowheads="1"/>
          </p:cNvSpPr>
          <p:nvPr/>
        </p:nvSpPr>
        <p:spPr bwMode="auto">
          <a:xfrm>
            <a:off x="6013450" y="2057400"/>
            <a:ext cx="461251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123" name="Text Box 509"/>
          <p:cNvSpPr txBox="1">
            <a:spLocks noChangeArrowheads="1"/>
          </p:cNvSpPr>
          <p:nvPr/>
        </p:nvSpPr>
        <p:spPr bwMode="auto">
          <a:xfrm>
            <a:off x="8229600" y="198120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124" name="Line 510"/>
          <p:cNvSpPr>
            <a:spLocks noChangeShapeType="1"/>
          </p:cNvSpPr>
          <p:nvPr/>
        </p:nvSpPr>
        <p:spPr bwMode="auto">
          <a:xfrm flipH="1">
            <a:off x="1787525" y="1447800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5" name="Line 511"/>
          <p:cNvSpPr>
            <a:spLocks noChangeShapeType="1"/>
          </p:cNvSpPr>
          <p:nvPr/>
        </p:nvSpPr>
        <p:spPr bwMode="auto">
          <a:xfrm flipV="1">
            <a:off x="7731125" y="5486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6" name="Line 512"/>
          <p:cNvSpPr>
            <a:spLocks noChangeShapeType="1"/>
          </p:cNvSpPr>
          <p:nvPr/>
        </p:nvSpPr>
        <p:spPr bwMode="auto">
          <a:xfrm>
            <a:off x="7883525" y="54864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7" name="Text Box 513"/>
          <p:cNvSpPr txBox="1">
            <a:spLocks noChangeArrowheads="1"/>
          </p:cNvSpPr>
          <p:nvPr/>
        </p:nvSpPr>
        <p:spPr bwMode="auto">
          <a:xfrm>
            <a:off x="1411288" y="1529348"/>
            <a:ext cx="18895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+mn-lt"/>
              </a:rPr>
              <a:t>Virtual address (VA)</a:t>
            </a:r>
          </a:p>
        </p:txBody>
      </p:sp>
      <p:sp>
        <p:nvSpPr>
          <p:cNvPr id="128" name="Rectangle 514"/>
          <p:cNvSpPr>
            <a:spLocks noChangeArrowheads="1"/>
          </p:cNvSpPr>
          <p:nvPr/>
        </p:nvSpPr>
        <p:spPr bwMode="auto">
          <a:xfrm>
            <a:off x="16351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VPN3</a:t>
            </a:r>
          </a:p>
        </p:txBody>
      </p:sp>
      <p:sp>
        <p:nvSpPr>
          <p:cNvPr id="129" name="Rectangle 515"/>
          <p:cNvSpPr>
            <a:spLocks noChangeArrowheads="1"/>
          </p:cNvSpPr>
          <p:nvPr/>
        </p:nvSpPr>
        <p:spPr bwMode="auto">
          <a:xfrm>
            <a:off x="21685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VPN4</a:t>
            </a:r>
          </a:p>
        </p:txBody>
      </p:sp>
      <p:sp>
        <p:nvSpPr>
          <p:cNvPr id="130" name="Text Box 516"/>
          <p:cNvSpPr txBox="1">
            <a:spLocks noChangeArrowheads="1"/>
          </p:cNvSpPr>
          <p:nvPr/>
        </p:nvSpPr>
        <p:spPr bwMode="auto">
          <a:xfrm>
            <a:off x="22479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31" name="Text Box 517"/>
          <p:cNvSpPr txBox="1">
            <a:spLocks noChangeArrowheads="1"/>
          </p:cNvSpPr>
          <p:nvPr/>
        </p:nvSpPr>
        <p:spPr bwMode="auto">
          <a:xfrm>
            <a:off x="17875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grpSp>
        <p:nvGrpSpPr>
          <p:cNvPr id="132" name="Group 641"/>
          <p:cNvGrpSpPr>
            <a:grpSpLocks/>
          </p:cNvGrpSpPr>
          <p:nvPr/>
        </p:nvGrpSpPr>
        <p:grpSpPr bwMode="auto">
          <a:xfrm>
            <a:off x="1106488" y="5632450"/>
            <a:ext cx="276225" cy="450850"/>
            <a:chOff x="739" y="2900"/>
            <a:chExt cx="174" cy="284"/>
          </a:xfrm>
        </p:grpSpPr>
        <p:sp>
          <p:nvSpPr>
            <p:cNvPr id="133" name="Line 43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4" name="Line 43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5" name="Line 523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sp>
        <p:nvSpPr>
          <p:cNvPr id="136" name="Rectangle 525"/>
          <p:cNvSpPr>
            <a:spLocks noChangeArrowheads="1"/>
          </p:cNvSpPr>
          <p:nvPr/>
        </p:nvSpPr>
        <p:spPr bwMode="auto">
          <a:xfrm>
            <a:off x="1387475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7" name="Rectangle 526"/>
          <p:cNvSpPr>
            <a:spLocks noChangeArrowheads="1"/>
          </p:cNvSpPr>
          <p:nvPr/>
        </p:nvSpPr>
        <p:spPr bwMode="auto">
          <a:xfrm>
            <a:off x="1387475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38" name="Line 542"/>
          <p:cNvSpPr>
            <a:spLocks noChangeShapeType="1"/>
          </p:cNvSpPr>
          <p:nvPr/>
        </p:nvSpPr>
        <p:spPr bwMode="auto">
          <a:xfrm>
            <a:off x="1249363" y="525462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9" name="Line 543"/>
          <p:cNvSpPr>
            <a:spLocks noChangeShapeType="1"/>
          </p:cNvSpPr>
          <p:nvPr/>
        </p:nvSpPr>
        <p:spPr bwMode="auto">
          <a:xfrm flipV="1">
            <a:off x="1249363" y="603091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0" name="Oval 544"/>
          <p:cNvSpPr>
            <a:spLocks noChangeArrowheads="1"/>
          </p:cNvSpPr>
          <p:nvPr/>
        </p:nvSpPr>
        <p:spPr bwMode="auto">
          <a:xfrm>
            <a:off x="1214438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1" name="Rectangle 610"/>
          <p:cNvSpPr>
            <a:spLocks noChangeArrowheads="1"/>
          </p:cNvSpPr>
          <p:nvPr/>
        </p:nvSpPr>
        <p:spPr bwMode="auto">
          <a:xfrm>
            <a:off x="2025650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2" name="Rectangle 611"/>
          <p:cNvSpPr>
            <a:spLocks noChangeArrowheads="1"/>
          </p:cNvSpPr>
          <p:nvPr/>
        </p:nvSpPr>
        <p:spPr bwMode="auto">
          <a:xfrm>
            <a:off x="2025650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3" name="Line 612"/>
          <p:cNvSpPr>
            <a:spLocks noChangeShapeType="1"/>
          </p:cNvSpPr>
          <p:nvPr/>
        </p:nvSpPr>
        <p:spPr bwMode="auto">
          <a:xfrm flipH="1">
            <a:off x="1885950" y="525462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4" name="Line 613"/>
          <p:cNvSpPr>
            <a:spLocks noChangeShapeType="1"/>
          </p:cNvSpPr>
          <p:nvPr/>
        </p:nvSpPr>
        <p:spPr bwMode="auto">
          <a:xfrm flipV="1">
            <a:off x="1887538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5" name="Oval 614"/>
          <p:cNvSpPr>
            <a:spLocks noChangeArrowheads="1"/>
          </p:cNvSpPr>
          <p:nvPr/>
        </p:nvSpPr>
        <p:spPr bwMode="auto">
          <a:xfrm>
            <a:off x="1852613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6" name="Rectangle 619"/>
          <p:cNvSpPr>
            <a:spLocks noChangeArrowheads="1"/>
          </p:cNvSpPr>
          <p:nvPr/>
        </p:nvSpPr>
        <p:spPr bwMode="auto">
          <a:xfrm>
            <a:off x="2663825" y="5621338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" name="Rectangle 620"/>
          <p:cNvSpPr>
            <a:spLocks noChangeArrowheads="1"/>
          </p:cNvSpPr>
          <p:nvPr/>
        </p:nvSpPr>
        <p:spPr bwMode="auto">
          <a:xfrm>
            <a:off x="2663825" y="5900738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8" name="Line 621"/>
          <p:cNvSpPr>
            <a:spLocks noChangeShapeType="1"/>
          </p:cNvSpPr>
          <p:nvPr/>
        </p:nvSpPr>
        <p:spPr bwMode="auto">
          <a:xfrm>
            <a:off x="2525713" y="524986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" name="Line 622"/>
          <p:cNvSpPr>
            <a:spLocks noChangeShapeType="1"/>
          </p:cNvSpPr>
          <p:nvPr/>
        </p:nvSpPr>
        <p:spPr bwMode="auto">
          <a:xfrm flipV="1">
            <a:off x="2525713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50" name="Oval 623"/>
          <p:cNvSpPr>
            <a:spLocks noChangeArrowheads="1"/>
          </p:cNvSpPr>
          <p:nvPr/>
        </p:nvSpPr>
        <p:spPr bwMode="auto">
          <a:xfrm>
            <a:off x="2490788" y="52117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" name="Line 626"/>
          <p:cNvSpPr>
            <a:spLocks noChangeShapeType="1"/>
          </p:cNvSpPr>
          <p:nvPr/>
        </p:nvSpPr>
        <p:spPr bwMode="auto">
          <a:xfrm>
            <a:off x="60166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2" name="Line 627"/>
          <p:cNvSpPr>
            <a:spLocks noChangeShapeType="1"/>
          </p:cNvSpPr>
          <p:nvPr/>
        </p:nvSpPr>
        <p:spPr bwMode="auto">
          <a:xfrm>
            <a:off x="6540500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" name="Line 628"/>
          <p:cNvSpPr>
            <a:spLocks noChangeShapeType="1"/>
          </p:cNvSpPr>
          <p:nvPr/>
        </p:nvSpPr>
        <p:spPr bwMode="auto">
          <a:xfrm>
            <a:off x="7064375" y="34290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4" name="Line 629"/>
          <p:cNvSpPr>
            <a:spLocks noChangeShapeType="1"/>
          </p:cNvSpPr>
          <p:nvPr/>
        </p:nvSpPr>
        <p:spPr bwMode="auto">
          <a:xfrm>
            <a:off x="76168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5" name="Line 631"/>
          <p:cNvSpPr>
            <a:spLocks noChangeShapeType="1"/>
          </p:cNvSpPr>
          <p:nvPr/>
        </p:nvSpPr>
        <p:spPr bwMode="auto">
          <a:xfrm>
            <a:off x="60198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" name="Line 632"/>
          <p:cNvSpPr>
            <a:spLocks noChangeShapeType="1"/>
          </p:cNvSpPr>
          <p:nvPr/>
        </p:nvSpPr>
        <p:spPr bwMode="auto">
          <a:xfrm>
            <a:off x="6550025" y="411956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7" name="Line 633"/>
          <p:cNvSpPr>
            <a:spLocks noChangeShapeType="1"/>
          </p:cNvSpPr>
          <p:nvPr/>
        </p:nvSpPr>
        <p:spPr bwMode="auto">
          <a:xfrm>
            <a:off x="7086600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8" name="Line 634"/>
          <p:cNvSpPr>
            <a:spLocks noChangeShapeType="1"/>
          </p:cNvSpPr>
          <p:nvPr/>
        </p:nvSpPr>
        <p:spPr bwMode="auto">
          <a:xfrm>
            <a:off x="7616825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9" name="Line 635"/>
          <p:cNvSpPr>
            <a:spLocks noChangeShapeType="1"/>
          </p:cNvSpPr>
          <p:nvPr/>
        </p:nvSpPr>
        <p:spPr bwMode="auto">
          <a:xfrm flipV="1">
            <a:off x="616267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0" name="Line 636"/>
          <p:cNvSpPr>
            <a:spLocks noChangeShapeType="1"/>
          </p:cNvSpPr>
          <p:nvPr/>
        </p:nvSpPr>
        <p:spPr bwMode="auto">
          <a:xfrm flipV="1">
            <a:off x="6683375" y="4268788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1" name="Line 637"/>
          <p:cNvSpPr>
            <a:spLocks noChangeShapeType="1"/>
          </p:cNvSpPr>
          <p:nvPr/>
        </p:nvSpPr>
        <p:spPr bwMode="auto">
          <a:xfrm flipV="1">
            <a:off x="7223125" y="426085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2" name="Line 638"/>
          <p:cNvSpPr>
            <a:spLocks noChangeShapeType="1"/>
          </p:cNvSpPr>
          <p:nvPr/>
        </p:nvSpPr>
        <p:spPr bwMode="auto">
          <a:xfrm flipV="1">
            <a:off x="7759700" y="427037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3" name="Line 639"/>
          <p:cNvSpPr>
            <a:spLocks noChangeShapeType="1"/>
          </p:cNvSpPr>
          <p:nvPr/>
        </p:nvSpPr>
        <p:spPr bwMode="auto">
          <a:xfrm>
            <a:off x="536575" y="5626100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grpSp>
        <p:nvGrpSpPr>
          <p:cNvPr id="164" name="Group 642"/>
          <p:cNvGrpSpPr>
            <a:grpSpLocks/>
          </p:cNvGrpSpPr>
          <p:nvPr/>
        </p:nvGrpSpPr>
        <p:grpSpPr bwMode="auto">
          <a:xfrm>
            <a:off x="1754188" y="5627688"/>
            <a:ext cx="276225" cy="450850"/>
            <a:chOff x="739" y="2900"/>
            <a:chExt cx="174" cy="284"/>
          </a:xfrm>
        </p:grpSpPr>
        <p:sp>
          <p:nvSpPr>
            <p:cNvPr id="165" name="Line 64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6" name="Line 64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7" name="Line 645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grpSp>
        <p:nvGrpSpPr>
          <p:cNvPr id="168" name="Group 646"/>
          <p:cNvGrpSpPr>
            <a:grpSpLocks/>
          </p:cNvGrpSpPr>
          <p:nvPr/>
        </p:nvGrpSpPr>
        <p:grpSpPr bwMode="auto">
          <a:xfrm>
            <a:off x="2392363" y="5627688"/>
            <a:ext cx="276225" cy="450850"/>
            <a:chOff x="739" y="2900"/>
            <a:chExt cx="174" cy="284"/>
          </a:xfrm>
        </p:grpSpPr>
        <p:sp>
          <p:nvSpPr>
            <p:cNvPr id="169" name="Line 647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0" name="Line 648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1" name="Line 649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Core i7 Level 1-3 Page Table Entries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 table physical base address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PS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5463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Each entry references a 4K child page table. </a:t>
            </a:r>
            <a:r>
              <a:rPr lang="en-GB" sz="2000" dirty="0">
                <a:latin typeface="Calibri" pitchFamily="34" charset="0"/>
                <a:ea typeface="msgothic" charset="0"/>
                <a:cs typeface="msgothic" charset="0"/>
              </a:rPr>
              <a:t>Significant fields:</a:t>
            </a:r>
            <a:endParaRPr lang="en-GB" sz="20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Child page table present in physical memory (1) or not (0).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Read-only or read-write access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user or supervisor (kernel) mode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the child page table.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A: 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PS: 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Page size either 4 KB or 4 MB (defined for Level 1 </a:t>
            </a:r>
            <a:r>
              <a:rPr lang="en-GB" sz="1600" b="0" dirty="0" err="1">
                <a:latin typeface="Calibri" pitchFamily="34" charset="0"/>
                <a:ea typeface="msgothic" charset="0"/>
                <a:cs typeface="msgothic" charset="0"/>
              </a:rPr>
              <a:t>PTEs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only).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Page table physical base address: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40 most significant bits of physical page table address (forces page tables to be 4KB aligned)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XD: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Disable or enable instruction fetches from all pages reachable from this PTE.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51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XD</a:t>
            </a: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 table location on disk)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1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Core i7 Level 4 Page Table Entries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 physical base address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911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Each entry references a 4K child page. Significant fields: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Child page is present in memory (1) or not (0)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Read-only or read-write access permission for child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User or supervisor mode access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this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A: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Dirty bit (set by MMU on writes, cleared by software)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G: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Global page (don’t evict from TLB on task switch)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Page physical base address: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40 most significant bits of physical page address (forces pages to be 4KB aligned)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XD: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Disable or enable instruction fetches from this page.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51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XD</a:t>
            </a: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 </a:t>
            </a: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ocation on disk)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87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Page Table Translation</a:t>
            </a:r>
          </a:p>
        </p:txBody>
      </p:sp>
      <p:sp>
        <p:nvSpPr>
          <p:cNvPr id="4" name="Text Box 381"/>
          <p:cNvSpPr txBox="1">
            <a:spLocks noChangeArrowheads="1"/>
          </p:cNvSpPr>
          <p:nvPr/>
        </p:nvSpPr>
        <p:spPr bwMode="auto">
          <a:xfrm>
            <a:off x="158750" y="2967038"/>
            <a:ext cx="469842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6407150" y="4224338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page</a:t>
            </a: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53975" y="3181350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L1 PT</a:t>
            </a:r>
          </a:p>
        </p:txBody>
      </p:sp>
      <p:sp>
        <p:nvSpPr>
          <p:cNvPr id="7" name="Text Box 394"/>
          <p:cNvSpPr txBox="1">
            <a:spLocks noChangeAspect="1" noChangeArrowheads="1"/>
          </p:cNvSpPr>
          <p:nvPr/>
        </p:nvSpPr>
        <p:spPr bwMode="auto">
          <a:xfrm>
            <a:off x="29018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8" name="Rectangle 395"/>
          <p:cNvSpPr>
            <a:spLocks noChangeAspect="1" noChangeArrowheads="1"/>
          </p:cNvSpPr>
          <p:nvPr/>
        </p:nvSpPr>
        <p:spPr bwMode="auto">
          <a:xfrm>
            <a:off x="6142038" y="1525588"/>
            <a:ext cx="1843087" cy="27305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9" name="Text Box 396"/>
          <p:cNvSpPr txBox="1">
            <a:spLocks noChangeAspect="1" noChangeArrowheads="1"/>
          </p:cNvSpPr>
          <p:nvPr/>
        </p:nvSpPr>
        <p:spPr bwMode="auto">
          <a:xfrm>
            <a:off x="5454501" y="1304925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0" name="Text Box 397"/>
          <p:cNvSpPr txBox="1">
            <a:spLocks noChangeAspect="1" noChangeArrowheads="1"/>
          </p:cNvSpPr>
          <p:nvPr/>
        </p:nvSpPr>
        <p:spPr bwMode="auto">
          <a:xfrm>
            <a:off x="6878339" y="13049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11" name="Text Box 399"/>
          <p:cNvSpPr txBox="1">
            <a:spLocks noChangeAspect="1" noChangeArrowheads="1"/>
          </p:cNvSpPr>
          <p:nvPr/>
        </p:nvSpPr>
        <p:spPr bwMode="auto">
          <a:xfrm>
            <a:off x="8053388" y="1306513"/>
            <a:ext cx="92653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Virtual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12" name="Line 403"/>
          <p:cNvSpPr>
            <a:spLocks noChangeShapeType="1"/>
          </p:cNvSpPr>
          <p:nvPr/>
        </p:nvSpPr>
        <p:spPr bwMode="auto">
          <a:xfrm>
            <a:off x="6102350" y="39449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3" name="Line 404"/>
          <p:cNvSpPr>
            <a:spLocks noChangeShapeType="1"/>
          </p:cNvSpPr>
          <p:nvPr/>
        </p:nvSpPr>
        <p:spPr bwMode="auto">
          <a:xfrm>
            <a:off x="6407150" y="3944938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4" name="Line 406"/>
          <p:cNvSpPr>
            <a:spLocks noChangeShapeType="1"/>
          </p:cNvSpPr>
          <p:nvPr/>
        </p:nvSpPr>
        <p:spPr bwMode="auto">
          <a:xfrm>
            <a:off x="5113338" y="3970338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5" name="Rectangle 382"/>
          <p:cNvSpPr>
            <a:spLocks noChangeArrowheads="1"/>
          </p:cNvSpPr>
          <p:nvPr/>
        </p:nvSpPr>
        <p:spPr bwMode="auto">
          <a:xfrm>
            <a:off x="5378450" y="308133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6" name="Text Box 392"/>
          <p:cNvSpPr txBox="1">
            <a:spLocks noChangeArrowheads="1"/>
          </p:cNvSpPr>
          <p:nvPr/>
        </p:nvSpPr>
        <p:spPr bwMode="auto">
          <a:xfrm>
            <a:off x="5446713" y="2295525"/>
            <a:ext cx="608339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table</a:t>
            </a:r>
          </a:p>
        </p:txBody>
      </p:sp>
      <p:sp>
        <p:nvSpPr>
          <p:cNvPr id="17" name="Rectangle 405"/>
          <p:cNvSpPr>
            <a:spLocks noChangeArrowheads="1"/>
          </p:cNvSpPr>
          <p:nvPr/>
        </p:nvSpPr>
        <p:spPr bwMode="auto">
          <a:xfrm>
            <a:off x="5381625" y="3843338"/>
            <a:ext cx="758825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PTE</a:t>
            </a:r>
          </a:p>
        </p:txBody>
      </p:sp>
      <p:sp>
        <p:nvSpPr>
          <p:cNvPr id="18" name="Line 407"/>
          <p:cNvSpPr>
            <a:spLocks noChangeShapeType="1"/>
          </p:cNvSpPr>
          <p:nvPr/>
        </p:nvSpPr>
        <p:spPr bwMode="auto">
          <a:xfrm>
            <a:off x="5113338" y="1798638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9" name="Line 408"/>
          <p:cNvSpPr>
            <a:spLocks noChangeShapeType="1"/>
          </p:cNvSpPr>
          <p:nvPr/>
        </p:nvSpPr>
        <p:spPr bwMode="auto">
          <a:xfrm>
            <a:off x="7639050" y="1798638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0" name="Rectangle 409"/>
          <p:cNvSpPr>
            <a:spLocks noChangeAspect="1" noChangeArrowheads="1"/>
          </p:cNvSpPr>
          <p:nvPr/>
        </p:nvSpPr>
        <p:spPr bwMode="auto">
          <a:xfrm>
            <a:off x="1589088" y="6235700"/>
            <a:ext cx="4495800" cy="287338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21" name="Rectangle 410"/>
          <p:cNvSpPr>
            <a:spLocks noChangeAspect="1" noChangeArrowheads="1"/>
          </p:cNvSpPr>
          <p:nvPr/>
        </p:nvSpPr>
        <p:spPr bwMode="auto">
          <a:xfrm>
            <a:off x="6084888" y="6235700"/>
            <a:ext cx="1874837" cy="287338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22" name="Text Box 411"/>
          <p:cNvSpPr txBox="1">
            <a:spLocks noChangeAspect="1" noChangeArrowheads="1"/>
          </p:cNvSpPr>
          <p:nvPr/>
        </p:nvSpPr>
        <p:spPr bwMode="auto">
          <a:xfrm>
            <a:off x="36652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23" name="Text Box 412"/>
          <p:cNvSpPr txBox="1">
            <a:spLocks noChangeAspect="1" noChangeArrowheads="1"/>
          </p:cNvSpPr>
          <p:nvPr/>
        </p:nvSpPr>
        <p:spPr bwMode="auto">
          <a:xfrm>
            <a:off x="68529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24" name="Text Box 413"/>
          <p:cNvSpPr txBox="1">
            <a:spLocks noChangeAspect="1" noChangeArrowheads="1"/>
          </p:cNvSpPr>
          <p:nvPr/>
        </p:nvSpPr>
        <p:spPr bwMode="auto">
          <a:xfrm>
            <a:off x="8053388" y="6038850"/>
            <a:ext cx="94782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25" name="Line 414"/>
          <p:cNvSpPr>
            <a:spLocks noChangeShapeType="1"/>
          </p:cNvSpPr>
          <p:nvPr/>
        </p:nvSpPr>
        <p:spPr bwMode="auto">
          <a:xfrm flipH="1">
            <a:off x="4578350" y="578643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6" name="Line 415"/>
          <p:cNvSpPr>
            <a:spLocks noChangeShapeType="1"/>
          </p:cNvSpPr>
          <p:nvPr/>
        </p:nvSpPr>
        <p:spPr bwMode="auto">
          <a:xfrm>
            <a:off x="4578350" y="578485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7" name="Text Box 416"/>
          <p:cNvSpPr txBox="1">
            <a:spLocks noChangeArrowheads="1"/>
          </p:cNvSpPr>
          <p:nvPr/>
        </p:nvSpPr>
        <p:spPr bwMode="auto">
          <a:xfrm>
            <a:off x="7842250" y="3373438"/>
            <a:ext cx="1148438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Offset into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virtual page</a:t>
            </a:r>
          </a:p>
        </p:txBody>
      </p:sp>
      <p:sp>
        <p:nvSpPr>
          <p:cNvPr id="28" name="Rectangle 417"/>
          <p:cNvSpPr>
            <a:spLocks noChangeAspect="1" noChangeArrowheads="1"/>
          </p:cNvSpPr>
          <p:nvPr/>
        </p:nvSpPr>
        <p:spPr bwMode="auto">
          <a:xfrm>
            <a:off x="3586163" y="1519238"/>
            <a:ext cx="1277937" cy="280987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3</a:t>
            </a:r>
          </a:p>
        </p:txBody>
      </p:sp>
      <p:sp>
        <p:nvSpPr>
          <p:cNvPr id="29" name="Rectangle 418"/>
          <p:cNvSpPr>
            <a:spLocks noChangeAspect="1" noChangeArrowheads="1"/>
          </p:cNvSpPr>
          <p:nvPr/>
        </p:nvSpPr>
        <p:spPr bwMode="auto">
          <a:xfrm>
            <a:off x="4864100" y="1525588"/>
            <a:ext cx="1277938" cy="27305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4</a:t>
            </a:r>
          </a:p>
        </p:txBody>
      </p:sp>
      <p:sp>
        <p:nvSpPr>
          <p:cNvPr id="30" name="Rectangle 419"/>
          <p:cNvSpPr>
            <a:spLocks noChangeAspect="1" noChangeArrowheads="1"/>
          </p:cNvSpPr>
          <p:nvPr/>
        </p:nvSpPr>
        <p:spPr bwMode="auto">
          <a:xfrm>
            <a:off x="2314575" y="1519238"/>
            <a:ext cx="1277938" cy="280987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2</a:t>
            </a:r>
          </a:p>
        </p:txBody>
      </p:sp>
      <p:sp>
        <p:nvSpPr>
          <p:cNvPr id="31" name="Rectangle 420"/>
          <p:cNvSpPr>
            <a:spLocks noChangeAspect="1" noChangeArrowheads="1"/>
          </p:cNvSpPr>
          <p:nvPr/>
        </p:nvSpPr>
        <p:spPr bwMode="auto">
          <a:xfrm>
            <a:off x="1036638" y="1517650"/>
            <a:ext cx="1277937" cy="280988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1</a:t>
            </a:r>
          </a:p>
        </p:txBody>
      </p:sp>
      <p:sp>
        <p:nvSpPr>
          <p:cNvPr id="32" name="Line 430"/>
          <p:cNvSpPr>
            <a:spLocks noChangeShapeType="1"/>
          </p:cNvSpPr>
          <p:nvPr/>
        </p:nvSpPr>
        <p:spPr bwMode="auto">
          <a:xfrm>
            <a:off x="484187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3" name="Line 431"/>
          <p:cNvSpPr>
            <a:spLocks noChangeShapeType="1"/>
          </p:cNvSpPr>
          <p:nvPr/>
        </p:nvSpPr>
        <p:spPr bwMode="auto">
          <a:xfrm>
            <a:off x="5021263" y="3086100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4" name="Line 432"/>
          <p:cNvSpPr>
            <a:spLocks noChangeShapeType="1"/>
          </p:cNvSpPr>
          <p:nvPr/>
        </p:nvSpPr>
        <p:spPr bwMode="auto">
          <a:xfrm>
            <a:off x="5030788" y="3086100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5" name="Rectangle 435"/>
          <p:cNvSpPr>
            <a:spLocks noChangeArrowheads="1"/>
          </p:cNvSpPr>
          <p:nvPr/>
        </p:nvSpPr>
        <p:spPr bwMode="auto">
          <a:xfrm>
            <a:off x="41021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6" name="Text Box 437"/>
          <p:cNvSpPr txBox="1">
            <a:spLocks noChangeArrowheads="1"/>
          </p:cNvSpPr>
          <p:nvPr/>
        </p:nvSpPr>
        <p:spPr bwMode="auto">
          <a:xfrm>
            <a:off x="3916363" y="2295525"/>
            <a:ext cx="1148087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middle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37" name="Rectangle 438"/>
          <p:cNvSpPr>
            <a:spLocks noChangeArrowheads="1"/>
          </p:cNvSpPr>
          <p:nvPr/>
        </p:nvSpPr>
        <p:spPr bwMode="auto">
          <a:xfrm>
            <a:off x="4105275" y="3852863"/>
            <a:ext cx="758825" cy="228600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PTE</a:t>
            </a:r>
          </a:p>
        </p:txBody>
      </p:sp>
      <p:sp>
        <p:nvSpPr>
          <p:cNvPr id="38" name="Line 439"/>
          <p:cNvSpPr>
            <a:spLocks noChangeShapeType="1"/>
          </p:cNvSpPr>
          <p:nvPr/>
        </p:nvSpPr>
        <p:spPr bwMode="auto">
          <a:xfrm flipH="1">
            <a:off x="3833813" y="1808163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9" name="Line 440"/>
          <p:cNvSpPr>
            <a:spLocks noChangeShapeType="1"/>
          </p:cNvSpPr>
          <p:nvPr/>
        </p:nvSpPr>
        <p:spPr bwMode="auto">
          <a:xfrm>
            <a:off x="3844925" y="39735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0" name="Line 444"/>
          <p:cNvSpPr>
            <a:spLocks noChangeShapeType="1"/>
          </p:cNvSpPr>
          <p:nvPr/>
        </p:nvSpPr>
        <p:spPr bwMode="auto">
          <a:xfrm>
            <a:off x="3546475" y="3971925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1" name="Line 445"/>
          <p:cNvSpPr>
            <a:spLocks noChangeShapeType="1"/>
          </p:cNvSpPr>
          <p:nvPr/>
        </p:nvSpPr>
        <p:spPr bwMode="auto">
          <a:xfrm>
            <a:off x="3727450" y="3089275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2" name="Rectangle 447"/>
          <p:cNvSpPr>
            <a:spLocks noChangeArrowheads="1"/>
          </p:cNvSpPr>
          <p:nvPr/>
        </p:nvSpPr>
        <p:spPr bwMode="auto">
          <a:xfrm>
            <a:off x="28067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3" name="Text Box 449"/>
          <p:cNvSpPr txBox="1">
            <a:spLocks noChangeArrowheads="1"/>
          </p:cNvSpPr>
          <p:nvPr/>
        </p:nvSpPr>
        <p:spPr bwMode="auto">
          <a:xfrm>
            <a:off x="2654300" y="2295525"/>
            <a:ext cx="1073485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upper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44" name="Rectangle 450"/>
          <p:cNvSpPr>
            <a:spLocks noChangeArrowheads="1"/>
          </p:cNvSpPr>
          <p:nvPr/>
        </p:nvSpPr>
        <p:spPr bwMode="auto">
          <a:xfrm>
            <a:off x="2809875" y="3852863"/>
            <a:ext cx="758825" cy="228600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PTE</a:t>
            </a:r>
          </a:p>
        </p:txBody>
      </p:sp>
      <p:sp>
        <p:nvSpPr>
          <p:cNvPr id="45" name="Line 451"/>
          <p:cNvSpPr>
            <a:spLocks noChangeShapeType="1"/>
          </p:cNvSpPr>
          <p:nvPr/>
        </p:nvSpPr>
        <p:spPr bwMode="auto">
          <a:xfrm>
            <a:off x="2549525" y="1808163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6" name="Line 452"/>
          <p:cNvSpPr>
            <a:spLocks noChangeShapeType="1"/>
          </p:cNvSpPr>
          <p:nvPr/>
        </p:nvSpPr>
        <p:spPr bwMode="auto">
          <a:xfrm>
            <a:off x="2549525" y="396716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7" name="Line 456"/>
          <p:cNvSpPr>
            <a:spLocks noChangeShapeType="1"/>
          </p:cNvSpPr>
          <p:nvPr/>
        </p:nvSpPr>
        <p:spPr bwMode="auto">
          <a:xfrm>
            <a:off x="227012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8" name="Rectangle 459"/>
          <p:cNvSpPr>
            <a:spLocks noChangeArrowheads="1"/>
          </p:cNvSpPr>
          <p:nvPr/>
        </p:nvSpPr>
        <p:spPr bwMode="auto">
          <a:xfrm>
            <a:off x="153035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9" name="Text Box 461"/>
          <p:cNvSpPr txBox="1">
            <a:spLocks noChangeArrowheads="1"/>
          </p:cNvSpPr>
          <p:nvPr/>
        </p:nvSpPr>
        <p:spPr bwMode="auto">
          <a:xfrm>
            <a:off x="1357313" y="2295525"/>
            <a:ext cx="1105044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global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  <a:endParaRPr lang="en-US" sz="14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0" name="Rectangle 462"/>
          <p:cNvSpPr>
            <a:spLocks noChangeArrowheads="1"/>
          </p:cNvSpPr>
          <p:nvPr/>
        </p:nvSpPr>
        <p:spPr bwMode="auto">
          <a:xfrm>
            <a:off x="1533525" y="3852863"/>
            <a:ext cx="758825" cy="2286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PTE</a:t>
            </a:r>
          </a:p>
        </p:txBody>
      </p:sp>
      <p:sp>
        <p:nvSpPr>
          <p:cNvPr id="51" name="Line 463"/>
          <p:cNvSpPr>
            <a:spLocks noChangeShapeType="1"/>
          </p:cNvSpPr>
          <p:nvPr/>
        </p:nvSpPr>
        <p:spPr bwMode="auto">
          <a:xfrm flipH="1">
            <a:off x="1260475" y="1808163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2" name="Line 464"/>
          <p:cNvSpPr>
            <a:spLocks noChangeShapeType="1"/>
          </p:cNvSpPr>
          <p:nvPr/>
        </p:nvSpPr>
        <p:spPr bwMode="auto">
          <a:xfrm>
            <a:off x="1273175" y="39608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3" name="Text Box 465"/>
          <p:cNvSpPr txBox="1">
            <a:spLocks noChangeAspect="1" noChangeArrowheads="1"/>
          </p:cNvSpPr>
          <p:nvPr/>
        </p:nvSpPr>
        <p:spPr bwMode="auto">
          <a:xfrm>
            <a:off x="41591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4" name="Text Box 466"/>
          <p:cNvSpPr txBox="1">
            <a:spLocks noChangeAspect="1" noChangeArrowheads="1"/>
          </p:cNvSpPr>
          <p:nvPr/>
        </p:nvSpPr>
        <p:spPr bwMode="auto">
          <a:xfrm>
            <a:off x="15683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5" name="Line 467"/>
          <p:cNvSpPr>
            <a:spLocks noChangeShapeType="1"/>
          </p:cNvSpPr>
          <p:nvPr/>
        </p:nvSpPr>
        <p:spPr bwMode="auto">
          <a:xfrm flipV="1">
            <a:off x="695325" y="3106738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6" name="Text Box 471"/>
          <p:cNvSpPr txBox="1">
            <a:spLocks noChangeAspect="1" noChangeArrowheads="1"/>
          </p:cNvSpPr>
          <p:nvPr/>
        </p:nvSpPr>
        <p:spPr bwMode="auto">
          <a:xfrm>
            <a:off x="936326" y="2895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7" name="Text Box 473"/>
          <p:cNvSpPr txBox="1">
            <a:spLocks noChangeArrowheads="1"/>
          </p:cNvSpPr>
          <p:nvPr/>
        </p:nvSpPr>
        <p:spPr bwMode="auto">
          <a:xfrm>
            <a:off x="987425" y="2997200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58" name="Line 457"/>
          <p:cNvSpPr>
            <a:spLocks noChangeShapeType="1"/>
          </p:cNvSpPr>
          <p:nvPr/>
        </p:nvSpPr>
        <p:spPr bwMode="auto">
          <a:xfrm>
            <a:off x="2449513" y="3089275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9" name="Line 458"/>
          <p:cNvSpPr>
            <a:spLocks noChangeShapeType="1"/>
          </p:cNvSpPr>
          <p:nvPr/>
        </p:nvSpPr>
        <p:spPr bwMode="auto">
          <a:xfrm>
            <a:off x="2459038" y="3090863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0" name="Text Box 476"/>
          <p:cNvSpPr txBox="1">
            <a:spLocks noChangeAspect="1" noChangeArrowheads="1"/>
          </p:cNvSpPr>
          <p:nvPr/>
        </p:nvSpPr>
        <p:spPr bwMode="auto">
          <a:xfrm>
            <a:off x="2466676" y="285908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1" name="Text Box 477"/>
          <p:cNvSpPr txBox="1">
            <a:spLocks noChangeArrowheads="1"/>
          </p:cNvSpPr>
          <p:nvPr/>
        </p:nvSpPr>
        <p:spPr bwMode="auto">
          <a:xfrm>
            <a:off x="2525713" y="296068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2" name="Line 446"/>
          <p:cNvSpPr>
            <a:spLocks noChangeShapeType="1"/>
          </p:cNvSpPr>
          <p:nvPr/>
        </p:nvSpPr>
        <p:spPr bwMode="auto">
          <a:xfrm>
            <a:off x="3725863" y="3089275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3" name="Text Box 479"/>
          <p:cNvSpPr txBox="1">
            <a:spLocks noChangeAspect="1" noChangeArrowheads="1"/>
          </p:cNvSpPr>
          <p:nvPr/>
        </p:nvSpPr>
        <p:spPr bwMode="auto">
          <a:xfrm>
            <a:off x="3787476" y="287813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4" name="Text Box 480"/>
          <p:cNvSpPr txBox="1">
            <a:spLocks noChangeArrowheads="1"/>
          </p:cNvSpPr>
          <p:nvPr/>
        </p:nvSpPr>
        <p:spPr bwMode="auto">
          <a:xfrm>
            <a:off x="3833813" y="297973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5" name="Text Box 482"/>
          <p:cNvSpPr txBox="1">
            <a:spLocks noChangeAspect="1" noChangeArrowheads="1"/>
          </p:cNvSpPr>
          <p:nvPr/>
        </p:nvSpPr>
        <p:spPr bwMode="auto">
          <a:xfrm>
            <a:off x="5062239" y="28543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6" name="Text Box 483"/>
          <p:cNvSpPr txBox="1">
            <a:spLocks noChangeArrowheads="1"/>
          </p:cNvSpPr>
          <p:nvPr/>
        </p:nvSpPr>
        <p:spPr bwMode="auto">
          <a:xfrm>
            <a:off x="5121275" y="29559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7" name="Text Box 485"/>
          <p:cNvSpPr txBox="1">
            <a:spLocks noChangeAspect="1" noChangeArrowheads="1"/>
          </p:cNvSpPr>
          <p:nvPr/>
        </p:nvSpPr>
        <p:spPr bwMode="auto">
          <a:xfrm>
            <a:off x="5208289" y="55594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8" name="Text Box 486"/>
          <p:cNvSpPr txBox="1">
            <a:spLocks noChangeArrowheads="1"/>
          </p:cNvSpPr>
          <p:nvPr/>
        </p:nvSpPr>
        <p:spPr bwMode="auto">
          <a:xfrm>
            <a:off x="5267325" y="56483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9" name="Text Box 488"/>
          <p:cNvSpPr txBox="1">
            <a:spLocks noChangeAspect="1" noChangeArrowheads="1"/>
          </p:cNvSpPr>
          <p:nvPr/>
        </p:nvSpPr>
        <p:spPr bwMode="auto">
          <a:xfrm>
            <a:off x="7587951" y="36671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70" name="Text Box 489"/>
          <p:cNvSpPr txBox="1">
            <a:spLocks noChangeArrowheads="1"/>
          </p:cNvSpPr>
          <p:nvPr/>
        </p:nvSpPr>
        <p:spPr bwMode="auto">
          <a:xfrm>
            <a:off x="7527925" y="3656013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79" name="Text Box 505"/>
          <p:cNvSpPr txBox="1">
            <a:spLocks noChangeArrowheads="1"/>
          </p:cNvSpPr>
          <p:nvPr/>
        </p:nvSpPr>
        <p:spPr bwMode="auto">
          <a:xfrm>
            <a:off x="1419225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512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0" name="Text Box 507"/>
          <p:cNvSpPr txBox="1">
            <a:spLocks noChangeArrowheads="1"/>
          </p:cNvSpPr>
          <p:nvPr/>
        </p:nvSpPr>
        <p:spPr bwMode="auto">
          <a:xfrm>
            <a:off x="264953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1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1" name="Text Box 508"/>
          <p:cNvSpPr txBox="1">
            <a:spLocks noChangeArrowheads="1"/>
          </p:cNvSpPr>
          <p:nvPr/>
        </p:nvSpPr>
        <p:spPr bwMode="auto">
          <a:xfrm>
            <a:off x="3998913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2 MB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2" name="Text Box 509"/>
          <p:cNvSpPr txBox="1">
            <a:spLocks noChangeArrowheads="1"/>
          </p:cNvSpPr>
          <p:nvPr/>
        </p:nvSpPr>
        <p:spPr bwMode="auto">
          <a:xfrm>
            <a:off x="522128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4 KB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7924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Cute Trick for Speeding Up L1 Access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289425"/>
            <a:ext cx="8548687" cy="2339975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Observation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Bits that determine CI identical in virtual and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index into cache while address translation taking place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Generally we hit in TLB, so PPN bits (CT bits) available quickly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“Virtually indexed, physically tagged”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Cache carefully sized to make this possible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6200" y="1958930"/>
            <a:ext cx="2500313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Physical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(PA)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74735" y="19804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2463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CO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181123" y="17518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40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2717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9415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9415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503135" y="3422868"/>
            <a:ext cx="1073378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Virtual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(VA)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4735" y="3885406"/>
            <a:ext cx="1066800" cy="3048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VPN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941535" y="38854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VPO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177948" y="42664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36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938360" y="4266406"/>
            <a:ext cx="609600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941535" y="25900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PPO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2874735" y="25900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PPN</a:t>
            </a:r>
          </a:p>
        </p:txBody>
      </p:sp>
      <p:sp>
        <p:nvSpPr>
          <p:cNvPr id="26641" name="AutoShape 17"/>
          <p:cNvSpPr>
            <a:spLocks/>
          </p:cNvSpPr>
          <p:nvPr/>
        </p:nvSpPr>
        <p:spPr bwMode="auto">
          <a:xfrm>
            <a:off x="2569935" y="1980406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3484335" y="3655218"/>
            <a:ext cx="1588" cy="231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2798535" y="3123406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ess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Translation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V="1">
            <a:off x="3484335" y="2893218"/>
            <a:ext cx="1588" cy="274320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4246335" y="2893219"/>
            <a:ext cx="1588" cy="993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243160" y="3093244"/>
            <a:ext cx="733918" cy="537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No</a:t>
            </a:r>
          </a:p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Change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236935" y="2590006"/>
            <a:ext cx="2667000" cy="1143000"/>
          </a:xfrm>
          <a:prstGeom prst="rect">
            <a:avLst/>
          </a:prstGeom>
          <a:solidFill>
            <a:srgbClr val="F6F5BD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 flipV="1">
            <a:off x="4551135" y="3047205"/>
            <a:ext cx="934753" cy="992187"/>
          </a:xfrm>
          <a:prstGeom prst="line">
            <a:avLst/>
          </a:prstGeom>
          <a:noFill/>
          <a:ln w="19080">
            <a:solidFill>
              <a:srgbClr val="000066"/>
            </a:solidFill>
            <a:prstDash val="sysDot"/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4835582" y="3606377"/>
            <a:ext cx="325153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58" name="Freeform 34"/>
          <p:cNvSpPr>
            <a:spLocks/>
          </p:cNvSpPr>
          <p:nvPr/>
        </p:nvSpPr>
        <p:spPr bwMode="auto">
          <a:xfrm>
            <a:off x="3636734" y="1523206"/>
            <a:ext cx="1600201" cy="6096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92" y="0"/>
              </a:cxn>
              <a:cxn ang="0">
                <a:pos x="1200" y="0"/>
              </a:cxn>
            </a:cxnLst>
            <a:rect l="0" t="0" r="r" b="b"/>
            <a:pathLst>
              <a:path w="1200" h="240">
                <a:moveTo>
                  <a:pt x="0" y="240"/>
                </a:moveTo>
                <a:lnTo>
                  <a:pt x="192" y="0"/>
                </a:lnTo>
                <a:lnTo>
                  <a:pt x="1200" y="0"/>
                </a:lnTo>
              </a:path>
            </a:pathLst>
          </a:custGeom>
          <a:noFill/>
          <a:ln w="19080">
            <a:solidFill>
              <a:srgbClr val="000066"/>
            </a:solidFill>
            <a:prstDash val="sysDot"/>
            <a:round/>
            <a:headEnd type="oval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75135" y="382087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L1 Cache</a:t>
            </a: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4388558" y="1244177"/>
            <a:ext cx="367281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485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703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0192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3037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5730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8574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1064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390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V="1">
            <a:off x="59211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 flipV="1">
            <a:off x="61497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30"/>
          <p:cNvSpPr>
            <a:spLocks noChangeShapeType="1"/>
          </p:cNvSpPr>
          <p:nvPr/>
        </p:nvSpPr>
        <p:spPr bwMode="auto">
          <a:xfrm flipV="1">
            <a:off x="64545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 flipV="1">
            <a:off x="5616347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30"/>
          <p:cNvSpPr>
            <a:spLocks noChangeShapeType="1"/>
          </p:cNvSpPr>
          <p:nvPr/>
        </p:nvSpPr>
        <p:spPr bwMode="auto">
          <a:xfrm flipV="1">
            <a:off x="7522935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66847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 flipV="1">
            <a:off x="69895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 flipV="1">
            <a:off x="72181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>
            <a:off x="5236935" y="1244178"/>
            <a:ext cx="2667000" cy="432222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Tag Check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24982" cy="762000"/>
          </a:xfrm>
        </p:spPr>
        <p:txBody>
          <a:bodyPr/>
          <a:lstStyle/>
          <a:p>
            <a:r>
              <a:rPr lang="en-US" dirty="0"/>
              <a:t>Virtual Address Space of a Linux Process</a:t>
            </a:r>
          </a:p>
        </p:txBody>
      </p:sp>
      <p:sp>
        <p:nvSpPr>
          <p:cNvPr id="4" name="Rectangle 379"/>
          <p:cNvSpPr>
            <a:spLocks noChangeAspect="1" noChangeArrowheads="1"/>
          </p:cNvSpPr>
          <p:nvPr/>
        </p:nvSpPr>
        <p:spPr bwMode="auto">
          <a:xfrm>
            <a:off x="3482975" y="2976563"/>
            <a:ext cx="2174875" cy="523875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Kernel code and data</a:t>
            </a:r>
          </a:p>
        </p:txBody>
      </p:sp>
      <p:sp>
        <p:nvSpPr>
          <p:cNvPr id="5" name="Rectangle 380"/>
          <p:cNvSpPr>
            <a:spLocks noChangeAspect="1" noChangeArrowheads="1"/>
          </p:cNvSpPr>
          <p:nvPr/>
        </p:nvSpPr>
        <p:spPr bwMode="auto">
          <a:xfrm>
            <a:off x="3482975" y="4325938"/>
            <a:ext cx="2174875" cy="4556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Memory mapped region </a:t>
            </a:r>
          </a:p>
          <a:p>
            <a:r>
              <a:rPr lang="en-US" sz="1600" dirty="0">
                <a:latin typeface="+mn-lt"/>
              </a:rPr>
              <a:t>for shared libraries</a:t>
            </a:r>
          </a:p>
        </p:txBody>
      </p:sp>
      <p:sp>
        <p:nvSpPr>
          <p:cNvPr id="6" name="Rectangle 381"/>
          <p:cNvSpPr>
            <a:spLocks noChangeAspect="1" noChangeArrowheads="1"/>
          </p:cNvSpPr>
          <p:nvPr/>
        </p:nvSpPr>
        <p:spPr bwMode="auto">
          <a:xfrm>
            <a:off x="3482975" y="4778375"/>
            <a:ext cx="2174875" cy="4921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7" name="Rectangle 382"/>
          <p:cNvSpPr>
            <a:spLocks noChangeAspect="1" noChangeArrowheads="1"/>
          </p:cNvSpPr>
          <p:nvPr/>
        </p:nvSpPr>
        <p:spPr bwMode="auto">
          <a:xfrm>
            <a:off x="3482975" y="5273675"/>
            <a:ext cx="2174875" cy="454025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Runtime heap (</a:t>
            </a:r>
            <a:r>
              <a:rPr lang="en-US" sz="1600" dirty="0" err="1">
                <a:latin typeface="+mn-lt"/>
              </a:rPr>
              <a:t>malloc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8" name="Rectangle 383"/>
          <p:cNvSpPr>
            <a:spLocks noChangeAspect="1" noChangeArrowheads="1"/>
          </p:cNvSpPr>
          <p:nvPr/>
        </p:nvSpPr>
        <p:spPr bwMode="auto">
          <a:xfrm>
            <a:off x="3482975" y="3708400"/>
            <a:ext cx="2174875" cy="6159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9" name="Rectangle 384"/>
          <p:cNvSpPr>
            <a:spLocks noChangeAspect="1" noChangeArrowheads="1"/>
          </p:cNvSpPr>
          <p:nvPr/>
        </p:nvSpPr>
        <p:spPr bwMode="auto">
          <a:xfrm>
            <a:off x="3482975" y="6235700"/>
            <a:ext cx="2174875" cy="269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Program text (.text)</a:t>
            </a:r>
          </a:p>
        </p:txBody>
      </p:sp>
      <p:sp>
        <p:nvSpPr>
          <p:cNvPr id="10" name="Rectangle 385"/>
          <p:cNvSpPr>
            <a:spLocks noChangeAspect="1" noChangeArrowheads="1"/>
          </p:cNvSpPr>
          <p:nvPr/>
        </p:nvSpPr>
        <p:spPr bwMode="auto">
          <a:xfrm>
            <a:off x="3482975" y="5976938"/>
            <a:ext cx="2174875" cy="2698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Initialized data (.data)</a:t>
            </a:r>
          </a:p>
        </p:txBody>
      </p:sp>
      <p:sp>
        <p:nvSpPr>
          <p:cNvPr id="11" name="Rectangle 386"/>
          <p:cNvSpPr>
            <a:spLocks noChangeAspect="1" noChangeArrowheads="1"/>
          </p:cNvSpPr>
          <p:nvPr/>
        </p:nvSpPr>
        <p:spPr bwMode="auto">
          <a:xfrm>
            <a:off x="3482975" y="5718175"/>
            <a:ext cx="2174875" cy="26828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Uninitialized data (.</a:t>
            </a:r>
            <a:r>
              <a:rPr lang="en-US" sz="1600" dirty="0" err="1">
                <a:latin typeface="+mn-lt"/>
              </a:rPr>
              <a:t>bss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12" name="Line 387"/>
          <p:cNvSpPr>
            <a:spLocks noChangeAspect="1" noChangeShapeType="1"/>
          </p:cNvSpPr>
          <p:nvPr/>
        </p:nvSpPr>
        <p:spPr bwMode="auto">
          <a:xfrm flipV="1">
            <a:off x="4508500" y="5026025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388"/>
          <p:cNvSpPr>
            <a:spLocks noChangeAspect="1" noChangeArrowheads="1"/>
          </p:cNvSpPr>
          <p:nvPr/>
        </p:nvSpPr>
        <p:spPr bwMode="auto">
          <a:xfrm>
            <a:off x="3482975" y="3479800"/>
            <a:ext cx="2174875" cy="32488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User stack</a:t>
            </a:r>
          </a:p>
        </p:txBody>
      </p:sp>
      <p:sp>
        <p:nvSpPr>
          <p:cNvPr id="15" name="Line 390"/>
          <p:cNvSpPr>
            <a:spLocks noChangeAspect="1" noChangeShapeType="1"/>
          </p:cNvSpPr>
          <p:nvPr/>
        </p:nvSpPr>
        <p:spPr bwMode="auto">
          <a:xfrm>
            <a:off x="4529137" y="3805237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Rectangle 391"/>
          <p:cNvSpPr>
            <a:spLocks noChangeAspect="1" noChangeArrowheads="1"/>
          </p:cNvSpPr>
          <p:nvPr/>
        </p:nvSpPr>
        <p:spPr bwMode="auto">
          <a:xfrm>
            <a:off x="3482975" y="6494463"/>
            <a:ext cx="2174875" cy="2698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7" name="Text Box 392"/>
          <p:cNvSpPr txBox="1">
            <a:spLocks noChangeAspect="1" noChangeArrowheads="1"/>
          </p:cNvSpPr>
          <p:nvPr/>
        </p:nvSpPr>
        <p:spPr bwMode="auto">
          <a:xfrm>
            <a:off x="3276600" y="6659563"/>
            <a:ext cx="268287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+mn-lt"/>
              </a:rPr>
              <a:t>0</a:t>
            </a:r>
          </a:p>
        </p:txBody>
      </p:sp>
      <p:sp>
        <p:nvSpPr>
          <p:cNvPr id="18" name="Text Box 393"/>
          <p:cNvSpPr txBox="1">
            <a:spLocks noChangeAspect="1" noChangeArrowheads="1"/>
          </p:cNvSpPr>
          <p:nvPr/>
        </p:nvSpPr>
        <p:spPr bwMode="auto">
          <a:xfrm>
            <a:off x="2514600" y="3593068"/>
            <a:ext cx="7311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%</a:t>
            </a:r>
            <a:r>
              <a:rPr lang="en-US" sz="1800" dirty="0" err="1">
                <a:latin typeface="Courier New"/>
                <a:cs typeface="Courier New"/>
              </a:rPr>
              <a:t>rsp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9" name="Line 394"/>
          <p:cNvSpPr>
            <a:spLocks noChangeAspect="1" noChangeShapeType="1"/>
          </p:cNvSpPr>
          <p:nvPr/>
        </p:nvSpPr>
        <p:spPr bwMode="auto">
          <a:xfrm>
            <a:off x="3224212" y="3808412"/>
            <a:ext cx="2587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Text Box 395"/>
          <p:cNvSpPr txBox="1">
            <a:spLocks noChangeAspect="1" noChangeArrowheads="1"/>
          </p:cNvSpPr>
          <p:nvPr/>
        </p:nvSpPr>
        <p:spPr bwMode="auto">
          <a:xfrm>
            <a:off x="5995987" y="4732814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Process</a:t>
            </a:r>
          </a:p>
          <a:p>
            <a:pPr algn="l"/>
            <a:r>
              <a:rPr lang="en-US" sz="1800" i="1" dirty="0">
                <a:latin typeface="+mn-lt"/>
              </a:rPr>
              <a:t>virtual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1" name="Text Box 397"/>
          <p:cNvSpPr txBox="1">
            <a:spLocks noChangeAspect="1" noChangeArrowheads="1"/>
          </p:cNvSpPr>
          <p:nvPr/>
        </p:nvSpPr>
        <p:spPr bwMode="auto">
          <a:xfrm>
            <a:off x="2667000" y="5035550"/>
            <a:ext cx="6002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brk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" name="Line 398"/>
          <p:cNvSpPr>
            <a:spLocks noChangeAspect="1" noChangeShapeType="1"/>
          </p:cNvSpPr>
          <p:nvPr/>
        </p:nvSpPr>
        <p:spPr bwMode="auto">
          <a:xfrm>
            <a:off x="3209925" y="52625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Rectangle 400"/>
          <p:cNvSpPr>
            <a:spLocks noChangeAspect="1" noChangeArrowheads="1"/>
          </p:cNvSpPr>
          <p:nvPr/>
        </p:nvSpPr>
        <p:spPr bwMode="auto">
          <a:xfrm>
            <a:off x="3482975" y="2580214"/>
            <a:ext cx="2174875" cy="399524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Physical memory</a:t>
            </a:r>
          </a:p>
        </p:txBody>
      </p:sp>
      <p:sp>
        <p:nvSpPr>
          <p:cNvPr id="24" name="AutoShape 401"/>
          <p:cNvSpPr>
            <a:spLocks/>
          </p:cNvSpPr>
          <p:nvPr/>
        </p:nvSpPr>
        <p:spPr bwMode="auto">
          <a:xfrm flipH="1">
            <a:off x="3240086" y="2580213"/>
            <a:ext cx="150813" cy="878949"/>
          </a:xfrm>
          <a:prstGeom prst="rightBrace">
            <a:avLst>
              <a:gd name="adj1" fmla="val 5543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5" name="Text Box 402"/>
          <p:cNvSpPr txBox="1">
            <a:spLocks noChangeArrowheads="1"/>
          </p:cNvSpPr>
          <p:nvPr/>
        </p:nvSpPr>
        <p:spPr bwMode="auto">
          <a:xfrm>
            <a:off x="1676400" y="2705100"/>
            <a:ext cx="15890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Identical  for each process</a:t>
            </a:r>
          </a:p>
        </p:txBody>
      </p:sp>
      <p:sp>
        <p:nvSpPr>
          <p:cNvPr id="26" name="Rectangle 403"/>
          <p:cNvSpPr>
            <a:spLocks noChangeAspect="1" noChangeArrowheads="1"/>
          </p:cNvSpPr>
          <p:nvPr/>
        </p:nvSpPr>
        <p:spPr bwMode="auto">
          <a:xfrm>
            <a:off x="3481387" y="1256775"/>
            <a:ext cx="2171700" cy="1323439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Process-specific data</a:t>
            </a:r>
          </a:p>
          <a:p>
            <a:pPr algn="ctr"/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structs</a:t>
            </a:r>
            <a:r>
              <a:rPr lang="en-US" sz="1600" dirty="0">
                <a:latin typeface="+mn-lt"/>
              </a:rPr>
              <a:t>  (</a:t>
            </a:r>
            <a:r>
              <a:rPr lang="en-US" sz="1600" dirty="0" err="1">
                <a:latin typeface="+mn-lt"/>
              </a:rPr>
              <a:t>ptables</a:t>
            </a:r>
            <a:r>
              <a:rPr lang="en-US" sz="1600" dirty="0">
                <a:latin typeface="+mn-lt"/>
              </a:rPr>
              <a:t>,</a:t>
            </a:r>
          </a:p>
          <a:p>
            <a:pPr algn="ctr"/>
            <a:r>
              <a:rPr lang="en-US" sz="1600" dirty="0">
                <a:latin typeface="+mn-lt"/>
              </a:rPr>
              <a:t>task and mm </a:t>
            </a:r>
            <a:r>
              <a:rPr lang="en-US" sz="1600" dirty="0" err="1">
                <a:latin typeface="+mn-lt"/>
              </a:rPr>
              <a:t>structs</a:t>
            </a:r>
            <a:r>
              <a:rPr lang="en-US" sz="1600" dirty="0">
                <a:latin typeface="+mn-lt"/>
              </a:rPr>
              <a:t>, kernel stack)</a:t>
            </a:r>
          </a:p>
        </p:txBody>
      </p:sp>
      <p:sp>
        <p:nvSpPr>
          <p:cNvPr id="27" name="Text Box 405"/>
          <p:cNvSpPr txBox="1">
            <a:spLocks noChangeAspect="1" noChangeArrowheads="1"/>
          </p:cNvSpPr>
          <p:nvPr/>
        </p:nvSpPr>
        <p:spPr bwMode="auto">
          <a:xfrm>
            <a:off x="6034087" y="1987550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Kernel</a:t>
            </a:r>
          </a:p>
          <a:p>
            <a:pPr algn="l"/>
            <a:r>
              <a:rPr lang="en-US" sz="1800" i="1" dirty="0">
                <a:latin typeface="+mn-lt"/>
              </a:rPr>
              <a:t>virtual 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8" name="AutoShape 421"/>
          <p:cNvSpPr>
            <a:spLocks/>
          </p:cNvSpPr>
          <p:nvPr/>
        </p:nvSpPr>
        <p:spPr bwMode="auto">
          <a:xfrm>
            <a:off x="5754687" y="3484563"/>
            <a:ext cx="190500" cy="3289300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AutoShape 422"/>
          <p:cNvSpPr>
            <a:spLocks/>
          </p:cNvSpPr>
          <p:nvPr/>
        </p:nvSpPr>
        <p:spPr bwMode="auto">
          <a:xfrm>
            <a:off x="5741987" y="1389063"/>
            <a:ext cx="215900" cy="2032000"/>
          </a:xfrm>
          <a:prstGeom prst="rightBrace">
            <a:avLst>
              <a:gd name="adj1" fmla="val 7843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0" name="Text Box 424"/>
          <p:cNvSpPr txBox="1">
            <a:spLocks noChangeArrowheads="1"/>
          </p:cNvSpPr>
          <p:nvPr/>
        </p:nvSpPr>
        <p:spPr bwMode="auto">
          <a:xfrm>
            <a:off x="2016465" y="6324600"/>
            <a:ext cx="1260135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Courier New"/>
                <a:cs typeface="Courier New"/>
              </a:rPr>
              <a:t>0x00400000</a:t>
            </a:r>
          </a:p>
        </p:txBody>
      </p:sp>
      <p:sp>
        <p:nvSpPr>
          <p:cNvPr id="31" name="AutoShape 425"/>
          <p:cNvSpPr>
            <a:spLocks/>
          </p:cNvSpPr>
          <p:nvPr/>
        </p:nvSpPr>
        <p:spPr bwMode="auto">
          <a:xfrm flipH="1">
            <a:off x="3214687" y="1280228"/>
            <a:ext cx="176212" cy="1162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2" name="Text Box 426"/>
          <p:cNvSpPr txBox="1">
            <a:spLocks noChangeArrowheads="1"/>
          </p:cNvSpPr>
          <p:nvPr/>
        </p:nvSpPr>
        <p:spPr bwMode="auto">
          <a:xfrm>
            <a:off x="1676400" y="1757363"/>
            <a:ext cx="15763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Different for each process</a:t>
            </a:r>
          </a:p>
        </p:txBody>
      </p:sp>
      <p:sp>
        <p:nvSpPr>
          <p:cNvPr id="33" name="Line 427"/>
          <p:cNvSpPr>
            <a:spLocks noChangeShapeType="1"/>
          </p:cNvSpPr>
          <p:nvPr/>
        </p:nvSpPr>
        <p:spPr bwMode="auto">
          <a:xfrm>
            <a:off x="3468687" y="3473450"/>
            <a:ext cx="218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4" name="Line 428"/>
          <p:cNvSpPr>
            <a:spLocks noChangeAspect="1" noChangeShapeType="1"/>
          </p:cNvSpPr>
          <p:nvPr/>
        </p:nvSpPr>
        <p:spPr bwMode="auto">
          <a:xfrm>
            <a:off x="3222625" y="64817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015647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015647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6106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Linux Organizes VM as Collection of “Areas”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77703" y="1443038"/>
            <a:ext cx="1540229" cy="313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task_struct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05885" y="1600200"/>
            <a:ext cx="1290661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mm_struct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186847" y="2006600"/>
            <a:ext cx="1066800" cy="157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186847" y="198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pgd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62847" y="1778000"/>
            <a:ext cx="762000" cy="180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62847" y="1981200"/>
            <a:ext cx="7620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mm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186847" y="243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mmap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707672" y="1295400"/>
            <a:ext cx="1906314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vm_area_struct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015647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015647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015647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015647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015647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4015647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4015647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4015647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015647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4015647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015647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015647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4015647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5920647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5791200" y="1143000"/>
            <a:ext cx="2191448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rocess virtual memory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5920647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</a:t>
            </a:r>
            <a:r>
              <a:rPr lang="en-GB" sz="1600" b="1" dirty="0">
                <a:latin typeface="Calibri" pitchFamily="34" charset="0"/>
              </a:rPr>
              <a:t>ext</a:t>
            </a: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920647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</a:t>
            </a:r>
            <a:r>
              <a:rPr lang="en-GB" sz="1600" b="1" dirty="0">
                <a:latin typeface="Calibri" pitchFamily="34" charset="0"/>
              </a:rPr>
              <a:t>ata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5920647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hared libraries</a:t>
            </a:r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5082447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5082447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5082447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5082447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V="1">
            <a:off x="5082447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5082447" y="5715000"/>
            <a:ext cx="838200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3785460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3787047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3787047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9" name="Line 43"/>
          <p:cNvSpPr>
            <a:spLocks noChangeShapeType="1"/>
          </p:cNvSpPr>
          <p:nvPr/>
        </p:nvSpPr>
        <p:spPr bwMode="auto">
          <a:xfrm flipH="1">
            <a:off x="3785460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>
            <a:off x="3787047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3787047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7932010" y="6170613"/>
            <a:ext cx="281871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9746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358774" y="3657600"/>
            <a:ext cx="3197225" cy="2894013"/>
          </a:xfrm>
          <a:ln/>
        </p:spPr>
        <p:txBody>
          <a:bodyPr/>
          <a:lstStyle/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pgd</a:t>
            </a:r>
            <a:r>
              <a:rPr lang="en-GB" sz="2200" dirty="0"/>
              <a:t>: 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Page global directory address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Points to L1 page table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vm_prot</a:t>
            </a:r>
            <a:r>
              <a:rPr lang="en-GB" sz="2200" dirty="0"/>
              <a:t>: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Read/write permissions for </a:t>
            </a:r>
            <a:br>
              <a:rPr lang="en-GB" sz="1600" dirty="0"/>
            </a:br>
            <a:r>
              <a:rPr lang="en-GB" sz="1600" dirty="0"/>
              <a:t>this area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vm_flags</a:t>
            </a:r>
            <a:endParaRPr lang="en-GB" sz="2200" dirty="0"/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Pages </a:t>
            </a:r>
            <a:r>
              <a:rPr lang="en-GB" sz="1600" b="1" dirty="0"/>
              <a:t>shared</a:t>
            </a:r>
            <a:r>
              <a:rPr lang="en-GB" sz="1600" dirty="0"/>
              <a:t> with other processes or </a:t>
            </a:r>
            <a:r>
              <a:rPr lang="en-GB" sz="1600" b="1" dirty="0"/>
              <a:t>private</a:t>
            </a:r>
            <a:r>
              <a:rPr lang="en-GB" sz="1600" dirty="0"/>
              <a:t> to this process</a:t>
            </a:r>
          </a:p>
        </p:txBody>
      </p:sp>
      <p:sp>
        <p:nvSpPr>
          <p:cNvPr id="29747" name="Rectangle 51"/>
          <p:cNvSpPr>
            <a:spLocks noChangeArrowheads="1"/>
          </p:cNvSpPr>
          <p:nvPr/>
        </p:nvSpPr>
        <p:spPr bwMode="auto">
          <a:xfrm>
            <a:off x="4015647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8" name="Rectangle 52"/>
          <p:cNvSpPr>
            <a:spLocks noChangeArrowheads="1"/>
          </p:cNvSpPr>
          <p:nvPr/>
        </p:nvSpPr>
        <p:spPr bwMode="auto">
          <a:xfrm>
            <a:off x="4015647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9" name="Rectangle 53"/>
          <p:cNvSpPr>
            <a:spLocks noChangeArrowheads="1"/>
          </p:cNvSpPr>
          <p:nvPr/>
        </p:nvSpPr>
        <p:spPr bwMode="auto">
          <a:xfrm>
            <a:off x="4015647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cxnSp>
        <p:nvCxnSpPr>
          <p:cNvPr id="63" name="Elbow Connector 62"/>
          <p:cNvCxnSpPr>
            <a:stCxn id="29707" idx="3"/>
          </p:cNvCxnSpPr>
          <p:nvPr/>
        </p:nvCxnSpPr>
        <p:spPr bwMode="auto">
          <a:xfrm flipV="1">
            <a:off x="3253647" y="1676400"/>
            <a:ext cx="758952" cy="8763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6" name="Straight Arrow Connector 65"/>
          <p:cNvCxnSpPr>
            <a:stCxn id="29706" idx="3"/>
          </p:cNvCxnSpPr>
          <p:nvPr/>
        </p:nvCxnSpPr>
        <p:spPr bwMode="auto">
          <a:xfrm flipV="1">
            <a:off x="1424847" y="1981200"/>
            <a:ext cx="762000" cy="1143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5257800" y="6436969"/>
            <a:ext cx="3750834" cy="313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itchFamily="34" charset="0"/>
              </a:rPr>
              <a:t>Each process has own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r>
              <a:rPr lang="en-GB" sz="1600" b="0" dirty="0">
                <a:latin typeface="Calibri" pitchFamily="34" charset="0"/>
              </a:rPr>
              <a:t>, </a:t>
            </a:r>
            <a:r>
              <a:rPr lang="en-GB" sz="1600" b="0" dirty="0" err="1">
                <a:latin typeface="Calibri" pitchFamily="34" charset="0"/>
              </a:rPr>
              <a:t>etc</a:t>
            </a:r>
            <a:endParaRPr lang="en-GB" sz="1600" b="0" dirty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12763" y="457200"/>
            <a:ext cx="70310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Linux Page Fault Handling 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343400" y="2895600"/>
            <a:ext cx="838200" cy="534687"/>
            <a:chOff x="4343400" y="2895600"/>
            <a:chExt cx="838200" cy="534687"/>
          </a:xfrm>
        </p:grpSpPr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>
              <a:off x="4343400" y="336232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Text Box 45"/>
            <p:cNvSpPr txBox="1">
              <a:spLocks noChangeArrowheads="1"/>
            </p:cNvSpPr>
            <p:nvPr/>
          </p:nvSpPr>
          <p:spPr bwMode="auto">
            <a:xfrm>
              <a:off x="4479925" y="3124200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6" name="Oval 46"/>
            <p:cNvSpPr>
              <a:spLocks noChangeArrowheads="1"/>
            </p:cNvSpPr>
            <p:nvPr/>
          </p:nvSpPr>
          <p:spPr bwMode="auto">
            <a:xfrm>
              <a:off x="4648200" y="2895600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3400" y="4880275"/>
            <a:ext cx="838200" cy="606125"/>
            <a:chOff x="4343400" y="4880275"/>
            <a:chExt cx="838200" cy="606125"/>
          </a:xfrm>
        </p:grpSpPr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>
              <a:off x="4343400" y="541367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Text Box 41"/>
            <p:cNvSpPr txBox="1">
              <a:spLocks noChangeArrowheads="1"/>
            </p:cNvSpPr>
            <p:nvPr/>
          </p:nvSpPr>
          <p:spPr bwMode="auto">
            <a:xfrm>
              <a:off x="4483100" y="5180313"/>
              <a:ext cx="628825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write</a:t>
              </a:r>
            </a:p>
          </p:txBody>
        </p:sp>
        <p:sp>
          <p:nvSpPr>
            <p:cNvPr id="30767" name="Oval 47"/>
            <p:cNvSpPr>
              <a:spLocks noChangeArrowheads="1"/>
            </p:cNvSpPr>
            <p:nvPr/>
          </p:nvSpPr>
          <p:spPr bwMode="auto">
            <a:xfrm>
              <a:off x="4648200" y="4880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3737275"/>
            <a:ext cx="838200" cy="606125"/>
            <a:chOff x="4343400" y="3737275"/>
            <a:chExt cx="838200" cy="606125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4343400" y="4275438"/>
              <a:ext cx="838200" cy="1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4479925" y="4037313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8" name="Oval 48"/>
            <p:cNvSpPr>
              <a:spLocks noChangeArrowheads="1"/>
            </p:cNvSpPr>
            <p:nvPr/>
          </p:nvSpPr>
          <p:spPr bwMode="auto">
            <a:xfrm>
              <a:off x="4648200" y="3737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460375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460375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52400" y="1295400"/>
            <a:ext cx="151958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vm_area_struct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460375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460375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60375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460375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460375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21"/>
          <p:cNvSpPr>
            <a:spLocks noChangeArrowheads="1"/>
          </p:cNvSpPr>
          <p:nvPr/>
        </p:nvSpPr>
        <p:spPr bwMode="auto">
          <a:xfrm>
            <a:off x="460375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60375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460375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460375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60375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460375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460375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460375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2365375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30"/>
          <p:cNvSpPr txBox="1">
            <a:spLocks noChangeArrowheads="1"/>
          </p:cNvSpPr>
          <p:nvPr/>
        </p:nvSpPr>
        <p:spPr bwMode="auto">
          <a:xfrm>
            <a:off x="2253077" y="1219200"/>
            <a:ext cx="218984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rocess virtual memory</a:t>
            </a: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2365375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text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2365375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</a:t>
            </a: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2365375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shared libraries</a:t>
            </a:r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>
            <a:off x="1527175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1527175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>
            <a:off x="1527175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37"/>
          <p:cNvSpPr>
            <a:spLocks noChangeShapeType="1"/>
          </p:cNvSpPr>
          <p:nvPr/>
        </p:nvSpPr>
        <p:spPr bwMode="auto">
          <a:xfrm>
            <a:off x="1527175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38"/>
          <p:cNvSpPr>
            <a:spLocks noChangeShapeType="1"/>
          </p:cNvSpPr>
          <p:nvPr/>
        </p:nvSpPr>
        <p:spPr bwMode="auto">
          <a:xfrm flipV="1">
            <a:off x="1527175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39"/>
          <p:cNvSpPr>
            <a:spLocks noChangeShapeType="1"/>
          </p:cNvSpPr>
          <p:nvPr/>
        </p:nvSpPr>
        <p:spPr bwMode="auto">
          <a:xfrm>
            <a:off x="1527175" y="5638800"/>
            <a:ext cx="838200" cy="76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40"/>
          <p:cNvSpPr>
            <a:spLocks noChangeShapeType="1"/>
          </p:cNvSpPr>
          <p:nvPr/>
        </p:nvSpPr>
        <p:spPr bwMode="auto">
          <a:xfrm flipH="1">
            <a:off x="230188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231775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42"/>
          <p:cNvSpPr>
            <a:spLocks noChangeShapeType="1"/>
          </p:cNvSpPr>
          <p:nvPr/>
        </p:nvSpPr>
        <p:spPr bwMode="auto">
          <a:xfrm>
            <a:off x="231775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43"/>
          <p:cNvSpPr>
            <a:spLocks noChangeShapeType="1"/>
          </p:cNvSpPr>
          <p:nvPr/>
        </p:nvSpPr>
        <p:spPr bwMode="auto">
          <a:xfrm flipH="1">
            <a:off x="230188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44"/>
          <p:cNvSpPr>
            <a:spLocks noChangeShapeType="1"/>
          </p:cNvSpPr>
          <p:nvPr/>
        </p:nvSpPr>
        <p:spPr bwMode="auto">
          <a:xfrm>
            <a:off x="231775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>
            <a:off x="231775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Rectangle 51"/>
          <p:cNvSpPr>
            <a:spLocks noChangeArrowheads="1"/>
          </p:cNvSpPr>
          <p:nvPr/>
        </p:nvSpPr>
        <p:spPr bwMode="auto">
          <a:xfrm>
            <a:off x="460375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4" name="Rectangle 52"/>
          <p:cNvSpPr>
            <a:spLocks noChangeArrowheads="1"/>
          </p:cNvSpPr>
          <p:nvPr/>
        </p:nvSpPr>
        <p:spPr bwMode="auto">
          <a:xfrm>
            <a:off x="460375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5" name="Rectangle 53"/>
          <p:cNvSpPr>
            <a:spLocks noChangeArrowheads="1"/>
          </p:cNvSpPr>
          <p:nvPr/>
        </p:nvSpPr>
        <p:spPr bwMode="auto">
          <a:xfrm>
            <a:off x="460375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28573" y="2971800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+mj-lt"/>
              </a:rPr>
              <a:t>Segmentation fault:</a:t>
            </a:r>
          </a:p>
          <a:p>
            <a:r>
              <a:rPr lang="en-US" sz="1800" dirty="0">
                <a:latin typeface="+mj-lt"/>
              </a:rPr>
              <a:t>accessing a non-existing page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28573" y="4050268"/>
            <a:ext cx="191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Normal page fault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28573" y="4876800"/>
            <a:ext cx="3386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Protection exception:</a:t>
            </a:r>
          </a:p>
          <a:p>
            <a:r>
              <a:rPr lang="en-US" sz="1800" dirty="0">
                <a:latin typeface="Calibri" pitchFamily="34" charset="0"/>
              </a:rPr>
              <a:t>e.g., violating permission by writing to a read-only page (Linux reports as Segmentation fault)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>
                <a:solidFill>
                  <a:srgbClr val="7F7F7F"/>
                </a:solidFill>
              </a:rPr>
              <a:t>Case study: Core i7/Linux memory system</a:t>
            </a:r>
          </a:p>
          <a:p>
            <a:r>
              <a:rPr lang="en-US" dirty="0">
                <a:solidFill>
                  <a:srgbClr val="000000"/>
                </a:solidFill>
              </a:rPr>
              <a:t>Memory mapping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693239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Virtual Memory &amp; Physical Memory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46852" y="3533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46852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46852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46852" y="2162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46852" y="2390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46852" y="2619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46852" y="2847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46852" y="3076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99583" y="4032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FF0000"/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74240" y="1219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91715" y="2257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91715" y="2466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72352" y="3654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72352" y="2284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97752" y="2055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46952" y="1827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26627" y="3216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42052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42052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42052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42052" y="2162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42052" y="2390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42052" y="2619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42052" y="2847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42052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13452" y="1857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50079" y="2132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50872" y="2364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50079" y="2830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50872" y="3037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50079" y="3277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50872" y="3736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50079" y="3503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50872" y="2597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13527" y="1368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35449" y="2096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32274" y="3709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56965" y="1766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91715" y="2032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91715" y="1803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21552" y="3860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21552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21552" y="2724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21552" y="2489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69665" y="2427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99652" y="3844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99652" y="4155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99652" y="4776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99652" y="5086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99652" y="5397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21552" y="2933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34252" y="2978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21552" y="3143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66002" y="2500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99652" y="4465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42913" y="15240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605271" y="14046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200026" y="5791200"/>
            <a:ext cx="8307387" cy="87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kern="0" dirty="0"/>
              <a:t>A </a:t>
            </a:r>
            <a:r>
              <a:rPr lang="en-GB" i="1" kern="0" dirty="0">
                <a:solidFill>
                  <a:srgbClr val="C00000"/>
                </a:solidFill>
              </a:rPr>
              <a:t>page table </a:t>
            </a:r>
            <a:r>
              <a:rPr lang="en-GB" kern="0" dirty="0"/>
              <a:t>contains page table entries (PTEs) that map virtual pages to physical pages.</a:t>
            </a:r>
          </a:p>
        </p:txBody>
      </p:sp>
    </p:spTree>
    <p:extLst>
      <p:ext uri="{BB962C8B-B14F-4D97-AF65-F5344CB8AC3E}">
        <p14:creationId xmlns:p14="http://schemas.microsoft.com/office/powerpoint/2010/main" val="21599367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493713"/>
            <a:ext cx="55578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 Mapping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880" y="1220788"/>
            <a:ext cx="8527520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VM areas initialized by associating them with disk objects.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Called </a:t>
            </a:r>
            <a:r>
              <a:rPr lang="en-GB" b="1" i="1" dirty="0">
                <a:solidFill>
                  <a:srgbClr val="990000"/>
                </a:solidFill>
              </a:rPr>
              <a:t>memory mapping</a:t>
            </a:r>
            <a:endParaRPr lang="en-GB" i="1" dirty="0">
              <a:solidFill>
                <a:srgbClr val="990000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Area can be </a:t>
            </a:r>
            <a:r>
              <a:rPr lang="en-GB" i="1" dirty="0"/>
              <a:t>backed by </a:t>
            </a:r>
            <a:r>
              <a:rPr lang="en-GB" dirty="0"/>
              <a:t>(i.e., get its initial values from) 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Regular file</a:t>
            </a:r>
            <a:r>
              <a:rPr lang="en-GB" b="1" dirty="0"/>
              <a:t> </a:t>
            </a:r>
            <a:r>
              <a:rPr lang="en-GB" dirty="0"/>
              <a:t>on disk (e.g., an executable object file)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Initial page bytes come from a section of a file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Anonymous file </a:t>
            </a:r>
            <a:r>
              <a:rPr lang="en-GB" dirty="0"/>
              <a:t>(e.g., nothing)</a:t>
            </a:r>
            <a:endParaRPr lang="en-GB" i="1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 fault will allocate a physical page full of 0's (</a:t>
            </a:r>
            <a:r>
              <a:rPr lang="en-GB" b="1" i="1" dirty="0">
                <a:solidFill>
                  <a:srgbClr val="990000"/>
                </a:solidFill>
              </a:rPr>
              <a:t>demand-zero page</a:t>
            </a:r>
            <a:r>
              <a:rPr lang="en-GB" dirty="0"/>
              <a:t>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Once the page is written to (</a:t>
            </a:r>
            <a:r>
              <a:rPr lang="en-GB" b="1" i="1" dirty="0">
                <a:solidFill>
                  <a:srgbClr val="990000"/>
                </a:solidFill>
              </a:rPr>
              <a:t>dirtied</a:t>
            </a:r>
            <a:r>
              <a:rPr lang="en-GB" dirty="0"/>
              <a:t>), it is like any other page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Dirty pages are copied back and forth between memory and a special </a:t>
            </a:r>
            <a:r>
              <a:rPr lang="en-GB" i="1" dirty="0">
                <a:solidFill>
                  <a:srgbClr val="990000"/>
                </a:solidFill>
              </a:rPr>
              <a:t>swap file</a:t>
            </a:r>
            <a:r>
              <a:rPr lang="en-GB" dirty="0"/>
              <a:t>.</a:t>
            </a:r>
            <a:endParaRPr lang="en-GB" i="1" dirty="0">
              <a:solidFill>
                <a:srgbClr val="990000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0" y="418065"/>
            <a:ext cx="8813799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Memory Management &amp; Protection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838200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Code and data can be isolated or shared among processes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2460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24345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2384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3683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39482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44416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25395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27951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0472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35571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1761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43654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56651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45169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47725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0246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55345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1535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25366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27906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0507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33038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35594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38179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0735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43331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45887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48472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5508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0564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2384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56586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29229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1750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2013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47165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22860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5610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Revisited: Shared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651125" cy="4607828"/>
          </a:xfrm>
        </p:spPr>
        <p:txBody>
          <a:bodyPr/>
          <a:lstStyle/>
          <a:p>
            <a:r>
              <a:rPr lang="en-US" dirty="0"/>
              <a:t>Process 1 maps the shared object (on disk). 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163565" y="6059269"/>
            <a:ext cx="84895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Shared</a:t>
            </a:r>
          </a:p>
          <a:p>
            <a:pPr algn="ctr"/>
            <a:r>
              <a:rPr lang="en-US" sz="1800" dirty="0">
                <a:latin typeface="+mn-lt"/>
              </a:rPr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84755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17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Revisited: Shared Objects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212768" y="6059269"/>
            <a:ext cx="84895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Shared</a:t>
            </a:r>
          </a:p>
          <a:p>
            <a:pPr algn="ctr"/>
            <a:r>
              <a:rPr lang="en-US" sz="1800" dirty="0">
                <a:latin typeface="+mn-lt"/>
              </a:rPr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84755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32250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36850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36850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36850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36850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079504" y="2097772"/>
            <a:ext cx="2820021" cy="460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Process 2 maps the same shared object.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US" kern="0" dirty="0">
                <a:latin typeface="Calibri" pitchFamily="34" charset="0"/>
              </a:rPr>
              <a:t>Notice how the virtual addresses can be different.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But,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difference must be multiple of page size.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088322"/>
          </a:xfrm>
        </p:spPr>
        <p:txBody>
          <a:bodyPr/>
          <a:lstStyle/>
          <a:p>
            <a:pPr marL="0" indent="0"/>
            <a:r>
              <a:rPr lang="en-US" sz="3200" dirty="0"/>
              <a:t>Sharing Revisited: </a:t>
            </a:r>
            <a:br>
              <a:rPr lang="en-US" dirty="0"/>
            </a:br>
            <a:r>
              <a:rPr lang="en-US" dirty="0"/>
              <a:t>Private Copy-on-write (COW)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895600" cy="4191000"/>
          </a:xfrm>
        </p:spPr>
        <p:txBody>
          <a:bodyPr/>
          <a:lstStyle/>
          <a:p>
            <a:r>
              <a:rPr lang="en-US" dirty="0"/>
              <a:t>Two processes mapping a </a:t>
            </a:r>
            <a:r>
              <a:rPr lang="en-US" i="1" dirty="0">
                <a:solidFill>
                  <a:srgbClr val="990000"/>
                </a:solidFill>
              </a:rPr>
              <a:t>private copy-on-write (COW)  </a:t>
            </a:r>
            <a:r>
              <a:rPr lang="en-US" dirty="0"/>
              <a:t>object</a:t>
            </a:r>
          </a:p>
          <a:p>
            <a:r>
              <a:rPr lang="en-US" dirty="0"/>
              <a:t>Area flagged as private copy-on-write</a:t>
            </a:r>
          </a:p>
          <a:p>
            <a:r>
              <a:rPr lang="en-US" dirty="0" err="1"/>
              <a:t>PTEs</a:t>
            </a:r>
            <a:r>
              <a:rPr lang="en-US" dirty="0"/>
              <a:t> in private areas are flagged as read-only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07820" y="6059269"/>
            <a:ext cx="21716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Private </a:t>
            </a:r>
          </a:p>
          <a:p>
            <a:pPr algn="ctr"/>
            <a:r>
              <a:rPr lang="en-US" sz="1800">
                <a:latin typeface="+mn-lt"/>
              </a:rPr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90590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0031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50031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4724400" y="3581400"/>
            <a:ext cx="1520866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+mn-lt"/>
              </a:rPr>
              <a:t> Private</a:t>
            </a:r>
          </a:p>
          <a:p>
            <a:r>
              <a:rPr lang="en-US" sz="1800" dirty="0">
                <a:latin typeface="+mn-lt"/>
              </a:rPr>
              <a:t>copy-on-write</a:t>
            </a:r>
          </a:p>
          <a:p>
            <a:r>
              <a:rPr lang="en-US" sz="1800" dirty="0">
                <a:latin typeface="+mn-lt"/>
              </a:rPr>
              <a:t>area</a:t>
            </a:r>
          </a:p>
        </p:txBody>
      </p:sp>
      <p:sp>
        <p:nvSpPr>
          <p:cNvPr id="24" name="Right Brace 23"/>
          <p:cNvSpPr/>
          <p:nvPr/>
        </p:nvSpPr>
        <p:spPr bwMode="auto">
          <a:xfrm>
            <a:off x="4502631" y="3774172"/>
            <a:ext cx="145569" cy="5334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164522"/>
          </a:xfrm>
        </p:spPr>
        <p:txBody>
          <a:bodyPr/>
          <a:lstStyle/>
          <a:p>
            <a:r>
              <a:rPr lang="en-US" dirty="0"/>
              <a:t>Sharing Revisited: </a:t>
            </a:r>
            <a:br>
              <a:rPr lang="en-US" dirty="0"/>
            </a:br>
            <a:r>
              <a:rPr lang="en-US" dirty="0"/>
              <a:t>Private Copy-on-write (COW)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232" y="2057400"/>
            <a:ext cx="2872768" cy="4505325"/>
          </a:xfrm>
        </p:spPr>
        <p:txBody>
          <a:bodyPr/>
          <a:lstStyle/>
          <a:p>
            <a:r>
              <a:rPr lang="en-US" dirty="0"/>
              <a:t>Instruction writing to private page triggers protection fault. </a:t>
            </a:r>
          </a:p>
          <a:p>
            <a:r>
              <a:rPr lang="en-US" dirty="0"/>
              <a:t>Handler creates new R/W page. </a:t>
            </a:r>
          </a:p>
          <a:p>
            <a:r>
              <a:rPr lang="en-US" dirty="0"/>
              <a:t>Instruction restarts upon handler return. </a:t>
            </a:r>
          </a:p>
          <a:p>
            <a:r>
              <a:rPr lang="en-US" dirty="0"/>
              <a:t>Copying deferred as long as possible!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26870" y="6059269"/>
            <a:ext cx="21716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Private  </a:t>
            </a:r>
          </a:p>
          <a:p>
            <a:pPr algn="ctr"/>
            <a:r>
              <a:rPr lang="en-US" sz="1800">
                <a:latin typeface="+mn-lt"/>
              </a:rPr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90590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915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8059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805922"/>
            <a:ext cx="1301750" cy="1720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915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4249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6381" y="2891522"/>
            <a:ext cx="1289050" cy="882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66725" y="32788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  <p:sp>
        <p:nvSpPr>
          <p:cNvPr id="23" name="AutoShape 403"/>
          <p:cNvSpPr>
            <a:spLocks noChangeArrowheads="1"/>
          </p:cNvSpPr>
          <p:nvPr/>
        </p:nvSpPr>
        <p:spPr bwMode="auto">
          <a:xfrm>
            <a:off x="2826231" y="3272522"/>
            <a:ext cx="304800" cy="9144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990000"/>
          </a:solidFill>
          <a:ln w="12700">
            <a:solidFill>
              <a:srgbClr val="D5F1C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4" name="Text Box 404"/>
          <p:cNvSpPr txBox="1">
            <a:spLocks noChangeArrowheads="1"/>
          </p:cNvSpPr>
          <p:nvPr/>
        </p:nvSpPr>
        <p:spPr bwMode="auto">
          <a:xfrm>
            <a:off x="2799283" y="3103553"/>
            <a:ext cx="124611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Copy-on-write</a:t>
            </a:r>
          </a:p>
        </p:txBody>
      </p:sp>
      <p:sp>
        <p:nvSpPr>
          <p:cNvPr id="25" name="Rectangle 405" descr="Wide upward diagonal"/>
          <p:cNvSpPr>
            <a:spLocks noChangeArrowheads="1"/>
          </p:cNvSpPr>
          <p:nvPr/>
        </p:nvSpPr>
        <p:spPr bwMode="auto">
          <a:xfrm>
            <a:off x="2375381" y="3272522"/>
            <a:ext cx="3810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6" name="Rectangle 406" descr="Wide upward diagonal"/>
          <p:cNvSpPr>
            <a:spLocks noChangeArrowheads="1"/>
          </p:cNvSpPr>
          <p:nvPr/>
        </p:nvSpPr>
        <p:spPr bwMode="auto">
          <a:xfrm>
            <a:off x="4051781" y="4186922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7" name="Rectangle 407" descr="Wide upward diagonal"/>
          <p:cNvSpPr>
            <a:spLocks noChangeArrowheads="1"/>
          </p:cNvSpPr>
          <p:nvPr/>
        </p:nvSpPr>
        <p:spPr bwMode="auto">
          <a:xfrm>
            <a:off x="2375381" y="3964220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8" name="Line 408"/>
          <p:cNvSpPr>
            <a:spLocks noChangeShapeType="1"/>
          </p:cNvSpPr>
          <p:nvPr/>
        </p:nvSpPr>
        <p:spPr bwMode="auto">
          <a:xfrm flipH="1" flipV="1">
            <a:off x="2756381" y="39583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9" name="Line 409"/>
          <p:cNvSpPr>
            <a:spLocks noChangeShapeType="1"/>
          </p:cNvSpPr>
          <p:nvPr/>
        </p:nvSpPr>
        <p:spPr bwMode="auto">
          <a:xfrm flipH="1" flipV="1">
            <a:off x="2756381" y="41107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30" name="Text Box 410"/>
          <p:cNvSpPr txBox="1">
            <a:spLocks noChangeArrowheads="1"/>
          </p:cNvSpPr>
          <p:nvPr/>
        </p:nvSpPr>
        <p:spPr bwMode="auto">
          <a:xfrm>
            <a:off x="4642596" y="3833207"/>
            <a:ext cx="1698094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Write to private</a:t>
            </a:r>
          </a:p>
          <a:p>
            <a:pPr algn="ctr"/>
            <a:r>
              <a:rPr lang="en-US" sz="1800" dirty="0">
                <a:latin typeface="+mn-lt"/>
              </a:rPr>
              <a:t>copy-on-write</a:t>
            </a:r>
          </a:p>
          <a:p>
            <a:pPr algn="ctr"/>
            <a:r>
              <a:rPr lang="en-US" sz="1800" dirty="0">
                <a:latin typeface="+mn-lt"/>
              </a:rPr>
              <a:t>page</a:t>
            </a:r>
          </a:p>
        </p:txBody>
      </p:sp>
      <p:sp>
        <p:nvSpPr>
          <p:cNvPr id="31" name="Line 411"/>
          <p:cNvSpPr>
            <a:spLocks noChangeShapeType="1"/>
          </p:cNvSpPr>
          <p:nvPr/>
        </p:nvSpPr>
        <p:spPr bwMode="auto">
          <a:xfrm flipH="1">
            <a:off x="4432781" y="4263122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32" name="Line 399"/>
          <p:cNvSpPr>
            <a:spLocks noChangeShapeType="1"/>
          </p:cNvSpPr>
          <p:nvPr/>
        </p:nvSpPr>
        <p:spPr bwMode="auto">
          <a:xfrm flipH="1" flipV="1">
            <a:off x="2766725" y="342492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/>
      <p:bldP spid="27" grpId="0" animBg="1"/>
      <p:bldP spid="28" grpId="0" animBg="1"/>
      <p:bldP spid="29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Shareable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dirty="0"/>
              <a:t>Kernel Same-Page Merging</a:t>
            </a:r>
          </a:p>
          <a:p>
            <a:pPr lvl="1"/>
            <a:r>
              <a:rPr lang="en-US" dirty="0"/>
              <a:t>OS scans through all of physical memory, looking for duplicate pages</a:t>
            </a:r>
          </a:p>
          <a:p>
            <a:pPr lvl="1"/>
            <a:r>
              <a:rPr lang="en-US" dirty="0"/>
              <a:t>When found, merge into single copy, marked as copy-on-write</a:t>
            </a:r>
          </a:p>
          <a:p>
            <a:pPr lvl="1"/>
            <a:r>
              <a:rPr lang="en-US" dirty="0"/>
              <a:t>Implemented in Linux kernel in 2009</a:t>
            </a:r>
          </a:p>
          <a:p>
            <a:pPr lvl="1"/>
            <a:r>
              <a:rPr lang="en-US" dirty="0"/>
              <a:t>Limited to pages marked as likely candidates</a:t>
            </a:r>
          </a:p>
          <a:p>
            <a:pPr lvl="1"/>
            <a:r>
              <a:rPr lang="en-US" dirty="0"/>
              <a:t>Especially useful when processor running many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470278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3497" y="434447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220788"/>
            <a:ext cx="8459787" cy="56372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>
                <a:effectLst/>
              </a:rPr>
              <a:t>)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</a:t>
            </a:r>
            <a:r>
              <a:rPr lang="en-GB" b="1" dirty="0" err="1">
                <a:latin typeface="Courier New" pitchFamily="49" charset="0"/>
              </a:rPr>
              <a:t>len</a:t>
            </a:r>
            <a:r>
              <a:rPr lang="en-GB" dirty="0"/>
              <a:t> bytes starting at offset </a:t>
            </a:r>
            <a:r>
              <a:rPr lang="en-GB" b="1" dirty="0" err="1">
                <a:latin typeface="Courier New" pitchFamily="49" charset="0"/>
              </a:rPr>
              <a:t>offset</a:t>
            </a:r>
            <a:r>
              <a:rPr lang="en-GB" dirty="0">
                <a:latin typeface="+mj-lt"/>
              </a:rPr>
              <a:t> </a:t>
            </a:r>
            <a:r>
              <a:rPr lang="en-GB" dirty="0"/>
              <a:t>of the file specified by file description </a:t>
            </a:r>
            <a:r>
              <a:rPr lang="en-GB" b="1" dirty="0" err="1">
                <a:latin typeface="Courier New" pitchFamily="49" charset="0"/>
              </a:rPr>
              <a:t>fd</a:t>
            </a:r>
            <a:r>
              <a:rPr lang="en-GB" dirty="0"/>
              <a:t>, preferably at address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 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>
                <a:latin typeface="Courier New" pitchFamily="49" charset="0"/>
              </a:rPr>
              <a:t>:</a:t>
            </a:r>
            <a:r>
              <a:rPr lang="en-GB" dirty="0"/>
              <a:t> may be 0 for “pick an address”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prot</a:t>
            </a:r>
            <a:r>
              <a:rPr lang="en-GB" dirty="0"/>
              <a:t>: PROT_READ, PROT_WRITE, PROT_EXEC, ...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flags</a:t>
            </a:r>
            <a:r>
              <a:rPr lang="en-GB" dirty="0"/>
              <a:t>: MAP_ANON, MAP_PRIVATE, MAP_SHARED, ...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Return a pointer to start of mapped area (may not be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0201" y="1220789"/>
            <a:ext cx="8307387" cy="8366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>
                <a:effectLst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57400" y="2362200"/>
            <a:ext cx="990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3733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38800" y="1981200"/>
            <a:ext cx="9906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2590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048000" y="2590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048000" y="3733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AutoShape 51"/>
          <p:cNvSpPr>
            <a:spLocks/>
          </p:cNvSpPr>
          <p:nvPr/>
        </p:nvSpPr>
        <p:spPr bwMode="auto">
          <a:xfrm>
            <a:off x="6705600" y="2590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2963336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latin typeface="Courier New" pitchFamily="49" charset="0"/>
              </a:rPr>
              <a:t>len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>
            <a:off x="6629400" y="3733800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7239000" y="353688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urier New" pitchFamily="49" charset="0"/>
              </a:rPr>
              <a:t>start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3857936"/>
            <a:ext cx="186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(or address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chosen by kernel)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34468" y="6031468"/>
            <a:ext cx="2672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virtual memory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71753" y="6019800"/>
            <a:ext cx="2387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Disk file specified by </a:t>
            </a:r>
          </a:p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file descriptor </a:t>
            </a:r>
            <a:r>
              <a:rPr lang="en-US" sz="2000" dirty="0" err="1">
                <a:latin typeface="Courier New" pitchFamily="49" charset="0"/>
              </a:rPr>
              <a:t>fd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20" name="AutoShape 51"/>
          <p:cNvSpPr>
            <a:spLocks/>
          </p:cNvSpPr>
          <p:nvPr/>
        </p:nvSpPr>
        <p:spPr bwMode="auto">
          <a:xfrm flipH="1">
            <a:off x="1752600" y="3733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366" y="4104157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latin typeface="Courier New" pitchFamily="49" charset="0"/>
              </a:rPr>
              <a:t>len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4676745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urier New" pitchFamily="49" charset="0"/>
              </a:rPr>
              <a:t>offset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 bwMode="auto">
          <a:xfrm>
            <a:off x="1260396" y="4876800"/>
            <a:ext cx="797004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62468" y="5003799"/>
            <a:ext cx="84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(bytes)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0004" y="5819001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ourier New"/>
                <a:cs typeface="Courier New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1542" y="5791200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ourier New"/>
                <a:cs typeface="Courier New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</a:t>
            </a:r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big files</a:t>
            </a:r>
          </a:p>
          <a:p>
            <a:pPr lvl="1"/>
            <a:r>
              <a:rPr lang="en-US" dirty="0"/>
              <a:t>Uses paging mechanism to bring files into memory</a:t>
            </a:r>
          </a:p>
          <a:p>
            <a:r>
              <a:rPr lang="en-US" dirty="0"/>
              <a:t>Shared data structures</a:t>
            </a:r>
          </a:p>
          <a:p>
            <a:pPr lvl="1"/>
            <a:r>
              <a:rPr lang="en-US" dirty="0"/>
              <a:t>When call with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MAP_SHARED</a:t>
            </a:r>
            <a:r>
              <a:rPr lang="en-US" dirty="0"/>
              <a:t> flag</a:t>
            </a:r>
          </a:p>
          <a:p>
            <a:pPr lvl="2"/>
            <a:r>
              <a:rPr lang="en-US" dirty="0"/>
              <a:t>Multiple processes have access to same region of memory</a:t>
            </a:r>
          </a:p>
          <a:p>
            <a:pPr lvl="2"/>
            <a:r>
              <a:rPr lang="en-US" dirty="0"/>
              <a:t>Risky!</a:t>
            </a:r>
          </a:p>
          <a:p>
            <a:r>
              <a:rPr lang="en-US" dirty="0"/>
              <a:t>File-based data structures</a:t>
            </a:r>
          </a:p>
          <a:p>
            <a:pPr lvl="1"/>
            <a:r>
              <a:rPr lang="en-US" dirty="0"/>
              <a:t>E.g., database</a:t>
            </a:r>
          </a:p>
          <a:p>
            <a:pPr lvl="1"/>
            <a:r>
              <a:rPr lang="en-US" dirty="0"/>
              <a:t>Give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prot</a:t>
            </a:r>
            <a:r>
              <a:rPr lang="en-US" dirty="0"/>
              <a:t> argument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PROT_READ | PROT_WRITE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unmap</a:t>
            </a:r>
            <a:r>
              <a:rPr lang="en-US" dirty="0"/>
              <a:t> region, file will be updated via write-back</a:t>
            </a:r>
          </a:p>
          <a:p>
            <a:pPr lvl="1"/>
            <a:r>
              <a:rPr lang="en-US" dirty="0"/>
              <a:t>Can implement load from file / update / write back to file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63087" y="1833361"/>
            <a:ext cx="2656313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Page table base register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(part of the process’ context)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 flipH="1">
            <a:off x="1404158" y="2552424"/>
            <a:ext cx="87086" cy="149570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1404158" y="4048125"/>
            <a:ext cx="72944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1630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7382915" y="2692986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6547077" y="26929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1511527" y="26548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VPO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28797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41243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5364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1820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2163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1820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3027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3370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3027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5541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5884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5541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7382915" y="510180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6547077" y="5101809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2734004" y="5098634"/>
            <a:ext cx="5180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PPO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2570162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2874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28797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3789362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4090987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40989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7062787" y="3419475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6557962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6773862" y="4613861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4779962" y="5145673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4779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5186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45143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48826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1914800" y="3371562"/>
            <a:ext cx="11020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the Level 1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3148236" y="3362037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2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5653311" y="3352512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k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7014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6446837" y="4539248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201527" y="1077721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/>
              <a:t>Having multiple levels greatly reduces page table size</a:t>
            </a:r>
          </a:p>
        </p:txBody>
      </p:sp>
    </p:spTree>
    <p:extLst>
      <p:ext uri="{BB962C8B-B14F-4D97-AF65-F5344CB8AC3E}">
        <p14:creationId xmlns:p14="http://schemas.microsoft.com/office/powerpoint/2010/main" val="228531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1963"/>
            <a:ext cx="9144000" cy="604837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Example: 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Support Attack Lab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30819" y="883559"/>
            <a:ext cx="8763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GB" kern="0" dirty="0">
                <a:latin typeface="Calibri" pitchFamily="34" charset="0"/>
              </a:rPr>
              <a:t>Problem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Want students to be able to perform code injection attacks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Shark machine stacks are not executable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Solution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Suggested by Sam King (now at UC Davis)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Use </a:t>
            </a:r>
            <a:r>
              <a:rPr lang="en-GB" kern="0" dirty="0" err="1">
                <a:latin typeface="Courier" pitchFamily="2" charset="0"/>
              </a:rPr>
              <a:t>mmap</a:t>
            </a:r>
            <a:r>
              <a:rPr lang="en-GB" kern="0" dirty="0">
                <a:latin typeface="Calibri" pitchFamily="34" charset="0"/>
              </a:rPr>
              <a:t> to allocate region of memory marked executable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Divert stack to new region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Execute student attack code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Restore back to original stack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Remove mapped region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658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Support Attack Lab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5485B5E-F58D-6C4B-9BCF-4A47B004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207070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8CF19A84-489C-704A-9580-28CBD092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2775539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6430AEBC-9F75-7C44-BD74-FD766DCAF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9" y="4295815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6FBE2E83-C09E-324E-9171-E704816E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999232"/>
            <a:ext cx="2789237" cy="782657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F5F25210-B4E9-D84A-ACFF-B3AEC8EFF6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4138338"/>
            <a:ext cx="0" cy="148481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D4EEC0FA-1EB2-2648-8B2D-6BB1244F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664270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9BDF20DB-2303-3D41-865E-3D9D8488C1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2550114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2">
            <a:extLst>
              <a:ext uri="{FF2B5EF4-FFF2-40B4-BE49-F238E27FC236}">
                <a16:creationId xmlns:a16="http://schemas.microsoft.com/office/drawing/2014/main" id="{5BAC5637-BB02-9144-AD75-69656F45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169" y="2227832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317401EA-4CE9-0844-9685-12409E1A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6257965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6C3D0765-E5C2-C44A-8B12-12CB0C53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392" y="6476517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FC267BFA-D178-3343-9486-8FFCE4A8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131" y="1979945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A1644952-00EA-6D46-8C05-63FAD4DD33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37051" y="2226244"/>
            <a:ext cx="404079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CEFFBB99-85E1-7A44-97A5-3F3D71B9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419" y="935607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0050BE6E-15D2-A348-8D8D-DC6CF680E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3019" y="1202575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52BBE54B-3137-2944-9752-1FE26D36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76" y="6033762"/>
            <a:ext cx="1255770" cy="3002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0x40000000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1DAD3684-FDC6-2148-9F0C-2000808F5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4962565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B3361B75-CB03-5E42-8BF1-DB2AAA0EF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5588040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86E5A1F6-2190-D042-ACB8-E41527647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3454459"/>
            <a:ext cx="2789237" cy="84347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8683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556A6C7-0E2A-DF44-883A-365A1CC0E923}"/>
              </a:ext>
            </a:extLst>
          </p:cNvPr>
          <p:cNvGrpSpPr/>
          <p:nvPr/>
        </p:nvGrpSpPr>
        <p:grpSpPr>
          <a:xfrm>
            <a:off x="4179367" y="2524563"/>
            <a:ext cx="4624430" cy="2720440"/>
            <a:chOff x="4179367" y="2524563"/>
            <a:chExt cx="4624430" cy="2720440"/>
          </a:xfrm>
        </p:grpSpPr>
        <p:sp>
          <p:nvSpPr>
            <p:cNvPr id="33" name="Rectangle 18">
              <a:extLst>
                <a:ext uri="{FF2B5EF4-FFF2-40B4-BE49-F238E27FC236}">
                  <a16:creationId xmlns:a16="http://schemas.microsoft.com/office/drawing/2014/main" id="{F3704FA2-7B4A-D447-A9FE-48FE72F18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560" y="2543935"/>
              <a:ext cx="2789237" cy="2418629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E9425D5-ED38-5844-8A18-044F23EA11AB}"/>
                </a:ext>
              </a:extLst>
            </p:cNvPr>
            <p:cNvGrpSpPr/>
            <p:nvPr/>
          </p:nvGrpSpPr>
          <p:grpSpPr>
            <a:xfrm>
              <a:off x="4179367" y="2524563"/>
              <a:ext cx="2003909" cy="2720440"/>
              <a:chOff x="4179367" y="2524563"/>
              <a:chExt cx="2003909" cy="2720440"/>
            </a:xfrm>
          </p:grpSpPr>
          <p:sp>
            <p:nvSpPr>
              <p:cNvPr id="37" name="Text Box 32">
                <a:extLst>
                  <a:ext uri="{FF2B5EF4-FFF2-40B4-BE49-F238E27FC236}">
                    <a16:creationId xmlns:a16="http://schemas.microsoft.com/office/drawing/2014/main" id="{A377AB12-CA26-6441-AC6D-684104E5C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7506" y="4944792"/>
                <a:ext cx="1255770" cy="30021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r"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ourier New" pitchFamily="49" charset="0"/>
                    <a:ea typeface="msgothic" charset="0"/>
                    <a:cs typeface="msgothic" charset="0"/>
                  </a:rPr>
                  <a:t>0x55586000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D42B224-1685-C14A-B6D0-70BD01F09B50}"/>
                  </a:ext>
                </a:extLst>
              </p:cNvPr>
              <p:cNvCxnSpPr/>
              <p:nvPr/>
            </p:nvCxnSpPr>
            <p:spPr bwMode="auto">
              <a:xfrm flipH="1">
                <a:off x="4179367" y="2524563"/>
                <a:ext cx="1829273" cy="10115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7F2FA2C-702A-6245-AFA9-CF010A9A27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4185285" y="4061291"/>
                <a:ext cx="1823355" cy="90127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Support Attack Lab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5485B5E-F58D-6C4B-9BCF-4A47B004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207070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8CF19A84-489C-704A-9580-28CBD092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2775539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6430AEBC-9F75-7C44-BD74-FD766DCAF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9" y="4295815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6FBE2E83-C09E-324E-9171-E704816E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999232"/>
            <a:ext cx="2789237" cy="782657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F5F25210-B4E9-D84A-ACFF-B3AEC8EFF6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4138338"/>
            <a:ext cx="0" cy="148481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D4EEC0FA-1EB2-2648-8B2D-6BB1244F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664270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9BDF20DB-2303-3D41-865E-3D9D8488C1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2550114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2">
            <a:extLst>
              <a:ext uri="{FF2B5EF4-FFF2-40B4-BE49-F238E27FC236}">
                <a16:creationId xmlns:a16="http://schemas.microsoft.com/office/drawing/2014/main" id="{5BAC5637-BB02-9144-AD75-69656F45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169" y="2227832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317401EA-4CE9-0844-9685-12409E1A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6257965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6C3D0765-E5C2-C44A-8B12-12CB0C53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392" y="6476517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FC267BFA-D178-3343-9486-8FFCE4A8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131" y="1979945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A1644952-00EA-6D46-8C05-63FAD4DD3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808" y="2432024"/>
            <a:ext cx="574594" cy="97734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CEFFBB99-85E1-7A44-97A5-3F3D71B9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419" y="935607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0050BE6E-15D2-A348-8D8D-DC6CF680E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3019" y="1202575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52BBE54B-3137-2944-9752-1FE26D36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76" y="6033762"/>
            <a:ext cx="1255770" cy="3002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0x40000000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1DAD3684-FDC6-2148-9F0C-2000808F5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4962565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B3361B75-CB03-5E42-8BF1-DB2AAA0EF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5588040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86E5A1F6-2190-D042-ACB8-E41527647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3454459"/>
            <a:ext cx="2789237" cy="84347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CFCB34-DA19-2A41-87F4-46855BBDBA1E}"/>
              </a:ext>
            </a:extLst>
          </p:cNvPr>
          <p:cNvGrpSpPr/>
          <p:nvPr/>
        </p:nvGrpSpPr>
        <p:grpSpPr>
          <a:xfrm>
            <a:off x="198576" y="3536149"/>
            <a:ext cx="3980791" cy="599413"/>
            <a:chOff x="198576" y="3536149"/>
            <a:chExt cx="3980791" cy="599413"/>
          </a:xfrm>
        </p:grpSpPr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68189F50-BD5C-FE40-BE39-9B8010F4A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130" y="3536149"/>
              <a:ext cx="2789237" cy="52514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Region created by </a:t>
              </a:r>
              <a:r>
                <a:rPr lang="en-GB" sz="1600" b="1" dirty="0" err="1">
                  <a:latin typeface="Calibri" pitchFamily="34" charset="0"/>
                  <a:ea typeface="msgothic" charset="0"/>
                  <a:cs typeface="msgothic" charset="0"/>
                </a:rPr>
                <a:t>mmap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2" name="Text Box 32">
              <a:extLst>
                <a:ext uri="{FF2B5EF4-FFF2-40B4-BE49-F238E27FC236}">
                  <a16:creationId xmlns:a16="http://schemas.microsoft.com/office/drawing/2014/main" id="{2AA20800-E564-724B-A700-2FB2540F2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76" y="3835351"/>
              <a:ext cx="1255770" cy="300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0x55586000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90060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556A6C7-0E2A-DF44-883A-365A1CC0E923}"/>
              </a:ext>
            </a:extLst>
          </p:cNvPr>
          <p:cNvGrpSpPr/>
          <p:nvPr/>
        </p:nvGrpSpPr>
        <p:grpSpPr>
          <a:xfrm>
            <a:off x="4179367" y="2524563"/>
            <a:ext cx="4624430" cy="2720440"/>
            <a:chOff x="4179367" y="2524563"/>
            <a:chExt cx="4624430" cy="2720440"/>
          </a:xfrm>
        </p:grpSpPr>
        <p:sp>
          <p:nvSpPr>
            <p:cNvPr id="33" name="Rectangle 18">
              <a:extLst>
                <a:ext uri="{FF2B5EF4-FFF2-40B4-BE49-F238E27FC236}">
                  <a16:creationId xmlns:a16="http://schemas.microsoft.com/office/drawing/2014/main" id="{F3704FA2-7B4A-D447-A9FE-48FE72F18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560" y="2543935"/>
              <a:ext cx="2789237" cy="2418629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E9425D5-ED38-5844-8A18-044F23EA11AB}"/>
                </a:ext>
              </a:extLst>
            </p:cNvPr>
            <p:cNvGrpSpPr/>
            <p:nvPr/>
          </p:nvGrpSpPr>
          <p:grpSpPr>
            <a:xfrm>
              <a:off x="4179367" y="2524563"/>
              <a:ext cx="2003909" cy="2720440"/>
              <a:chOff x="4179367" y="2524563"/>
              <a:chExt cx="2003909" cy="2720440"/>
            </a:xfrm>
          </p:grpSpPr>
          <p:sp>
            <p:nvSpPr>
              <p:cNvPr id="37" name="Text Box 32">
                <a:extLst>
                  <a:ext uri="{FF2B5EF4-FFF2-40B4-BE49-F238E27FC236}">
                    <a16:creationId xmlns:a16="http://schemas.microsoft.com/office/drawing/2014/main" id="{A377AB12-CA26-6441-AC6D-684104E5C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7506" y="4944792"/>
                <a:ext cx="1255770" cy="30021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r"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ourier New" pitchFamily="49" charset="0"/>
                    <a:ea typeface="msgothic" charset="0"/>
                    <a:cs typeface="msgothic" charset="0"/>
                  </a:rPr>
                  <a:t>0x55586000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D42B224-1685-C14A-B6D0-70BD01F09B50}"/>
                  </a:ext>
                </a:extLst>
              </p:cNvPr>
              <p:cNvCxnSpPr/>
              <p:nvPr/>
            </p:nvCxnSpPr>
            <p:spPr bwMode="auto">
              <a:xfrm flipH="1">
                <a:off x="4179367" y="2524563"/>
                <a:ext cx="1829273" cy="10115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7F2FA2C-702A-6245-AFA9-CF010A9A27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4185285" y="4061291"/>
                <a:ext cx="1823355" cy="90127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Support Attack Lab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5485B5E-F58D-6C4B-9BCF-4A47B004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207070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8CF19A84-489C-704A-9580-28CBD092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2775539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6430AEBC-9F75-7C44-BD74-FD766DCAF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9" y="4295815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6FBE2E83-C09E-324E-9171-E704816E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999232"/>
            <a:ext cx="2789237" cy="782657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F5F25210-B4E9-D84A-ACFF-B3AEC8EFF6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4138338"/>
            <a:ext cx="0" cy="148481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D4EEC0FA-1EB2-2648-8B2D-6BB1244F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664270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9BDF20DB-2303-3D41-865E-3D9D8488C1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2550114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2">
            <a:extLst>
              <a:ext uri="{FF2B5EF4-FFF2-40B4-BE49-F238E27FC236}">
                <a16:creationId xmlns:a16="http://schemas.microsoft.com/office/drawing/2014/main" id="{5BAC5637-BB02-9144-AD75-69656F45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169" y="2227832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317401EA-4CE9-0844-9685-12409E1A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6257965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6C3D0765-E5C2-C44A-8B12-12CB0C53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392" y="6476517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FC267BFA-D178-3343-9486-8FFCE4A8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131" y="1979945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CEFFBB99-85E1-7A44-97A5-3F3D71B9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419" y="935607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0050BE6E-15D2-A348-8D8D-DC6CF680E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3019" y="1202575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52BBE54B-3137-2944-9752-1FE26D36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76" y="6033762"/>
            <a:ext cx="1255770" cy="3002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0x40000000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1DAD3684-FDC6-2148-9F0C-2000808F5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4962565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B3361B75-CB03-5E42-8BF1-DB2AAA0EF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5588040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86E5A1F6-2190-D042-ACB8-E41527647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3454459"/>
            <a:ext cx="2789237" cy="84347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CFCB34-DA19-2A41-87F4-46855BBDBA1E}"/>
              </a:ext>
            </a:extLst>
          </p:cNvPr>
          <p:cNvGrpSpPr/>
          <p:nvPr/>
        </p:nvGrpSpPr>
        <p:grpSpPr>
          <a:xfrm>
            <a:off x="198576" y="3536149"/>
            <a:ext cx="3980791" cy="599413"/>
            <a:chOff x="198576" y="3536149"/>
            <a:chExt cx="3980791" cy="599413"/>
          </a:xfrm>
        </p:grpSpPr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68189F50-BD5C-FE40-BE39-9B8010F4A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130" y="3536149"/>
              <a:ext cx="2789237" cy="52514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Region created by </a:t>
              </a:r>
              <a:r>
                <a:rPr lang="en-GB" sz="1600" b="1" dirty="0" err="1">
                  <a:latin typeface="Calibri" pitchFamily="34" charset="0"/>
                  <a:ea typeface="msgothic" charset="0"/>
                  <a:cs typeface="msgothic" charset="0"/>
                </a:rPr>
                <a:t>mmap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2" name="Text Box 32">
              <a:extLst>
                <a:ext uri="{FF2B5EF4-FFF2-40B4-BE49-F238E27FC236}">
                  <a16:creationId xmlns:a16="http://schemas.microsoft.com/office/drawing/2014/main" id="{2AA20800-E564-724B-A700-2FB2540F2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76" y="3835351"/>
              <a:ext cx="1255770" cy="300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0x55586000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487A5F-D4D4-7245-82AC-31B1B2337581}"/>
              </a:ext>
            </a:extLst>
          </p:cNvPr>
          <p:cNvGrpSpPr/>
          <p:nvPr/>
        </p:nvGrpSpPr>
        <p:grpSpPr>
          <a:xfrm>
            <a:off x="5029201" y="2524563"/>
            <a:ext cx="3774596" cy="1575426"/>
            <a:chOff x="5029201" y="2524563"/>
            <a:chExt cx="3774596" cy="1575426"/>
          </a:xfrm>
        </p:grpSpPr>
        <p:sp>
          <p:nvSpPr>
            <p:cNvPr id="34" name="Rectangle 15">
              <a:extLst>
                <a:ext uri="{FF2B5EF4-FFF2-40B4-BE49-F238E27FC236}">
                  <a16:creationId xmlns:a16="http://schemas.microsoft.com/office/drawing/2014/main" id="{D5BE4611-0879-394F-A317-AF0C109D5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560" y="2524563"/>
              <a:ext cx="2789237" cy="525142"/>
            </a:xfrm>
            <a:prstGeom prst="rect">
              <a:avLst/>
            </a:prstGeom>
            <a:solidFill>
              <a:srgbClr val="DEDFF5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Frame for launch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D0DCB7EE-C59E-5F40-9FCA-FEA737580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560" y="3049705"/>
              <a:ext cx="2789237" cy="525142"/>
            </a:xfrm>
            <a:prstGeom prst="rect">
              <a:avLst/>
            </a:prstGeom>
            <a:solidFill>
              <a:srgbClr val="DEDFF5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Frame for test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6" name="Rectangle 15">
              <a:extLst>
                <a:ext uri="{FF2B5EF4-FFF2-40B4-BE49-F238E27FC236}">
                  <a16:creationId xmlns:a16="http://schemas.microsoft.com/office/drawing/2014/main" id="{DAB66A75-503A-964F-B347-1980B34FA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560" y="3574847"/>
              <a:ext cx="2789237" cy="525142"/>
            </a:xfrm>
            <a:prstGeom prst="rect">
              <a:avLst/>
            </a:prstGeom>
            <a:solidFill>
              <a:srgbClr val="DEDFF5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Frame for </a:t>
              </a:r>
              <a:r>
                <a:rPr lang="en-GB" sz="1600" dirty="0" err="1">
                  <a:latin typeface="Calibri" pitchFamily="34" charset="0"/>
                  <a:ea typeface="msgothic" charset="0"/>
                  <a:cs typeface="msgothic" charset="0"/>
                </a:rPr>
                <a:t>getbuf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8" name="Line 26">
              <a:extLst>
                <a:ext uri="{FF2B5EF4-FFF2-40B4-BE49-F238E27FC236}">
                  <a16:creationId xmlns:a16="http://schemas.microsoft.com/office/drawing/2014/main" id="{B51AFEE8-2747-234F-AB9F-51AE9067A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1" y="2788501"/>
              <a:ext cx="979440" cy="13114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519148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Support Attack Lab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5485B5E-F58D-6C4B-9BCF-4A47B004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207070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8CF19A84-489C-704A-9580-28CBD092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2775539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6430AEBC-9F75-7C44-BD74-FD766DCAF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9" y="4295815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6FBE2E83-C09E-324E-9171-E704816E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999232"/>
            <a:ext cx="2789237" cy="782657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F5F25210-B4E9-D84A-ACFF-B3AEC8EFF6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4138338"/>
            <a:ext cx="0" cy="148481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D4EEC0FA-1EB2-2648-8B2D-6BB1244F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664270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9BDF20DB-2303-3D41-865E-3D9D8488C1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2550114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2">
            <a:extLst>
              <a:ext uri="{FF2B5EF4-FFF2-40B4-BE49-F238E27FC236}">
                <a16:creationId xmlns:a16="http://schemas.microsoft.com/office/drawing/2014/main" id="{5BAC5637-BB02-9144-AD75-69656F45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169" y="2227832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317401EA-4CE9-0844-9685-12409E1A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6257965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6C3D0765-E5C2-C44A-8B12-12CB0C53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392" y="6476517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FC267BFA-D178-3343-9486-8FFCE4A8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131" y="1979945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A1644952-00EA-6D46-8C05-63FAD4DD33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37051" y="2226244"/>
            <a:ext cx="404079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CEFFBB99-85E1-7A44-97A5-3F3D71B9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419" y="935607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0050BE6E-15D2-A348-8D8D-DC6CF680E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3019" y="1202575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52BBE54B-3137-2944-9752-1FE26D36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76" y="6033762"/>
            <a:ext cx="1255770" cy="3002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0x40000000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1DAD3684-FDC6-2148-9F0C-2000808F5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4962565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B3361B75-CB03-5E42-8BF1-DB2AAA0EF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5588040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86E5A1F6-2190-D042-ACB8-E41527647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3454459"/>
            <a:ext cx="2789237" cy="84347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18278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 requires hardware support</a:t>
            </a:r>
          </a:p>
          <a:p>
            <a:pPr lvl="1"/>
            <a:r>
              <a:rPr lang="en-US" dirty="0"/>
              <a:t>Exception handling mechanism</a:t>
            </a:r>
          </a:p>
          <a:p>
            <a:pPr lvl="1"/>
            <a:r>
              <a:rPr lang="en-US" dirty="0"/>
              <a:t>TLB</a:t>
            </a:r>
          </a:p>
          <a:p>
            <a:pPr lvl="1"/>
            <a:r>
              <a:rPr lang="en-US" dirty="0"/>
              <a:t>Various control registers</a:t>
            </a:r>
          </a:p>
          <a:p>
            <a:r>
              <a:rPr lang="en-US" dirty="0"/>
              <a:t>VM requires OS support</a:t>
            </a:r>
          </a:p>
          <a:p>
            <a:pPr lvl="1"/>
            <a:r>
              <a:rPr lang="en-US" dirty="0"/>
              <a:t>Managing page tables</a:t>
            </a:r>
          </a:p>
          <a:p>
            <a:pPr lvl="1"/>
            <a:r>
              <a:rPr lang="en-US" dirty="0"/>
              <a:t>Implementing page replacement policies</a:t>
            </a:r>
          </a:p>
          <a:p>
            <a:pPr lvl="1"/>
            <a:r>
              <a:rPr lang="en-US" dirty="0"/>
              <a:t>Managing file system</a:t>
            </a:r>
          </a:p>
          <a:p>
            <a:r>
              <a:rPr lang="en-US" dirty="0"/>
              <a:t>VM enables many capabilities</a:t>
            </a:r>
          </a:p>
          <a:p>
            <a:pPr lvl="1"/>
            <a:r>
              <a:rPr lang="en-US" dirty="0"/>
              <a:t>Loading programs from memory</a:t>
            </a:r>
          </a:p>
          <a:p>
            <a:pPr lvl="1"/>
            <a:r>
              <a:rPr lang="en-US" dirty="0"/>
              <a:t>Providing memory protection</a:t>
            </a:r>
          </a:p>
        </p:txBody>
      </p:sp>
    </p:spTree>
    <p:extLst>
      <p:ext uri="{BB962C8B-B14F-4D97-AF65-F5344CB8AC3E}">
        <p14:creationId xmlns:p14="http://schemas.microsoft.com/office/powerpoint/2010/main" val="1137898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Support Attack Lab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57762" y="4069503"/>
            <a:ext cx="4400392" cy="21336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stack_top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new_stack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+ STACK_SIZE - 8;</a:t>
            </a:r>
          </a:p>
          <a:p>
            <a:r>
              <a:rPr lang="en-US" sz="1400" dirty="0" err="1">
                <a:solidFill>
                  <a:srgbClr val="D03BFF"/>
                </a:solidFill>
                <a:latin typeface="Courier" pitchFamily="2" charset="0"/>
              </a:rPr>
              <a:t>asm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"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movq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 %%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rsp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,%%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rax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 ; 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movq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 %1,%%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rsp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 ; 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movq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 %%rax,%0"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: 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"=r"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global_save_stack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// %0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: 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"r"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stack_top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        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// %1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endParaRPr lang="en-GB" sz="1400" dirty="0">
              <a:latin typeface="Courier" pitchFamily="2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launch(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global_offset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endParaRPr lang="en-GB" sz="1400" dirty="0">
              <a:latin typeface="Courier" pitchFamily="2" charset="0"/>
              <a:ea typeface="Courier New" charset="0"/>
              <a:cs typeface="Courier New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471" y="1664270"/>
            <a:ext cx="8543304" cy="1676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34A327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*</a:t>
            </a:r>
            <a:r>
              <a:rPr lang="en-US" sz="1400" dirty="0" err="1">
                <a:solidFill>
                  <a:srgbClr val="CD7923"/>
                </a:solidFill>
                <a:latin typeface="Courier" pitchFamily="2" charset="0"/>
              </a:rPr>
              <a:t>new_stack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mmap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(START_ADDR, STACK_SIZE, PROT_EXEC|PROT_READ|PROT_WRITE,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          MAP_PRIVATE | MAP_GROWSDOWN | MAP_ANONYMOUS | MAP_FIXED,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          0, 0);</a:t>
            </a:r>
          </a:p>
          <a:p>
            <a:r>
              <a:rPr lang="en-US" sz="1400" dirty="0">
                <a:solidFill>
                  <a:srgbClr val="D03BFF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new_stack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!= START_ADDR)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munmap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new_stack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, STACK_SIZE);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exit(1);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3CC1984-DB7E-5B4A-BD87-E1BDBA2F2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199" y="4050268"/>
            <a:ext cx="3931329" cy="21336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 err="1">
                <a:solidFill>
                  <a:srgbClr val="D03BFF"/>
                </a:solidFill>
                <a:latin typeface="Courier" pitchFamily="2" charset="0"/>
              </a:rPr>
              <a:t>asm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"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movq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 %0,%%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rsp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"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: 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"r"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global_save_stack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// %0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munmap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new_stack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, STACK_SIZE);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1DF438-CA94-B749-96A3-D51E77EAA303}"/>
              </a:ext>
            </a:extLst>
          </p:cNvPr>
          <p:cNvSpPr txBox="1"/>
          <p:nvPr/>
        </p:nvSpPr>
        <p:spPr>
          <a:xfrm>
            <a:off x="324471" y="1294938"/>
            <a:ext cx="208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Allocate new region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4A95D6-0181-1147-B12E-CA52F1765669}"/>
              </a:ext>
            </a:extLst>
          </p:cNvPr>
          <p:cNvSpPr txBox="1"/>
          <p:nvPr/>
        </p:nvSpPr>
        <p:spPr>
          <a:xfrm>
            <a:off x="297838" y="3680936"/>
            <a:ext cx="484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Divert stack to new region &amp; execute attack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5FCA95-8AB1-004B-950F-716B8169DA09}"/>
              </a:ext>
            </a:extLst>
          </p:cNvPr>
          <p:cNvSpPr txBox="1"/>
          <p:nvPr/>
        </p:nvSpPr>
        <p:spPr>
          <a:xfrm>
            <a:off x="5334000" y="3680936"/>
            <a:ext cx="330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Restore stack and remove region</a:t>
            </a:r>
          </a:p>
        </p:txBody>
      </p:sp>
    </p:spTree>
    <p:extLst>
      <p:ext uri="{BB962C8B-B14F-4D97-AF65-F5344CB8AC3E}">
        <p14:creationId xmlns:p14="http://schemas.microsoft.com/office/powerpoint/2010/main" val="3776978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Translation Lookaside Buffer (TLB)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1596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8746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5121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779758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504338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19780" y="383860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30787" y="3505200"/>
            <a:ext cx="1522413" cy="594390"/>
            <a:chOff x="5030787" y="3352800"/>
            <a:chExt cx="1522413" cy="594390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606298" y="3352800"/>
              <a:ext cx="374759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PA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5030787" y="3605659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656358" y="3672552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</p:grp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77996" y="4648200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49197" y="406976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11875" y="499064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277811" y="5750538"/>
            <a:ext cx="81803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Typically, a 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TLB hit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eliminates the k memory accesses required to </a:t>
            </a:r>
            <a:r>
              <a:rPr lang="en-GB" kern="0" dirty="0">
                <a:latin typeface="Calibri" pitchFamily="34" charset="0"/>
              </a:rPr>
              <a:t>do a 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page table lookup.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20574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28532" y="2438400"/>
            <a:ext cx="502358" cy="721259"/>
            <a:chOff x="3928532" y="2286000"/>
            <a:chExt cx="502358" cy="721259"/>
          </a:xfrm>
        </p:grpSpPr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4038600" y="2362200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40581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928532" y="2667000"/>
              <a:ext cx="502358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46613" y="2438400"/>
            <a:ext cx="455342" cy="721259"/>
            <a:chOff x="4646613" y="2286000"/>
            <a:chExt cx="455342" cy="721259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648200" y="2311401"/>
              <a:ext cx="453755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PTE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4737628" y="2633132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201527" y="1286806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/>
              <a:t>A small cache of page table entries with fast access by MMU </a:t>
            </a:r>
          </a:p>
        </p:txBody>
      </p:sp>
    </p:spTree>
    <p:extLst>
      <p:ext uri="{BB962C8B-B14F-4D97-AF65-F5344CB8AC3E}">
        <p14:creationId xmlns:p14="http://schemas.microsoft.com/office/powerpoint/2010/main" val="11734813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Set Associative Cache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200" y="1344634"/>
            <a:ext cx="8699678" cy="5399600"/>
            <a:chOff x="76200" y="1344634"/>
            <a:chExt cx="8699678" cy="5399600"/>
          </a:xfrm>
        </p:grpSpPr>
        <p:sp>
          <p:nvSpPr>
            <p:cNvPr id="78" name="TextBox 77"/>
            <p:cNvSpPr txBox="1"/>
            <p:nvPr/>
          </p:nvSpPr>
          <p:spPr>
            <a:xfrm>
              <a:off x="3485097" y="6374902"/>
              <a:ext cx="383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 = 2</a:t>
              </a:r>
              <a:r>
                <a:rPr lang="en-US" sz="1800" baseline="30000" dirty="0">
                  <a:latin typeface="Calibri" pitchFamily="34" charset="0"/>
                </a:rPr>
                <a:t>b</a:t>
              </a:r>
              <a:r>
                <a:rPr lang="en-US" sz="1800" dirty="0">
                  <a:latin typeface="Calibri" pitchFamily="34" charset="0"/>
                </a:rPr>
                <a:t> bytes per cache block (the data)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6200" y="1344634"/>
              <a:ext cx="8699678" cy="5132366"/>
              <a:chOff x="76200" y="1344634"/>
              <a:chExt cx="8699678" cy="5132366"/>
            </a:xfrm>
          </p:grpSpPr>
          <p:sp>
            <p:nvSpPr>
              <p:cNvPr id="8" name="AutoShape 16"/>
              <p:cNvSpPr>
                <a:spLocks/>
              </p:cNvSpPr>
              <p:nvPr/>
            </p:nvSpPr>
            <p:spPr bwMode="auto">
              <a:xfrm rot="5400000">
                <a:off x="3558235" y="-290401"/>
                <a:ext cx="228600" cy="4237334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grpSp>
            <p:nvGrpSpPr>
              <p:cNvPr id="3" name="Group 79"/>
              <p:cNvGrpSpPr/>
              <p:nvPr/>
            </p:nvGrpSpPr>
            <p:grpSpPr>
              <a:xfrm>
                <a:off x="1553867" y="2078999"/>
                <a:ext cx="4237333" cy="492484"/>
                <a:chOff x="1637766" y="1995289"/>
                <a:chExt cx="4648200" cy="492484"/>
              </a:xfrm>
            </p:grpSpPr>
            <p:sp>
              <p:nvSpPr>
                <p:cNvPr id="34" name="Rectangle 33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45" name="Straight Connector 44"/>
              <p:cNvCxnSpPr/>
              <p:nvPr/>
            </p:nvCxnSpPr>
            <p:spPr bwMode="auto">
              <a:xfrm>
                <a:off x="1782467" y="4019283"/>
                <a:ext cx="3875673" cy="10096"/>
              </a:xfrm>
              <a:prstGeom prst="line">
                <a:avLst/>
              </a:prstGeom>
              <a:noFill/>
              <a:ln w="762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4" name="AutoShape 16"/>
              <p:cNvSpPr>
                <a:spLocks/>
              </p:cNvSpPr>
              <p:nvPr/>
            </p:nvSpPr>
            <p:spPr bwMode="auto">
              <a:xfrm>
                <a:off x="1172867" y="2067735"/>
                <a:ext cx="228600" cy="2732865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300213" y="1344634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E = 2</a:t>
                </a:r>
                <a:r>
                  <a:rPr lang="en-US" sz="1800" baseline="30000" dirty="0">
                    <a:latin typeface="Calibri" pitchFamily="34" charset="0"/>
                  </a:rPr>
                  <a:t>e</a:t>
                </a:r>
                <a:r>
                  <a:rPr lang="en-US" sz="1800" dirty="0">
                    <a:latin typeface="Calibri" pitchFamily="34" charset="0"/>
                  </a:rPr>
                  <a:t> lines per set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200" y="3244405"/>
                <a:ext cx="1122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S = 2</a:t>
                </a:r>
                <a:r>
                  <a:rPr lang="en-US" sz="1800" baseline="30000" dirty="0">
                    <a:latin typeface="Calibri" pitchFamily="34" charset="0"/>
                  </a:rPr>
                  <a:t>s</a:t>
                </a:r>
                <a:r>
                  <a:rPr lang="en-US" sz="1800" dirty="0">
                    <a:latin typeface="Calibri" pitchFamily="34" charset="0"/>
                  </a:rPr>
                  <a:t> sets</a:t>
                </a:r>
              </a:p>
            </p:txBody>
          </p:sp>
          <p:grpSp>
            <p:nvGrpSpPr>
              <p:cNvPr id="4" name="Group 80"/>
              <p:cNvGrpSpPr/>
              <p:nvPr/>
            </p:nvGrpSpPr>
            <p:grpSpPr>
              <a:xfrm>
                <a:off x="1553867" y="2647683"/>
                <a:ext cx="4237333" cy="492484"/>
                <a:chOff x="1637766" y="1995289"/>
                <a:chExt cx="4648200" cy="492484"/>
              </a:xfrm>
            </p:grpSpPr>
            <p:sp>
              <p:nvSpPr>
                <p:cNvPr id="82" name="Rectangle 81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" name="Group 86"/>
              <p:cNvGrpSpPr/>
              <p:nvPr/>
            </p:nvGrpSpPr>
            <p:grpSpPr>
              <a:xfrm>
                <a:off x="1553867" y="3221999"/>
                <a:ext cx="4237333" cy="492484"/>
                <a:chOff x="1637766" y="1995289"/>
                <a:chExt cx="4648200" cy="492484"/>
              </a:xfrm>
            </p:grpSpPr>
            <p:sp>
              <p:nvSpPr>
                <p:cNvPr id="88" name="Rectangle 87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92" name="Straight Connector 91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" name="Group 92"/>
              <p:cNvGrpSpPr/>
              <p:nvPr/>
            </p:nvGrpSpPr>
            <p:grpSpPr>
              <a:xfrm>
                <a:off x="1553867" y="4288799"/>
                <a:ext cx="4237333" cy="492484"/>
                <a:chOff x="1637766" y="1995289"/>
                <a:chExt cx="4648200" cy="492484"/>
              </a:xfrm>
            </p:grpSpPr>
            <p:sp>
              <p:nvSpPr>
                <p:cNvPr id="94" name="Rectangle 93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9" name="Trapezoid 98"/>
              <p:cNvSpPr/>
              <p:nvPr/>
            </p:nvSpPr>
            <p:spPr bwMode="auto">
              <a:xfrm>
                <a:off x="1619863" y="4709564"/>
                <a:ext cx="3523449" cy="865914"/>
              </a:xfrm>
              <a:prstGeom prst="trapezoid">
                <a:avLst>
                  <a:gd name="adj" fmla="val 141754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1619863" y="5575478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3118107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3390712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3651507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4565907" y="5689778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3924112" y="5689778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 bwMode="auto">
              <a:xfrm>
                <a:off x="4058263" y="5841384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2" name="Rectangle 71"/>
              <p:cNvSpPr/>
              <p:nvPr/>
            </p:nvSpPr>
            <p:spPr bwMode="auto">
              <a:xfrm>
                <a:off x="2215517" y="5689778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1746507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90600" y="6107668"/>
                <a:ext cx="952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valid bit</a:t>
                </a:r>
              </a:p>
            </p:txBody>
          </p:sp>
          <p:cxnSp>
            <p:nvCxnSpPr>
              <p:cNvPr id="76" name="Straight Connector 75"/>
              <p:cNvCxnSpPr/>
              <p:nvPr/>
            </p:nvCxnSpPr>
            <p:spPr bwMode="auto">
              <a:xfrm rot="5400000" flipH="1" flipV="1">
                <a:off x="1753394" y="6138001"/>
                <a:ext cx="3048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7" name="AutoShape 16"/>
              <p:cNvSpPr>
                <a:spLocks/>
              </p:cNvSpPr>
              <p:nvPr/>
            </p:nvSpPr>
            <p:spPr bwMode="auto">
              <a:xfrm rot="16200000" flipV="1">
                <a:off x="3969184" y="5333467"/>
                <a:ext cx="228600" cy="1905000"/>
              </a:xfrm>
              <a:prstGeom prst="leftBrace">
                <a:avLst>
                  <a:gd name="adj1" fmla="val 136972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6337478" y="2853352"/>
                <a:ext cx="990600" cy="270848"/>
              </a:xfrm>
              <a:prstGeom prst="rect">
                <a:avLst/>
              </a:prstGeom>
              <a:solidFill>
                <a:srgbClr val="FF99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t bits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7328078" y="2853352"/>
                <a:ext cx="762000" cy="27084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s bits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8090078" y="2853352"/>
                <a:ext cx="685800" cy="27084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lvl="0" algn="ctr"/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</a:rPr>
                  <a:t>b bits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248400" y="2513390"/>
                <a:ext cx="1810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Address of word:</a:t>
                </a:r>
              </a:p>
            </p:txBody>
          </p:sp>
          <p:sp>
            <p:nvSpPr>
              <p:cNvPr id="58" name="AutoShape 16"/>
              <p:cNvSpPr>
                <a:spLocks/>
              </p:cNvSpPr>
              <p:nvPr/>
            </p:nvSpPr>
            <p:spPr bwMode="auto">
              <a:xfrm rot="16200000" flipV="1">
                <a:off x="6718478" y="2822218"/>
                <a:ext cx="228600" cy="990598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60" name="AutoShape 16"/>
              <p:cNvSpPr>
                <a:spLocks/>
              </p:cNvSpPr>
              <p:nvPr/>
            </p:nvSpPr>
            <p:spPr bwMode="auto">
              <a:xfrm rot="16200000" flipV="1">
                <a:off x="7594779" y="2933702"/>
                <a:ext cx="228600" cy="761998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71" name="AutoShape 16"/>
              <p:cNvSpPr>
                <a:spLocks/>
              </p:cNvSpPr>
              <p:nvPr/>
            </p:nvSpPr>
            <p:spPr bwMode="auto">
              <a:xfrm rot="16200000" flipV="1">
                <a:off x="8280578" y="3009901"/>
                <a:ext cx="228600" cy="609600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594772" y="3365678"/>
                <a:ext cx="5057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CT</a:t>
                </a:r>
                <a:br>
                  <a:rPr lang="en-US" sz="1800" dirty="0">
                    <a:latin typeface="Calibri" pitchFamily="34" charset="0"/>
                  </a:rPr>
                </a:b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360273" y="3364468"/>
                <a:ext cx="7052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latin typeface="Calibri" pitchFamily="34" charset="0"/>
                  </a:rPr>
                  <a:t>CI</a:t>
                </a:r>
                <a:br>
                  <a:rPr lang="en-US" sz="1800" dirty="0">
                    <a:latin typeface="Calibri" pitchFamily="34" charset="0"/>
                  </a:rPr>
                </a:b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  <a:latin typeface="Calibri" pitchFamily="34" charset="0"/>
                  </a:rPr>
                  <a:t>index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8025546" y="3365678"/>
                <a:ext cx="738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latin typeface="Calibri" pitchFamily="34" charset="0"/>
                  </a:rPr>
                  <a:t>CO</a:t>
                </a:r>
                <a:br>
                  <a:rPr lang="en-US" sz="1800" dirty="0">
                    <a:latin typeface="Calibri" pitchFamily="34" charset="0"/>
                  </a:rPr>
                </a:b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  <a:latin typeface="Calibri" pitchFamily="34" charset="0"/>
                  </a:rPr>
                  <a:t>offset</a:t>
                </a:r>
              </a:p>
            </p:txBody>
          </p:sp>
          <p:cxnSp>
            <p:nvCxnSpPr>
              <p:cNvPr id="93" name="Shape 92"/>
              <p:cNvCxnSpPr>
                <a:stCxn id="80" idx="2"/>
                <a:endCxn id="94" idx="3"/>
              </p:cNvCxnSpPr>
              <p:nvPr/>
            </p:nvCxnSpPr>
            <p:spPr bwMode="auto">
              <a:xfrm rot="5400000">
                <a:off x="6489930" y="3312069"/>
                <a:ext cx="524242" cy="1921702"/>
              </a:xfrm>
              <a:prstGeom prst="bentConnector2">
                <a:avLst/>
              </a:prstGeom>
              <a:noFill/>
              <a:ln w="254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Elbow Connector 101"/>
              <p:cNvCxnSpPr>
                <a:stCxn id="81" idx="2"/>
                <a:endCxn id="67" idx="0"/>
              </p:cNvCxnSpPr>
              <p:nvPr/>
            </p:nvCxnSpPr>
            <p:spPr bwMode="auto">
              <a:xfrm rot="5400000">
                <a:off x="5252460" y="2547359"/>
                <a:ext cx="1677769" cy="4607068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4" name="TextBox 103"/>
              <p:cNvSpPr txBox="1"/>
              <p:nvPr/>
            </p:nvSpPr>
            <p:spPr>
              <a:xfrm>
                <a:off x="6468670" y="4912388"/>
                <a:ext cx="20152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</a:rPr>
                  <a:t>data begins at this offset</a:t>
                </a:r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6311007" y="419775"/>
            <a:ext cx="2415982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Steps for a READ: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Check if any line in set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has matching tag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Yes + line valid: hit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data starting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 offset</a:t>
            </a:r>
          </a:p>
        </p:txBody>
      </p:sp>
    </p:spTree>
    <p:extLst>
      <p:ext uri="{BB962C8B-B14F-4D97-AF65-F5344CB8AC3E}">
        <p14:creationId xmlns:p14="http://schemas.microsoft.com/office/powerpoint/2010/main" val="204254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896225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Parameters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</a:t>
            </a:r>
            <a:br>
              <a:rPr lang="en-US" dirty="0"/>
            </a:br>
            <a:r>
              <a:rPr lang="en-US" dirty="0"/>
              <a:t>virtual address space</a:t>
            </a:r>
            <a:endParaRPr lang="en-US" baseline="30000" dirty="0"/>
          </a:p>
          <a:p>
            <a:pPr lvl="1">
              <a:spcBef>
                <a:spcPts val="600"/>
              </a:spcBef>
            </a:pPr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</a:t>
            </a:r>
            <a:br>
              <a:rPr lang="en-US" dirty="0"/>
            </a:br>
            <a:r>
              <a:rPr lang="en-US" dirty="0"/>
              <a:t>physical address space</a:t>
            </a:r>
            <a:endParaRPr lang="en-US" baseline="30000" dirty="0"/>
          </a:p>
          <a:p>
            <a:pPr lvl="1">
              <a:spcBef>
                <a:spcPts val="600"/>
              </a:spcBef>
            </a:pPr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</a:p>
          <a:p>
            <a:pPr lvl="1">
              <a:spcBef>
                <a:spcPts val="600"/>
              </a:spcBef>
            </a:pPr>
            <a:endParaRPr lang="en-US" baseline="30000" dirty="0"/>
          </a:p>
          <a:p>
            <a:r>
              <a:rPr lang="en-US" dirty="0"/>
              <a:t>Components of the </a:t>
            </a:r>
            <a:r>
              <a:rPr lang="en-US" i="1" dirty="0">
                <a:solidFill>
                  <a:srgbClr val="C00000"/>
                </a:solidFill>
              </a:rPr>
              <a:t>virtual address </a:t>
            </a:r>
            <a:r>
              <a:rPr lang="en-US" dirty="0"/>
              <a:t>(VA)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TLBI</a:t>
            </a:r>
            <a:r>
              <a:rPr lang="en-US" dirty="0"/>
              <a:t>: TLB index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TLBT</a:t>
            </a:r>
            <a:r>
              <a:rPr lang="en-US" dirty="0"/>
              <a:t>: TLB tag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Components of the </a:t>
            </a:r>
            <a:r>
              <a:rPr lang="en-US" i="1" dirty="0">
                <a:solidFill>
                  <a:srgbClr val="C00000"/>
                </a:solidFill>
              </a:rPr>
              <a:t>physical address </a:t>
            </a:r>
            <a:r>
              <a:rPr lang="en-US" dirty="0"/>
              <a:t>(PA)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CO</a:t>
            </a:r>
            <a:r>
              <a:rPr lang="en-US" dirty="0"/>
              <a:t>: Byte offset within cache line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CI:</a:t>
            </a:r>
            <a:r>
              <a:rPr lang="en-US" dirty="0"/>
              <a:t> Cache index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CT</a:t>
            </a:r>
            <a:r>
              <a:rPr lang="en-US" dirty="0"/>
              <a:t>: Cache tag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795969" y="3505199"/>
            <a:ext cx="4195631" cy="1143001"/>
            <a:chOff x="4676817" y="4419600"/>
            <a:chExt cx="4195631" cy="114300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817" y="4419600"/>
              <a:ext cx="4195631" cy="903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86" y="5262652"/>
              <a:ext cx="3423811" cy="299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5340168" y="5431402"/>
            <a:ext cx="3614022" cy="1152781"/>
            <a:chOff x="5258426" y="5638800"/>
            <a:chExt cx="3614022" cy="1152781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426" y="5638800"/>
              <a:ext cx="3614022" cy="866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6477000"/>
              <a:ext cx="3131177" cy="314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8483" y="584537"/>
            <a:ext cx="4185389" cy="2632557"/>
          </a:xfrm>
          <a:prstGeom prst="rect">
            <a:avLst/>
          </a:prstGeom>
        </p:spPr>
      </p:pic>
      <p:sp>
        <p:nvSpPr>
          <p:cNvPr id="183" name="Rectangle 2"/>
          <p:cNvSpPr txBox="1">
            <a:spLocks noChangeArrowheads="1"/>
          </p:cNvSpPr>
          <p:nvPr/>
        </p:nvSpPr>
        <p:spPr bwMode="auto">
          <a:xfrm>
            <a:off x="5601390" y="4838922"/>
            <a:ext cx="3352800" cy="34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83000"/>
              </a:lnSpc>
              <a:spcBef>
                <a:spcPts val="120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b="0" kern="0" dirty="0"/>
              <a:t>(bits per field for our simple example)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dirty="0"/>
              <a:t>Simple memory system example			</a:t>
            </a:r>
            <a:r>
              <a:rPr lang="en-US" dirty="0">
                <a:solidFill>
                  <a:srgbClr val="7F7F7F"/>
                </a:solidFill>
              </a:rPr>
              <a:t>CSAPP 9.6.4</a:t>
            </a:r>
          </a:p>
          <a:p>
            <a:r>
              <a:rPr lang="en-US" dirty="0">
                <a:solidFill>
                  <a:srgbClr val="7F7F7F"/>
                </a:solidFill>
              </a:rPr>
              <a:t>Case study: Core i7/Linux memory system	CSAPP 9.7</a:t>
            </a:r>
          </a:p>
          <a:p>
            <a:r>
              <a:rPr lang="en-US" dirty="0">
                <a:solidFill>
                  <a:srgbClr val="7F7F7F"/>
                </a:solidFill>
              </a:rPr>
              <a:t>Memory mapping					CSAPP 9.8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510647"/>
            <a:ext cx="730885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Simple Memory System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5827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Addressing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14-bit virtual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12-bit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size = 64 bytes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6043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9604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44780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4478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93516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9351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242252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4225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90988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9098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39725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3972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88461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388461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37197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437197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85933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48593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34670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53467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5834063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58340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6321425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63214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680878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68087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729615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72961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193516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19351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242252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24225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2909888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29098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3397250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33972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388461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388461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437197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437197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485933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485933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534670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534670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5834063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58340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6321425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63214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680878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68087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729615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72961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4859337" y="3860800"/>
            <a:ext cx="2924174" cy="333375"/>
            <a:chOff x="3061" y="2261"/>
            <a:chExt cx="1842" cy="210"/>
          </a:xfrm>
        </p:grpSpPr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3061" y="23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Text Box 85"/>
            <p:cNvSpPr txBox="1">
              <a:spLocks noChangeArrowheads="1"/>
            </p:cNvSpPr>
            <p:nvPr/>
          </p:nvSpPr>
          <p:spPr bwMode="auto"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4876801" y="5813425"/>
            <a:ext cx="2924176" cy="333375"/>
            <a:chOff x="3072" y="3312"/>
            <a:chExt cx="1842" cy="210"/>
          </a:xfrm>
        </p:grpSpPr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>
              <a:off x="3072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1981200" y="5813425"/>
            <a:ext cx="2924176" cy="333375"/>
            <a:chOff x="1248" y="3312"/>
            <a:chExt cx="1842" cy="210"/>
          </a:xfrm>
        </p:grpSpPr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1248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960438" y="3852862"/>
            <a:ext cx="3916363" cy="333375"/>
            <a:chOff x="605" y="2256"/>
            <a:chExt cx="2467" cy="210"/>
          </a:xfrm>
        </p:grpSpPr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605" y="23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Text Box 94"/>
            <p:cNvSpPr txBox="1">
              <a:spLocks noChangeArrowheads="1"/>
            </p:cNvSpPr>
            <p:nvPr/>
          </p:nvSpPr>
          <p:spPr bwMode="auto"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1657352" y="4289425"/>
            <a:ext cx="217444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Number</a:t>
            </a: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5291668" y="4278312"/>
            <a:ext cx="197663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Offset</a:t>
            </a: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2203983" y="6162675"/>
            <a:ext cx="228928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Number</a:t>
            </a: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5232399" y="6194425"/>
            <a:ext cx="2091469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Offset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14758</TotalTime>
  <Words>4345</Words>
  <Application>Microsoft Office PowerPoint</Application>
  <PresentationFormat>On-screen Show (4:3)</PresentationFormat>
  <Paragraphs>2009</Paragraphs>
  <Slides>46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Arial Narrow</vt:lpstr>
      <vt:lpstr>Calibri</vt:lpstr>
      <vt:lpstr>Courier</vt:lpstr>
      <vt:lpstr>Courier New</vt:lpstr>
      <vt:lpstr>Gill Sans MT</vt:lpstr>
      <vt:lpstr>Gill Sans MT Condensed</vt:lpstr>
      <vt:lpstr>Times New Roman</vt:lpstr>
      <vt:lpstr>Wingdings</vt:lpstr>
      <vt:lpstr>Wingdings 2</vt:lpstr>
      <vt:lpstr>template2007</vt:lpstr>
      <vt:lpstr>PowerPoint Presentation</vt:lpstr>
      <vt:lpstr>Virtual Memory: Systems  15-213/18-213/14-513/15-513/18-613:  Introduction to Computer Systems  18th Lecture, April 1, 2021</vt:lpstr>
      <vt:lpstr>Review: Virtual Memory &amp; Physical Memory</vt:lpstr>
      <vt:lpstr>Translating with a k-level Page Table</vt:lpstr>
      <vt:lpstr>Translation Lookaside Buffer (TLB)</vt:lpstr>
      <vt:lpstr>Recall: Set Associative Cache</vt:lpstr>
      <vt:lpstr>Review of Symbols</vt:lpstr>
      <vt:lpstr>Today  </vt:lpstr>
      <vt:lpstr>Simple Memory System Example</vt:lpstr>
      <vt:lpstr>Simple Memory System TLB</vt:lpstr>
      <vt:lpstr>Simple Memory System Page Table</vt:lpstr>
      <vt:lpstr>Simple Memory System Cache</vt:lpstr>
      <vt:lpstr>Address Translation Example</vt:lpstr>
      <vt:lpstr>Address Translation Example</vt:lpstr>
      <vt:lpstr>Address Translation Example: TLB/Cache Miss</vt:lpstr>
      <vt:lpstr>Address Translation Example: TLB/Cache Miss</vt:lpstr>
      <vt:lpstr>Virtual Memory Exam Question</vt:lpstr>
      <vt:lpstr>Quiz Time!</vt:lpstr>
      <vt:lpstr>Today  </vt:lpstr>
      <vt:lpstr>Intel Core i7 Memory System</vt:lpstr>
      <vt:lpstr>End-to-end Core i7 Address Translation</vt:lpstr>
      <vt:lpstr>Core i7 Level 1-3 Page Table Entries</vt:lpstr>
      <vt:lpstr>Core i7 Level 4 Page Table Entries</vt:lpstr>
      <vt:lpstr>Core i7 Page Table Translation</vt:lpstr>
      <vt:lpstr>Cute Trick for Speeding Up L1 Access</vt:lpstr>
      <vt:lpstr>Virtual Address Space of a Linux Process</vt:lpstr>
      <vt:lpstr>Linux Organizes VM as Collection of “Areas” </vt:lpstr>
      <vt:lpstr>Linux Page Fault Handling </vt:lpstr>
      <vt:lpstr>Today  </vt:lpstr>
      <vt:lpstr>Memory Mapping</vt:lpstr>
      <vt:lpstr>Review: Memory Management &amp; Protection </vt:lpstr>
      <vt:lpstr>Sharing Revisited: Shared Objects</vt:lpstr>
      <vt:lpstr>Sharing Revisited: Shared Objects</vt:lpstr>
      <vt:lpstr>Sharing Revisited:  Private Copy-on-write (COW) Objects</vt:lpstr>
      <vt:lpstr>Sharing Revisited:  Private Copy-on-write (COW) Objects</vt:lpstr>
      <vt:lpstr>Finding Shareable Pages</vt:lpstr>
      <vt:lpstr>User-Level Memory Mapping</vt:lpstr>
      <vt:lpstr>User-Level Memory Mapping</vt:lpstr>
      <vt:lpstr>Uses of mmap</vt:lpstr>
      <vt:lpstr>Example: Using mmap to Support Attack Lab</vt:lpstr>
      <vt:lpstr>Using mmap to Support Attack Lab</vt:lpstr>
      <vt:lpstr>Using mmap to Support Attack Lab</vt:lpstr>
      <vt:lpstr>Using mmap to Support Attack Lab</vt:lpstr>
      <vt:lpstr>Using mmap to Support Attack Lab</vt:lpstr>
      <vt:lpstr>Summary</vt:lpstr>
      <vt:lpstr>Using mmap to Support Attack Lab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Markus Pueschel</dc:creator>
  <dc:description>Redesign of slides created by Randal E. Bryant and David R. O'Hallaron</dc:description>
  <cp:lastModifiedBy>Zack Weinberg</cp:lastModifiedBy>
  <cp:revision>669</cp:revision>
  <cp:lastPrinted>2019-10-21T18:11:16Z</cp:lastPrinted>
  <dcterms:created xsi:type="dcterms:W3CDTF">2011-01-05T23:16:19Z</dcterms:created>
  <dcterms:modified xsi:type="dcterms:W3CDTF">2021-03-31T20:06:25Z</dcterms:modified>
</cp:coreProperties>
</file>