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1179" r:id="rId2"/>
    <p:sldId id="542" r:id="rId3"/>
    <p:sldId id="1202" r:id="rId4"/>
    <p:sldId id="1204" r:id="rId5"/>
    <p:sldId id="1205" r:id="rId6"/>
    <p:sldId id="1206" r:id="rId7"/>
    <p:sldId id="1276" r:id="rId8"/>
    <p:sldId id="1207" r:id="rId9"/>
    <p:sldId id="1208" r:id="rId10"/>
    <p:sldId id="1286" r:id="rId11"/>
    <p:sldId id="1209" r:id="rId12"/>
    <p:sldId id="1210" r:id="rId13"/>
    <p:sldId id="1262" r:id="rId14"/>
    <p:sldId id="1285" r:id="rId15"/>
    <p:sldId id="1211" r:id="rId16"/>
    <p:sldId id="1212" r:id="rId17"/>
    <p:sldId id="1213" r:id="rId18"/>
    <p:sldId id="1277" r:id="rId19"/>
    <p:sldId id="1249" r:id="rId20"/>
    <p:sldId id="1250" r:id="rId21"/>
    <p:sldId id="1253" r:id="rId22"/>
    <p:sldId id="1254" r:id="rId23"/>
    <p:sldId id="1263" r:id="rId24"/>
    <p:sldId id="1264" r:id="rId25"/>
    <p:sldId id="1274" r:id="rId26"/>
    <p:sldId id="1255" r:id="rId27"/>
    <p:sldId id="1216" r:id="rId28"/>
    <p:sldId id="1217" r:id="rId29"/>
    <p:sldId id="1218" r:id="rId30"/>
    <p:sldId id="1278" r:id="rId31"/>
    <p:sldId id="1265" r:id="rId32"/>
    <p:sldId id="1266" r:id="rId33"/>
    <p:sldId id="1267" r:id="rId34"/>
    <p:sldId id="1268" r:id="rId35"/>
    <p:sldId id="1474" r:id="rId36"/>
    <p:sldId id="1269" r:id="rId37"/>
    <p:sldId id="1270" r:id="rId38"/>
    <p:sldId id="1261" r:id="rId39"/>
    <p:sldId id="1288" r:id="rId40"/>
    <p:sldId id="1431" r:id="rId41"/>
    <p:sldId id="1220" r:id="rId42"/>
    <p:sldId id="1284" r:id="rId43"/>
    <p:sldId id="1271" r:id="rId44"/>
    <p:sldId id="1272" r:id="rId45"/>
    <p:sldId id="1273" r:id="rId46"/>
    <p:sldId id="1221" r:id="rId47"/>
    <p:sldId id="1238" r:id="rId48"/>
    <p:sldId id="1239" r:id="rId49"/>
    <p:sldId id="1226" r:id="rId50"/>
    <p:sldId id="1279" r:id="rId51"/>
    <p:sldId id="1228" r:id="rId52"/>
    <p:sldId id="1229" r:id="rId53"/>
    <p:sldId id="1280" r:id="rId54"/>
    <p:sldId id="1230" r:id="rId55"/>
    <p:sldId id="1231" r:id="rId56"/>
    <p:sldId id="1232" r:id="rId57"/>
    <p:sldId id="1233" r:id="rId58"/>
    <p:sldId id="1246" r:id="rId59"/>
    <p:sldId id="1275" r:id="rId60"/>
    <p:sldId id="1430" r:id="rId61"/>
    <p:sldId id="1472" r:id="rId62"/>
    <p:sldId id="1473" r:id="rId63"/>
    <p:sldId id="1429" r:id="rId64"/>
    <p:sldId id="1235" r:id="rId65"/>
    <p:sldId id="1236" r:id="rId66"/>
    <p:sldId id="1287" r:id="rId67"/>
    <p:sldId id="1281" r:id="rId68"/>
  </p:sldIdLst>
  <p:sldSz cx="9144000" cy="6858000" type="screen4x3"/>
  <p:notesSz cx="7302500" cy="9586913"/>
  <p:custDataLst>
    <p:tags r:id="rId7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D8D"/>
    <a:srgbClr val="DED8C4"/>
    <a:srgbClr val="E9E1C9"/>
    <a:srgbClr val="F7F5CD"/>
    <a:srgbClr val="990000"/>
    <a:srgbClr val="D5F1CF"/>
    <a:srgbClr val="F1C7C7"/>
    <a:srgbClr val="F6F5BD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6801" autoAdjust="0"/>
  </p:normalViewPr>
  <p:slideViewPr>
    <p:cSldViewPr snapToObjects="1">
      <p:cViewPr varScale="1">
        <p:scale>
          <a:sx n="89" d="100"/>
          <a:sy n="89" d="100"/>
        </p:scale>
        <p:origin x="8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74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 how change address space?  (kernel uses new page tables for this process, PTBR value stored with context)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5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, because you’ll do real error handling in reality, propagate error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5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62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6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./forks</a:t>
            </a:r>
            <a:r>
              <a:rPr lang="en-US" baseline="0" dirty="0"/>
              <a:t> 2</a:t>
            </a:r>
          </a:p>
          <a:p>
            <a:endParaRPr lang="en-US" baseline="0" dirty="0"/>
          </a:p>
          <a:p>
            <a:r>
              <a:rPr lang="en-US" baseline="0" dirty="0"/>
              <a:t>(Similarly for other examples)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consistently terminate in order, even with random delays.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But, can turn off delays on parent with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PARENT 0</a:t>
            </a:r>
          </a:p>
          <a:p>
            <a:endParaRPr lang="en-US" baseline="0" dirty="0"/>
          </a:p>
          <a:p>
            <a:r>
              <a:rPr lang="en-US" baseline="0" dirty="0"/>
              <a:t>Then see variations in termination order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always terminate in reverse order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46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with:</a:t>
            </a:r>
          </a:p>
          <a:p>
            <a:endParaRPr lang="en-US" dirty="0"/>
          </a:p>
          <a:p>
            <a:r>
              <a:rPr lang="en-US" dirty="0" err="1"/>
              <a:t>setenv</a:t>
            </a:r>
            <a:r>
              <a:rPr lang="en-US" baseline="0" dirty="0"/>
              <a:t> LD_PRELOAD ./</a:t>
            </a:r>
            <a:r>
              <a:rPr lang="en-US" baseline="0" dirty="0" err="1"/>
              <a:t>myfork.so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Can turn on/off verbose printing with: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VERBOSE 1</a:t>
            </a:r>
          </a:p>
          <a:p>
            <a:endParaRPr lang="en-US" baseline="0" dirty="0"/>
          </a:p>
          <a:p>
            <a:r>
              <a:rPr lang="en-US" baseline="0" dirty="0" err="1"/>
              <a:t>unsetenv</a:t>
            </a:r>
            <a:r>
              <a:rPr lang="en-US" baseline="0" dirty="0"/>
              <a:t> VERBOSE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7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options after exception handler completes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33576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018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1157118" y="3357265"/>
            <a:ext cx="785982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717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Timer interrupt</a:t>
            </a:r>
          </a:p>
          <a:p>
            <a:pPr lvl="2"/>
            <a:r>
              <a:rPr lang="en-US" dirty="0"/>
              <a:t>Every few </a:t>
            </a:r>
            <a:r>
              <a:rPr lang="en-US" dirty="0" err="1"/>
              <a:t>ms</a:t>
            </a:r>
            <a:r>
              <a:rPr lang="en-US" dirty="0"/>
              <a:t>, an external timer chip triggers an interrupt</a:t>
            </a:r>
          </a:p>
          <a:p>
            <a:pPr lvl="2"/>
            <a:r>
              <a:rPr lang="en-US" dirty="0"/>
              <a:t>Used by the kernel to take back control from user programs</a:t>
            </a:r>
          </a:p>
          <a:p>
            <a:pPr lvl="1"/>
            <a:r>
              <a:rPr lang="en-US" dirty="0"/>
              <a:t> I/O interrupt from external device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Intentional, set program up to “trip the trap” and do something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</a:t>
            </a:r>
            <a:r>
              <a:rPr lang="en-US" dirty="0" err="1"/>
              <a:t>gdb</a:t>
            </a:r>
            <a:r>
              <a:rPr lang="en-US" dirty="0"/>
              <a:t> breakpoints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illegal instruction,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b="0" dirty="0"/>
          </a:p>
          <a:p>
            <a:r>
              <a:rPr lang="en-US" sz="2000" b="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b="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	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ff ff    cmp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160739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b="0" dirty="0"/>
          </a:p>
          <a:p>
            <a:r>
              <a:rPr lang="en-US" sz="2000" b="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b="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317480"/>
            <a:ext cx="6402058" cy="489364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Gets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itchFamily="34" charset="0"/>
              </a:rPr>
              <a:t>One Important exception!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Different set of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E.g., “address” of “function”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Example: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Example: Invalid Memory Reference</a:t>
            </a:r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Detect invalid address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Signal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/>
              <a:t>Processes</a:t>
            </a:r>
          </a:p>
          <a:p>
            <a:r>
              <a:rPr lang="en-US" dirty="0">
                <a:solidFill>
                  <a:schemeClr val="bg2"/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science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context switching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/>
              <a:t>Each program seems to have exclusive use of main memory. 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77200" cy="1470025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Exceptions and Processes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15-213/18-213/15-513/18-613: Introduction to Computer Systems</a:t>
            </a:r>
            <a:br>
              <a:rPr lang="en-US" sz="2000" b="0" dirty="0"/>
            </a:br>
            <a:r>
              <a:rPr lang="en-US" sz="2000" b="0" dirty="0"/>
              <a:t>19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6</a:t>
            </a:r>
            <a:r>
              <a:rPr lang="en-US" sz="2000" b="0" baseline="30000" dirty="0"/>
              <a:t>th</a:t>
            </a:r>
            <a:r>
              <a:rPr lang="en-US" sz="2000" b="0" dirty="0"/>
              <a:t> April, 2021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Multiprocessing: The Illusion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/>
              <a:t>Computer runs many processes simultaneously</a:t>
            </a:r>
          </a:p>
          <a:p>
            <a:pPr lvl="1"/>
            <a:r>
              <a:rPr lang="en-US" dirty="0"/>
              <a:t>Applications for one or more users</a:t>
            </a:r>
          </a:p>
          <a:p>
            <a:pPr lvl="2"/>
            <a:r>
              <a:rPr lang="en-US" dirty="0"/>
              <a:t>Web browsers, email clients, editors, …</a:t>
            </a:r>
          </a:p>
          <a:p>
            <a:pPr lvl="1"/>
            <a:r>
              <a:rPr lang="en-US" dirty="0"/>
              <a:t>Background tasks</a:t>
            </a:r>
          </a:p>
          <a:p>
            <a:pPr lvl="2"/>
            <a:r>
              <a:rPr lang="en-US" dirty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/>
              <a:t>Running program “top” on Mac</a:t>
            </a:r>
          </a:p>
          <a:p>
            <a:pPr lvl="1"/>
            <a:r>
              <a:rPr lang="en-US" dirty="0"/>
              <a:t>System has 123 processes, 5 of which are active</a:t>
            </a:r>
          </a:p>
          <a:p>
            <a:pPr lvl="1"/>
            <a:r>
              <a:rPr lang="en-US" dirty="0"/>
              <a:t>Identified by Process ID (PID)</a:t>
            </a:r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processor executes multiple processes concurrently</a:t>
            </a:r>
          </a:p>
          <a:p>
            <a:pPr lvl="1"/>
            <a:r>
              <a:rPr lang="en-US" dirty="0"/>
              <a:t>Process executions interleaved (multitasking) </a:t>
            </a:r>
          </a:p>
          <a:p>
            <a:pPr lvl="1"/>
            <a:r>
              <a:rPr lang="en-US" dirty="0"/>
              <a:t>Address spaces managed by virtual memory system (like last week)</a:t>
            </a:r>
          </a:p>
          <a:p>
            <a:pPr lvl="1"/>
            <a:r>
              <a:rPr lang="en-US" dirty="0"/>
              <a:t>Register values for </a:t>
            </a:r>
            <a:r>
              <a:rPr lang="en-US" dirty="0" err="1"/>
              <a:t>nonexecuting</a:t>
            </a:r>
            <a:r>
              <a:rPr lang="en-US" dirty="0"/>
              <a:t> processes saved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Save current registers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Schedule next process for execution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Load saved registers and switch address space (context switch)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(Modern)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343401" y="4110038"/>
            <a:ext cx="4952999" cy="2671762"/>
          </a:xfrm>
        </p:spPr>
        <p:txBody>
          <a:bodyPr/>
          <a:lstStyle/>
          <a:p>
            <a:r>
              <a:rPr lang="en-US" dirty="0"/>
              <a:t>Multicore processors</a:t>
            </a:r>
          </a:p>
          <a:p>
            <a:pPr marL="519113" lvl="1" indent="-179388"/>
            <a:r>
              <a:rPr lang="en-US" dirty="0"/>
              <a:t>Multiple CPUs on single chip</a:t>
            </a:r>
          </a:p>
          <a:p>
            <a:pPr marL="519113" lvl="1" indent="-179388"/>
            <a:r>
              <a:rPr lang="en-US" dirty="0"/>
              <a:t>Share main memory (and some caches)</a:t>
            </a:r>
          </a:p>
          <a:p>
            <a:pPr marL="519113" lvl="1" indent="-179388"/>
            <a:r>
              <a:rPr lang="en-US" dirty="0"/>
              <a:t>Each can execute a separate process</a:t>
            </a:r>
          </a:p>
          <a:p>
            <a:pPr marL="687388" lvl="2" indent="-168275"/>
            <a:r>
              <a:rPr lang="en-US" dirty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Each process is a logical control flow. </a:t>
            </a:r>
          </a:p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 (running on single core):</a:t>
            </a:r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C</a:t>
            </a:r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time</a:t>
            </a:r>
          </a:p>
          <a:p>
            <a:endParaRPr lang="en-US" dirty="0"/>
          </a:p>
          <a:p>
            <a:r>
              <a:rPr lang="en-US" dirty="0"/>
              <a:t>However, we can think of concurrent processes as running in parallel with each other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memory-resident OS code called 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existing process.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Exceptional Control Flow				</a:t>
            </a:r>
            <a:r>
              <a:rPr lang="en-US" dirty="0">
                <a:solidFill>
                  <a:srgbClr val="7F7F7F"/>
                </a:solidFill>
              </a:rPr>
              <a:t>CSAPP  8 </a:t>
            </a:r>
            <a:endParaRPr lang="en-US" dirty="0"/>
          </a:p>
          <a:p>
            <a:r>
              <a:rPr lang="en-US" dirty="0">
                <a:solidFill>
                  <a:srgbClr val="7F7F7F"/>
                </a:solidFill>
              </a:rPr>
              <a:t>Exceptions						CSAPP 8.1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						CSAPP 8.2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					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CSAPP 8.3-8.4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/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/>
              <a:t>System Call Error Handling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/>
              <a:t>On error</a:t>
            </a:r>
            <a:r>
              <a:rPr lang="en-US"/>
              <a:t>, Linux </a:t>
            </a:r>
            <a:r>
              <a:rPr lang="en-US" dirty="0"/>
              <a:t>system-level functions typically return -1 and set global variable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to indicate cause. </a:t>
            </a:r>
          </a:p>
          <a:p>
            <a:r>
              <a:rPr lang="en-US" dirty="0"/>
              <a:t>Hard and fast rule: </a:t>
            </a:r>
          </a:p>
          <a:p>
            <a:pPr lvl="1"/>
            <a:r>
              <a:rPr lang="en-US" dirty="0"/>
              <a:t>You must check the return status of every system-level function</a:t>
            </a:r>
          </a:p>
          <a:p>
            <a:pPr lvl="1"/>
            <a:r>
              <a:rPr lang="en-US" dirty="0"/>
              <a:t>Only exception is the handful of functions that return </a:t>
            </a:r>
            <a:r>
              <a:rPr lang="en-US" dirty="0">
                <a:latin typeface="Courier New"/>
                <a:cs typeface="Courier New"/>
              </a:rPr>
              <a:t>void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exit(-1);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Error-reporting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Can simplify somewhat using an </a:t>
            </a:r>
            <a:r>
              <a:rPr lang="en-US" i="1" dirty="0"/>
              <a:t>error-reporting function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must think about application.  Not </a:t>
            </a:r>
            <a:r>
              <a:rPr lang="en-US" dirty="0" err="1"/>
              <a:t>alway</a:t>
            </a:r>
            <a:r>
              <a:rPr lang="en-US" dirty="0"/>
              <a:t> appropriate to exit when something goes wrong.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exit(-1);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1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Note: </a:t>
              </a:r>
              <a:r>
                <a:rPr lang="en-US" sz="1800" dirty="0" err="1">
                  <a:latin typeface="Calibri" pitchFamily="34" charset="0"/>
                </a:rPr>
                <a:t>csapp.c</a:t>
              </a:r>
              <a:r>
                <a:rPr lang="en-US" sz="1800" dirty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Error-handling Wrappers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We simplify the code we present to you even further by using Stevens</a:t>
            </a:r>
            <a:r>
              <a:rPr lang="en-US" baseline="30000" dirty="0"/>
              <a:t>1</a:t>
            </a:r>
            <a:r>
              <a:rPr lang="en-US" dirty="0"/>
              <a:t>-style error-handling wrappers: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what you generally want to do in a real application</a:t>
            </a:r>
          </a:p>
          <a:p>
            <a:pPr marL="0" indent="0">
              <a:buNone/>
            </a:pPr>
            <a:endParaRPr lang="en-US" sz="1000" baseline="30000" dirty="0"/>
          </a:p>
          <a:p>
            <a:pPr marL="0" indent="0">
              <a:buNone/>
            </a:pPr>
            <a:r>
              <a:rPr lang="en-US" sz="1200" baseline="30000" dirty="0"/>
              <a:t>1</a:t>
            </a:r>
            <a:r>
              <a:rPr lang="en-US" sz="1200" dirty="0"/>
              <a:t>e.g., in “UNIX Network Programming: The sockets networking API“ W. Richard Stevens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Process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1B31-3617-49AD-901F-001C732D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330E-39CF-424B-BDDF-64399069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left blank </a:t>
            </a:r>
            <a:r>
              <a:rPr lang="en-US"/>
              <a:t>for drawing</a:t>
            </a:r>
          </a:p>
        </p:txBody>
      </p:sp>
    </p:spTree>
    <p:extLst>
      <p:ext uri="{BB962C8B-B14F-4D97-AF65-F5344CB8AC3E}">
        <p14:creationId xmlns:p14="http://schemas.microsoft.com/office/powerpoint/2010/main" val="272952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execution is </a:t>
            </a:r>
            <a:r>
              <a:rPr lang="en-US" i="1" dirty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stopped permanently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Processes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5089525"/>
          </a:xfrm>
        </p:spPr>
        <p:txBody>
          <a:bodyPr/>
          <a:lstStyle/>
          <a:p>
            <a:r>
              <a:rPr lang="en-US" dirty="0"/>
              <a:t>Process becomes terminated for one of three reasons:</a:t>
            </a:r>
          </a:p>
          <a:p>
            <a:pPr lvl="1"/>
            <a:r>
              <a:rPr lang="en-US" dirty="0"/>
              <a:t>Receiving a signal whose default action is to terminate (next lecture)</a:t>
            </a:r>
          </a:p>
          <a:p>
            <a:pPr lvl="1"/>
            <a:r>
              <a:rPr lang="en-US" dirty="0"/>
              <a:t>Returning from the </a:t>
            </a:r>
            <a:r>
              <a:rPr lang="en-US" b="1" dirty="0">
                <a:latin typeface="Courier New"/>
                <a:cs typeface="Courier New"/>
              </a:rPr>
              <a:t>main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Calling the </a:t>
            </a:r>
            <a:r>
              <a:rPr lang="en-US" b="1" dirty="0">
                <a:latin typeface="Courier New"/>
                <a:cs typeface="Courier New"/>
              </a:rPr>
              <a:t>exit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void exit(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/>
              <a:t>Terminates with an </a:t>
            </a:r>
            <a:r>
              <a:rPr lang="en-US" i="1" dirty="0"/>
              <a:t>exit status </a:t>
            </a:r>
            <a:r>
              <a:rPr lang="en-US" dirty="0"/>
              <a:t>of </a:t>
            </a:r>
            <a:r>
              <a:rPr lang="en-US" b="1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>
                <a:latin typeface="Calibri"/>
                <a:cs typeface="Calibri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>
                <a:latin typeface="Calibri"/>
                <a:cs typeface="Calibri"/>
              </a:rPr>
              <a:t>Parent process </a:t>
            </a:r>
            <a:r>
              <a:rPr lang="en-US" dirty="0">
                <a:latin typeface="Calibri"/>
                <a:cs typeface="Calibri"/>
              </a:rPr>
              <a:t>creates a new running </a:t>
            </a:r>
            <a:r>
              <a:rPr lang="en-US" i="1" dirty="0">
                <a:latin typeface="Calibri"/>
                <a:cs typeface="Calibri"/>
              </a:rPr>
              <a:t>child process </a:t>
            </a:r>
            <a:r>
              <a:rPr lang="en-US" dirty="0">
                <a:latin typeface="Calibri"/>
                <a:cs typeface="Calibri"/>
              </a:rPr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Child is </a:t>
            </a:r>
            <a:r>
              <a:rPr lang="en-US" i="1" dirty="0">
                <a:latin typeface="Calibri"/>
                <a:cs typeface="Calibri"/>
              </a:rPr>
              <a:t>almost</a:t>
            </a:r>
            <a:r>
              <a:rPr lang="en-US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1744" y="5181599"/>
            <a:ext cx="7896225" cy="1323109"/>
          </a:xfrm>
        </p:spPr>
        <p:txBody>
          <a:bodyPr/>
          <a:lstStyle/>
          <a:p>
            <a:r>
              <a:rPr lang="en-US" dirty="0"/>
              <a:t>Make complete copy of execution state</a:t>
            </a:r>
          </a:p>
          <a:p>
            <a:pPr lvl="1"/>
            <a:r>
              <a:rPr lang="en-US" dirty="0"/>
              <a:t>Designate one as parent and one as child</a:t>
            </a:r>
          </a:p>
          <a:p>
            <a:pPr lvl="1"/>
            <a:r>
              <a:rPr lang="en-US" dirty="0"/>
              <a:t>Resume execution of parent or child</a:t>
            </a:r>
          </a:p>
          <a:p>
            <a:pPr lvl="2"/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51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30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7325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402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540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562600" y="1219202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51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Saved registers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2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9287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parent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44383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each CPU core simply reads and executes (interprets) a sequence of instructions, one at a time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8233A-95CC-43B2-B500-D5D0DBFF050D}"/>
              </a:ext>
            </a:extLst>
          </p:cNvPr>
          <p:cNvSpPr txBox="1"/>
          <p:nvPr/>
        </p:nvSpPr>
        <p:spPr>
          <a:xfrm>
            <a:off x="5714104" y="553824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*</a:t>
            </a:r>
            <a:r>
              <a:rPr lang="en-US" sz="1800" b="0" dirty="0">
                <a:latin typeface="Calibri" pitchFamily="34" charset="0"/>
              </a:rPr>
              <a:t> Externally, from an architectural</a:t>
            </a:r>
          </a:p>
          <a:p>
            <a:r>
              <a:rPr lang="en-US" sz="1800" b="0" dirty="0">
                <a:latin typeface="Calibri" pitchFamily="34" charset="0"/>
              </a:rPr>
              <a:t>   viewpoint (internally, the CPU 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may use parallel out-of-order 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execution)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process: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b="1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+mn-lt"/>
                <a:cs typeface="Courier New"/>
              </a:rPr>
              <a:t> 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memory.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  <p:extLst>
      <p:ext uri="{BB962C8B-B14F-4D97-AF65-F5344CB8AC3E}">
        <p14:creationId xmlns:p14="http://schemas.microsoft.com/office/powerpoint/2010/main" val="3140691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29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010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36546" y="10668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3600" y="5344894"/>
            <a:ext cx="1786364" cy="79259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44004" y="689040"/>
            <a:ext cx="3810000" cy="426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</p:spTree>
    <p:extLst>
      <p:ext uri="{BB962C8B-B14F-4D97-AF65-F5344CB8AC3E}">
        <p14:creationId xmlns:p14="http://schemas.microsoft.com/office/powerpoint/2010/main" val="3114040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with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graph </a:t>
            </a:r>
            <a:r>
              <a:rPr lang="en-US" dirty="0"/>
              <a:t>is a useful tool for capturing the partial ordering of statements in a concurrent program:</a:t>
            </a:r>
          </a:p>
          <a:p>
            <a:pPr lvl="1"/>
            <a:r>
              <a:rPr lang="en-US" dirty="0"/>
              <a:t>Each vertex is the execution of a statement</a:t>
            </a:r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happens before b</a:t>
            </a:r>
          </a:p>
          <a:p>
            <a:pPr lvl="1"/>
            <a:r>
              <a:rPr lang="en-US" dirty="0"/>
              <a:t>Edges can be labeled with current value of variables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vertices can be labeled with output</a:t>
            </a:r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total ordering. </a:t>
            </a:r>
          </a:p>
          <a:p>
            <a:pPr lvl="1"/>
            <a:r>
              <a:rPr lang="en-US" dirty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912596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795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fork</a:t>
            </a:r>
          </a:p>
        </p:txBody>
      </p:sp>
      <p:cxnSp>
        <p:nvCxnSpPr>
          <p:cNvPr id="10" name="Elbow Connector 35"/>
          <p:cNvCxnSpPr>
            <a:cxnSpLocks/>
            <a:stCxn id="9" idx="0"/>
          </p:cNvCxnSpPr>
          <p:nvPr/>
        </p:nvCxnSpPr>
        <p:spPr>
          <a:xfrm rot="5400000" flipH="1" flipV="1">
            <a:off x="6298220" y="2748477"/>
            <a:ext cx="640393" cy="800237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urier New" charset="0"/>
              </a:rPr>
              <a:t>x</a:t>
            </a:r>
            <a:r>
              <a:rPr lang="en-US" sz="1600" dirty="0">
                <a:latin typeface="Courier New" charset="0"/>
              </a:rPr>
              <a:t>==1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=2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main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atin typeface="Courier New" charset="0"/>
                </a:rPr>
                <a:t>x</a:t>
              </a:r>
              <a:r>
                <a:rPr lang="en-US" sz="1600" dirty="0">
                  <a:latin typeface="Courier New" charset="0"/>
                </a:rPr>
                <a:t>==1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</p:grpSp>
      <p:sp>
        <p:nvSpPr>
          <p:cNvPr id="29" name="Oval 28"/>
          <p:cNvSpPr>
            <a:spLocks noChangeAspect="1"/>
          </p:cNvSpPr>
          <p:nvPr/>
        </p:nvSpPr>
        <p:spPr>
          <a:xfrm>
            <a:off x="976801" y="46862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900055" y="4690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a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890913" y="46862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821247" y="46862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604691" y="4690646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4" name="Elbow Connector 35"/>
          <p:cNvCxnSpPr>
            <a:cxnSpLocks/>
          </p:cNvCxnSpPr>
          <p:nvPr/>
        </p:nvCxnSpPr>
        <p:spPr>
          <a:xfrm rot="5400000" flipH="1" flipV="1">
            <a:off x="2068472" y="3956520"/>
            <a:ext cx="604159" cy="864094"/>
          </a:xfrm>
          <a:prstGeom prst="bentConnector2">
            <a:avLst/>
          </a:prstGeom>
          <a:ln w="12700" cmpd="sng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2805714" y="40414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982353" y="4730269"/>
            <a:ext cx="838894" cy="3388"/>
          </a:xfrm>
          <a:prstGeom prst="straightConnector1">
            <a:avLst/>
          </a:prstGeom>
          <a:ln w="12700" cmpd="sng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068241" y="4730269"/>
            <a:ext cx="838894" cy="3388"/>
          </a:xfrm>
          <a:prstGeom prst="straightConnector1">
            <a:avLst/>
          </a:prstGeom>
          <a:ln w="12700" cmpd="sng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87917" y="4087001"/>
            <a:ext cx="1407322" cy="400"/>
          </a:xfrm>
          <a:prstGeom prst="straightConnector1">
            <a:avLst/>
          </a:prstGeom>
          <a:ln w="12700" cmpd="sng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4286495" y="40414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853378" y="40358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887917" y="4722204"/>
            <a:ext cx="1407322" cy="400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4286495" y="46766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3853378" y="4690646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47076" y="4690646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/>
                <a:cs typeface="Courier New"/>
              </a:rPr>
              <a:t>c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4676" y="40358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/>
                <a:cs typeface="Courier New"/>
              </a:rPr>
              <a:t>e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9045" y="4197350"/>
            <a:ext cx="2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65035" y="4197350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30943" y="4197350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96851" y="4197350"/>
            <a:ext cx="28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35483" y="41973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54465" y="4197350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</a:t>
            </a:r>
          </a:p>
        </p:txBody>
      </p:sp>
      <p:cxnSp>
        <p:nvCxnSpPr>
          <p:cNvPr id="38" name="Curved Connector 37"/>
          <p:cNvCxnSpPr>
            <a:cxnSpLocks/>
          </p:cNvCxnSpPr>
          <p:nvPr/>
        </p:nvCxnSpPr>
        <p:spPr bwMode="auto">
          <a:xfrm rot="5400000" flipH="1" flipV="1">
            <a:off x="6138829" y="3916876"/>
            <a:ext cx="12700" cy="560949"/>
          </a:xfrm>
          <a:prstGeom prst="curvedConnector3">
            <a:avLst>
              <a:gd name="adj1" fmla="val 320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" name="Curved Connector 39"/>
          <p:cNvCxnSpPr>
            <a:stCxn id="48" idx="0"/>
            <a:endCxn id="49" idx="0"/>
          </p:cNvCxnSpPr>
          <p:nvPr/>
        </p:nvCxnSpPr>
        <p:spPr bwMode="auto">
          <a:xfrm rot="5400000" flipH="1" flipV="1">
            <a:off x="6702257" y="3914396"/>
            <a:ext cx="12700" cy="565908"/>
          </a:xfrm>
          <a:prstGeom prst="curvedConnector3">
            <a:avLst>
              <a:gd name="adj1" fmla="val 4100000"/>
            </a:avLst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6" name="Curved Connector 55"/>
          <p:cNvCxnSpPr>
            <a:cxnSpLocks/>
          </p:cNvCxnSpPr>
          <p:nvPr/>
        </p:nvCxnSpPr>
        <p:spPr bwMode="auto">
          <a:xfrm rot="5400000" flipH="1" flipV="1">
            <a:off x="7525750" y="3656812"/>
            <a:ext cx="12700" cy="1081077"/>
          </a:xfrm>
          <a:prstGeom prst="curvedConnector3">
            <a:avLst>
              <a:gd name="adj1" fmla="val 360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8" name="Curved Connector 57"/>
          <p:cNvCxnSpPr>
            <a:stCxn id="48" idx="0"/>
            <a:endCxn id="51" idx="0"/>
          </p:cNvCxnSpPr>
          <p:nvPr/>
        </p:nvCxnSpPr>
        <p:spPr bwMode="auto">
          <a:xfrm rot="5400000" flipH="1" flipV="1">
            <a:off x="6978392" y="3638261"/>
            <a:ext cx="12700" cy="1118178"/>
          </a:xfrm>
          <a:prstGeom prst="curvedConnector3">
            <a:avLst>
              <a:gd name="adj1" fmla="val 370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urved Connector 59"/>
          <p:cNvCxnSpPr>
            <a:stCxn id="51" idx="0"/>
            <a:endCxn id="55" idx="0"/>
          </p:cNvCxnSpPr>
          <p:nvPr/>
        </p:nvCxnSpPr>
        <p:spPr bwMode="auto">
          <a:xfrm rot="5400000" flipH="1" flipV="1">
            <a:off x="8073107" y="3661724"/>
            <a:ext cx="12700" cy="1071252"/>
          </a:xfrm>
          <a:prstGeom prst="curvedConnector3">
            <a:avLst>
              <a:gd name="adj1" fmla="val 3900000"/>
            </a:avLst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5791200" y="3124200"/>
            <a:ext cx="314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total ordering: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5A35AD-5A5B-4C95-9263-9787122A7D9E}"/>
              </a:ext>
            </a:extLst>
          </p:cNvPr>
          <p:cNvGrpSpPr/>
          <p:nvPr/>
        </p:nvGrpSpPr>
        <p:grpSpPr>
          <a:xfrm>
            <a:off x="5709045" y="4871482"/>
            <a:ext cx="3153718" cy="1371600"/>
            <a:chOff x="5709045" y="5181600"/>
            <a:chExt cx="3153718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838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838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838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838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838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838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cxnSpLocks/>
            </p:cNvCxnSpPr>
            <p:nvPr/>
          </p:nvCxnSpPr>
          <p:spPr bwMode="auto">
            <a:xfrm rot="5400000" flipH="1" flipV="1">
              <a:off x="6138829" y="59033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cxnSpLocks/>
            </p:cNvCxnSpPr>
            <p:nvPr/>
          </p:nvCxnSpPr>
          <p:spPr bwMode="auto">
            <a:xfrm rot="5400000" flipH="1" flipV="1">
              <a:off x="7282441" y="53207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6406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38100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cxnSpLocks/>
            </p:cNvCxnSpPr>
            <p:nvPr/>
          </p:nvCxnSpPr>
          <p:spPr bwMode="auto">
            <a:xfrm rot="5400000" flipH="1" flipV="1">
              <a:off x="7022561" y="55806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cxnSpLocks/>
            </p:cNvCxnSpPr>
            <p:nvPr/>
          </p:nvCxnSpPr>
          <p:spPr bwMode="auto">
            <a:xfrm rot="5400000" flipH="1" flipV="1">
              <a:off x="8117275" y="56924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81600"/>
              <a:ext cx="3103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Feasible or Infeasible?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582C6F2-3601-4E07-8C09-3E3C95D6D927}"/>
              </a:ext>
            </a:extLst>
          </p:cNvPr>
          <p:cNvSpPr txBox="1"/>
          <p:nvPr/>
        </p:nvSpPr>
        <p:spPr>
          <a:xfrm>
            <a:off x="5681058" y="6324600"/>
            <a:ext cx="325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Infeasible: not a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733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parent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819107" y="4129849"/>
            <a:ext cx="23657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or Infeasible?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33332" y="4114800"/>
            <a:ext cx="2301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or Infeasible?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9E31C7-AED9-4681-91F8-7918C46BEE34}"/>
              </a:ext>
            </a:extLst>
          </p:cNvPr>
          <p:cNvSpPr txBox="1"/>
          <p:nvPr/>
        </p:nvSpPr>
        <p:spPr>
          <a:xfrm>
            <a:off x="4342900" y="6139934"/>
            <a:ext cx="11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Infeasible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92EB2-1905-4049-B792-DEA3899F6AA4}"/>
              </a:ext>
            </a:extLst>
          </p:cNvPr>
          <p:cNvSpPr txBox="1"/>
          <p:nvPr/>
        </p:nvSpPr>
        <p:spPr>
          <a:xfrm>
            <a:off x="6804446" y="6139934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778288" y="4278432"/>
            <a:ext cx="23657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or Infeasible?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5475" y="4276371"/>
            <a:ext cx="2301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or Infeasible?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63E45-CAF6-4FAF-82FB-9BA550CD63DC}"/>
              </a:ext>
            </a:extLst>
          </p:cNvPr>
          <p:cNvSpPr txBox="1"/>
          <p:nvPr/>
        </p:nvSpPr>
        <p:spPr>
          <a:xfrm>
            <a:off x="4305410" y="6307696"/>
            <a:ext cx="11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Infeasible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AAF1CB-4857-44A8-800E-D007FE932D99}"/>
              </a:ext>
            </a:extLst>
          </p:cNvPr>
          <p:cNvSpPr txBox="1"/>
          <p:nvPr/>
        </p:nvSpPr>
        <p:spPr>
          <a:xfrm>
            <a:off x="6759390" y="6307696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/>
              <a:t>Reaping Child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91440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Examples: Exit status, various OS tables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 (using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should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 </a:t>
            </a:r>
          </a:p>
          <a:p>
            <a:pPr lvl="2"/>
            <a:r>
              <a:rPr lang="en-US" dirty="0"/>
              <a:t>Unless </a:t>
            </a:r>
            <a:r>
              <a:rPr lang="en-US" dirty="0" err="1"/>
              <a:t>ppid</a:t>
            </a:r>
            <a:r>
              <a:rPr lang="en-US" dirty="0"/>
              <a:t> == 1!  Then need to reboot…</a:t>
            </a:r>
          </a:p>
          <a:p>
            <a:pPr lvl="1"/>
            <a:r>
              <a:rPr lang="en-US" dirty="0"/>
              <a:t>So,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38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 (i.e., a zombie)</a:t>
            </a:r>
          </a:p>
          <a:p>
            <a:endParaRPr lang="en-US" sz="2000" b="0" dirty="0"/>
          </a:p>
          <a:p>
            <a:r>
              <a:rPr lang="en-US" sz="2000" b="0" dirty="0"/>
              <a:t>Killing parent allows child to be reaped by </a:t>
            </a:r>
            <a:r>
              <a:rPr lang="en-US" sz="2000" dirty="0" err="1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067300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3733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2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/>
              <a:t>Non-</a:t>
            </a:r>
            <a:br>
              <a:rPr lang="en-US" dirty="0"/>
            </a:br>
            <a:r>
              <a:rPr lang="en-US" dirty="0"/>
              <a:t>terminating</a:t>
            </a:r>
            <a:br>
              <a:rPr lang="en-US" dirty="0"/>
            </a:br>
            <a:r>
              <a:rPr lang="en-US" dirty="0"/>
              <a:t>Child Example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/>
              <a:t>Child process still active even though parent has terminated</a:t>
            </a:r>
          </a:p>
          <a:p>
            <a:endParaRPr lang="en-US" sz="2000" b="0" dirty="0"/>
          </a:p>
          <a:p>
            <a:r>
              <a:rPr lang="en-US" sz="2000" b="0" dirty="0"/>
              <a:t>Must kill child explicitly,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2209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Implemented as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382" y="4191000"/>
            <a:ext cx="205227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…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3885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5034825"/>
            <a:ext cx="3657600" cy="1200329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/>
                <a:cs typeface="Courier New"/>
              </a:rPr>
              <a:t>wait.h</a:t>
            </a:r>
            <a:endParaRPr lang="en-US" dirty="0">
              <a:latin typeface="Courier New"/>
              <a:cs typeface="Courier New"/>
            </a:endParaRPr>
          </a:p>
          <a:p>
            <a:pPr lvl="3"/>
            <a:r>
              <a:rPr lang="en-US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See textbook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2281894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4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output(s):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Another wait </a:t>
            </a:r>
            <a:r>
              <a:rPr lang="en-US" dirty="0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waitpid</a:t>
            </a:r>
            <a:r>
              <a:rPr lang="en-US" sz="3400" dirty="0"/>
              <a:t>: 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waitpid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(see textbook)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USER=</a:t>
              </a:r>
              <a:r>
                <a:rPr lang="en-US" sz="1800" b="0" dirty="0" err="1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PWD=/</a:t>
              </a:r>
              <a:r>
                <a:rPr lang="en-US" sz="1800" b="0" dirty="0" err="1">
                  <a:latin typeface="Courier New"/>
                  <a:cs typeface="Courier New"/>
                </a:rPr>
                <a:t>usr</a:t>
              </a:r>
              <a:r>
                <a:rPr lang="en-US" sz="1800" b="0" dirty="0">
                  <a:latin typeface="Courier New"/>
                  <a:cs typeface="Courier New"/>
                </a:rPr>
                <a:t>/</a:t>
              </a:r>
              <a:r>
                <a:rPr lang="en-US" sz="1800" b="0" dirty="0" err="1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502920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</a:t>
              </a:r>
              <a:r>
                <a:rPr lang="en-US" sz="1800" b="0" dirty="0" err="1">
                  <a:latin typeface="Courier New"/>
                  <a:cs typeface="Courier New"/>
                </a:rPr>
                <a:t>argc</a:t>
              </a:r>
              <a:r>
                <a:rPr lang="en-US" sz="1800" b="0" dirty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/bin/</a:t>
              </a:r>
              <a:r>
                <a:rPr lang="en-US" sz="1800" b="0" dirty="0" err="1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-</a:t>
              </a:r>
              <a:r>
                <a:rPr lang="en-US" sz="1800" b="0" dirty="0" err="1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/</a:t>
              </a:r>
              <a:r>
                <a:rPr lang="en-US" sz="1800" b="0" dirty="0" err="1">
                  <a:latin typeface="Courier New"/>
                  <a:cs typeface="Courier New"/>
                </a:rPr>
                <a:t>usr</a:t>
              </a:r>
              <a:r>
                <a:rPr lang="en-US" sz="1800" b="0" dirty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endParaRPr lang="en-US" sz="1800" b="0" dirty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ourier New"/>
                  <a:cs typeface="Courier New"/>
                </a:rPr>
                <a:t>(</a:t>
              </a:r>
              <a:r>
                <a:rPr lang="en-US" sz="1800" b="0" dirty="0" err="1">
                  <a:latin typeface="Courier New"/>
                  <a:cs typeface="Courier New"/>
                </a:rPr>
                <a:t>argc</a:t>
              </a:r>
              <a:r>
                <a:rPr lang="en-US" sz="1800" b="0" dirty="0">
                  <a:latin typeface="Courier New"/>
                  <a:cs typeface="Courier New"/>
                </a:rPr>
                <a:t> == 3)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Future stack 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57737" y="2416442"/>
            <a:ext cx="1242648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(global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6952670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6980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/>
              <a:t>Exists at all levels of a computer system</a:t>
            </a:r>
          </a:p>
          <a:p>
            <a:r>
              <a:rPr lang="en-US" dirty="0"/>
              <a:t>Low level mechanisms</a:t>
            </a:r>
          </a:p>
          <a:p>
            <a:pPr lvl="1"/>
            <a:r>
              <a:rPr lang="en-US" dirty="0"/>
              <a:t>1. </a:t>
            </a:r>
            <a:r>
              <a:rPr lang="en-US" b="1" dirty="0">
                <a:solidFill>
                  <a:srgbClr val="FF0000"/>
                </a:solidFill>
              </a:rPr>
              <a:t>Exceptions </a:t>
            </a:r>
          </a:p>
          <a:p>
            <a:pPr lvl="2"/>
            <a:r>
              <a:rPr lang="en-US" dirty="0"/>
              <a:t>Change in control flow in response to a system event </a:t>
            </a:r>
            <a:br>
              <a:rPr lang="en-US" dirty="0"/>
            </a:br>
            <a:r>
              <a:rPr lang="en-US" dirty="0"/>
              <a:t>(i.e.,  change in system state)</a:t>
            </a:r>
          </a:p>
          <a:p>
            <a:pPr lvl="2"/>
            <a:r>
              <a:rPr lang="en-US" dirty="0"/>
              <a:t>Implemented using combination of hardware and OS software	</a:t>
            </a:r>
          </a:p>
          <a:p>
            <a:r>
              <a:rPr lang="en-US" dirty="0"/>
              <a:t>Higher level mechanisms</a:t>
            </a:r>
          </a:p>
          <a:p>
            <a:pPr lvl="1"/>
            <a:r>
              <a:rPr lang="en-US" dirty="0"/>
              <a:t>2. </a:t>
            </a:r>
            <a:r>
              <a:rPr lang="en-US" b="1" dirty="0">
                <a:solidFill>
                  <a:srgbClr val="FF0000"/>
                </a:solidFill>
              </a:rPr>
              <a:t>Process context switch</a:t>
            </a:r>
          </a:p>
          <a:p>
            <a:pPr lvl="2"/>
            <a:r>
              <a:rPr lang="en-US" dirty="0"/>
              <a:t>Implemented by OS software and hardware timer</a:t>
            </a:r>
          </a:p>
          <a:p>
            <a:pPr lvl="1"/>
            <a:r>
              <a:rPr lang="en-US" dirty="0"/>
              <a:t>3. </a:t>
            </a:r>
            <a:r>
              <a:rPr lang="en-US" b="1" dirty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/>
              <a:t>Implemented by OS software </a:t>
            </a:r>
          </a:p>
          <a:p>
            <a:pPr lvl="1"/>
            <a:r>
              <a:rPr lang="en-US" dirty="0"/>
              <a:t>4. </a:t>
            </a:r>
            <a:r>
              <a:rPr lang="en-US" b="1" dirty="0">
                <a:solidFill>
                  <a:srgbClr val="FF0000"/>
                </a:solidFill>
              </a:rPr>
              <a:t>Nonlocal 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Implemented by C runtime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/>
              <a:t>and stack backed by anonymous files.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Memory mapped region </a:t>
            </a:r>
          </a:p>
          <a:p>
            <a:pPr algn="ctr"/>
            <a:r>
              <a:rPr lang="en-US" sz="1400" dirty="0">
                <a:latin typeface="+mn-lt"/>
              </a:rPr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Runtime heap (via </a:t>
            </a:r>
            <a:r>
              <a:rPr lang="en-US" sz="1400" dirty="0" err="1">
                <a:latin typeface="+mn-lt"/>
              </a:rPr>
              <a:t>malloc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1368" y="5867400"/>
            <a:ext cx="27603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+mn-lt"/>
              </a:rPr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8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05564" y="2430462"/>
            <a:ext cx="6604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09974"/>
            <a:ext cx="16047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5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25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2174"/>
            <a:ext cx="16193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55988" y="4792662"/>
            <a:ext cx="57387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A few final curiosities about processes +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shareable pages</a:t>
            </a:r>
          </a:p>
          <a:p>
            <a:r>
              <a:rPr lang="en-US" dirty="0"/>
              <a:t>Moving data without going to user-space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places to identify shareable pages</a:t>
            </a:r>
          </a:p>
          <a:p>
            <a:pPr lvl="1"/>
            <a:r>
              <a:rPr lang="en-US" dirty="0"/>
              <a:t>Child create via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fork</a:t>
            </a:r>
          </a:p>
          <a:p>
            <a:pPr lvl="1"/>
            <a:r>
              <a:rPr lang="en-US" dirty="0"/>
              <a:t>Processes loading the same binary file</a:t>
            </a:r>
          </a:p>
          <a:p>
            <a:pPr lvl="2"/>
            <a:r>
              <a:rPr lang="en-US" dirty="0"/>
              <a:t>E.g., bash or python interpreters, web browsers, ...</a:t>
            </a:r>
          </a:p>
          <a:p>
            <a:pPr lvl="1"/>
            <a:r>
              <a:rPr lang="en-US" dirty="0"/>
              <a:t>Processes loading the same library file</a:t>
            </a:r>
          </a:p>
          <a:p>
            <a:r>
              <a:rPr lang="en-US" dirty="0"/>
              <a:t>What about others?</a:t>
            </a:r>
          </a:p>
          <a:p>
            <a:pPr lvl="1"/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218493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driver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fstat(fd,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GB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1362075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space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Warning: this c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ode does</a:t>
            </a:r>
            <a:r>
              <a:rPr kumimoji="0" lang="en-GB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not meet our coding standards.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bufp = mmap(</a:t>
            </a:r>
            <a:r>
              <a:rPr lang="da-DK" sz="1400" dirty="0">
                <a:solidFill>
                  <a:srgbClr val="2C929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size,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(STDOUT_FILENO, 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size);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8077200" cy="57308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Making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More Nondeterministic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58444"/>
            <a:ext cx="86868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Problem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Linux scheduler does not create much run-to-run variance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Hides potential race conditions in nondeterministic programs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does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>
                <a:latin typeface="Calibri"/>
                <a:cs typeface="Calibri"/>
              </a:rPr>
              <a:t> return to child first, or to parent?</a:t>
            </a:r>
          </a:p>
          <a:p>
            <a:r>
              <a:rPr lang="en-US" dirty="0">
                <a:latin typeface="Calibri"/>
                <a:cs typeface="Calibri"/>
              </a:rPr>
              <a:t>Solution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Create custom version of library routine that inserts random delays along different branches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for parent and child in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 runtime </a:t>
            </a:r>
            <a:r>
              <a:rPr lang="en-US" dirty="0" err="1">
                <a:latin typeface="Calibri"/>
                <a:cs typeface="Calibri"/>
              </a:rPr>
              <a:t>interpositioning</a:t>
            </a:r>
            <a:r>
              <a:rPr lang="en-US" dirty="0">
                <a:latin typeface="Calibri"/>
                <a:cs typeface="Calibri"/>
              </a:rPr>
              <a:t> to have program use special version of library code</a:t>
            </a:r>
          </a:p>
        </p:txBody>
      </p:sp>
    </p:spTree>
    <p:extLst>
      <p:ext uri="{BB962C8B-B14F-4D97-AF65-F5344CB8AC3E}">
        <p14:creationId xmlns:p14="http://schemas.microsoft.com/office/powerpoint/2010/main" val="2396007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Variable delay </a:t>
            </a:r>
            <a:r>
              <a:rPr lang="en-US" dirty="0">
                <a:latin typeface="Courier New"/>
                <a:cs typeface="Courier New"/>
              </a:rPr>
              <a:t>fork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0" y="1088657"/>
            <a:ext cx="8686800" cy="575542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/* fork wrapper function */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fork(void)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initialize();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real_fork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&gt;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/* Parent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if (verbose)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"Fork.  Child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  Parent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\n",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ms_sleep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 else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/* Child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urier New"/>
                <a:cs typeface="Courier New"/>
              </a:rPr>
              <a:t>ms_sleep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66262" y="6486417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myfork.c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/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/>
              <a:t>kernel</a:t>
            </a:r>
            <a:r>
              <a:rPr lang="en-US" dirty="0"/>
              <a:t>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state)</a:t>
            </a:r>
          </a:p>
          <a:p>
            <a:pPr lvl="1"/>
            <a:r>
              <a:rPr lang="en-US" dirty="0"/>
              <a:t>Kernel is the memory-resident part of the OS</a:t>
            </a:r>
          </a:p>
          <a:p>
            <a:pPr lvl="1"/>
            <a:r>
              <a:rPr lang="en-US" dirty="0"/>
              <a:t>Examples of events: Divide by 0, arithmetic overflow, page fault, I/O request completes, typing Ctrl-C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 Return to </a:t>
            </a:r>
            <a:r>
              <a:rPr lang="en-US" sz="1800" b="0" i="1" dirty="0" err="1">
                <a:latin typeface="Calibri" pitchFamily="34" charset="0"/>
              </a:rPr>
              <a:t>I_current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Tables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type of event has a </a:t>
            </a:r>
            <a:br>
              <a:rPr lang="en-US" sz="2000" dirty="0"/>
            </a:br>
            <a:r>
              <a:rPr lang="en-US" sz="2000" dirty="0"/>
              <a:t>unique exception number k</a:t>
            </a:r>
          </a:p>
          <a:p>
            <a:endParaRPr lang="en-US" sz="2000" dirty="0"/>
          </a:p>
          <a:p>
            <a:r>
              <a:rPr lang="en-US" sz="2000" dirty="0"/>
              <a:t>k = index into exception table </a:t>
            </a:r>
            <a:br>
              <a:rPr lang="en-US" sz="2000" dirty="0"/>
            </a:br>
            <a:r>
              <a:rPr lang="en-US" sz="2000" dirty="0"/>
              <a:t>(a.k.a. interrupt vector)</a:t>
            </a:r>
          </a:p>
          <a:p>
            <a:endParaRPr lang="en-US" sz="2000" dirty="0"/>
          </a:p>
          <a:p>
            <a:r>
              <a:rPr lang="en-US" sz="2000" dirty="0"/>
              <a:t>Handler k is called each time </a:t>
            </a:r>
            <a:br>
              <a:rPr lang="en-US" sz="2000" dirty="0"/>
            </a:br>
            <a:r>
              <a:rPr lang="en-US" sz="2000" dirty="0"/>
              <a:t>exception 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Table</a:t>
            </a: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17283</TotalTime>
  <Words>5796</Words>
  <Application>Microsoft Office PowerPoint</Application>
  <PresentationFormat>On-screen Show (4:3)</PresentationFormat>
  <Paragraphs>1341</Paragraphs>
  <Slides>67</Slides>
  <Notes>47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Menlo-Regular</vt:lpstr>
      <vt:lpstr>Times New Roman</vt:lpstr>
      <vt:lpstr>Wingdings</vt:lpstr>
      <vt:lpstr>Wingdings 2</vt:lpstr>
      <vt:lpstr>template2007</vt:lpstr>
      <vt:lpstr>PowerPoint Presentation</vt:lpstr>
      <vt:lpstr>Exceptional Control Flow:  Exceptions and Processes  15-213/18-213/15-513/18-613: Introduction to Computer Systems 19th Lecture, 6th April, 2021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Process Lifecycle</vt:lpstr>
      <vt:lpstr>Creating and Terminating Processes</vt:lpstr>
      <vt:lpstr>Terminating Processes </vt:lpstr>
      <vt:lpstr>Creating Processes</vt:lpstr>
      <vt:lpstr>Conceptual View of fork</vt:lpstr>
      <vt:lpstr>The fork Function Revisited</vt:lpstr>
      <vt:lpstr>fork Example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execve Example</vt:lpstr>
      <vt:lpstr>Structure of  the stack when a new program starts</vt:lpstr>
      <vt:lpstr>The execve Function Revisited</vt:lpstr>
      <vt:lpstr>A few final curiosities about processes + VM</vt:lpstr>
      <vt:lpstr>Finding More Shareable Pages</vt:lpstr>
      <vt:lpstr>Example: Using mmap to Copy Files</vt:lpstr>
      <vt:lpstr>Summary</vt:lpstr>
      <vt:lpstr>Summary (cont.)</vt:lpstr>
      <vt:lpstr>Making fork More Nondeterministic</vt:lpstr>
      <vt:lpstr>Variable delay fork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Gregory Kesden</cp:lastModifiedBy>
  <cp:revision>678</cp:revision>
  <cp:lastPrinted>1999-09-20T15:19:18Z</cp:lastPrinted>
  <dcterms:created xsi:type="dcterms:W3CDTF">2011-10-11T15:51:12Z</dcterms:created>
  <dcterms:modified xsi:type="dcterms:W3CDTF">2021-04-06T16:04:46Z</dcterms:modified>
</cp:coreProperties>
</file>