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4"/>
  </p:notesMasterIdLst>
  <p:handoutMasterIdLst>
    <p:handoutMasterId r:id="rId75"/>
  </p:handoutMasterIdLst>
  <p:sldIdLst>
    <p:sldId id="1179" r:id="rId2"/>
    <p:sldId id="542" r:id="rId3"/>
    <p:sldId id="1286" r:id="rId4"/>
    <p:sldId id="1287" r:id="rId5"/>
    <p:sldId id="1283" r:id="rId6"/>
    <p:sldId id="1204" r:id="rId7"/>
    <p:sldId id="1202" r:id="rId8"/>
    <p:sldId id="1252" r:id="rId9"/>
    <p:sldId id="1213" r:id="rId10"/>
    <p:sldId id="1310" r:id="rId11"/>
    <p:sldId id="1309" r:id="rId12"/>
    <p:sldId id="1289" r:id="rId13"/>
    <p:sldId id="1292" r:id="rId14"/>
    <p:sldId id="1293" r:id="rId15"/>
    <p:sldId id="1294" r:id="rId16"/>
    <p:sldId id="1295" r:id="rId17"/>
    <p:sldId id="1296" r:id="rId18"/>
    <p:sldId id="1299" r:id="rId19"/>
    <p:sldId id="1297" r:id="rId20"/>
    <p:sldId id="1216" r:id="rId21"/>
    <p:sldId id="1217" r:id="rId22"/>
    <p:sldId id="1249" r:id="rId23"/>
    <p:sldId id="1432" r:id="rId24"/>
    <p:sldId id="1218" r:id="rId25"/>
    <p:sldId id="1219" r:id="rId26"/>
    <p:sldId id="1221" r:id="rId27"/>
    <p:sldId id="1220" r:id="rId28"/>
    <p:sldId id="1222" r:id="rId29"/>
    <p:sldId id="1300" r:id="rId30"/>
    <p:sldId id="1302" r:id="rId31"/>
    <p:sldId id="1301" r:id="rId32"/>
    <p:sldId id="1303" r:id="rId33"/>
    <p:sldId id="1306" r:id="rId34"/>
    <p:sldId id="1307" r:id="rId35"/>
    <p:sldId id="1223" r:id="rId36"/>
    <p:sldId id="1224" r:id="rId37"/>
    <p:sldId id="1253" r:id="rId38"/>
    <p:sldId id="1254" r:id="rId39"/>
    <p:sldId id="1226" r:id="rId40"/>
    <p:sldId id="1261" r:id="rId41"/>
    <p:sldId id="1227" r:id="rId42"/>
    <p:sldId id="1431" r:id="rId43"/>
    <p:sldId id="1228" r:id="rId44"/>
    <p:sldId id="1229" r:id="rId45"/>
    <p:sldId id="1230" r:id="rId46"/>
    <p:sldId id="1247" r:id="rId47"/>
    <p:sldId id="1266" r:id="rId48"/>
    <p:sldId id="1268" r:id="rId49"/>
    <p:sldId id="1269" r:id="rId50"/>
    <p:sldId id="1267" r:id="rId51"/>
    <p:sldId id="1270" r:id="rId52"/>
    <p:sldId id="1260" r:id="rId53"/>
    <p:sldId id="1272" r:id="rId54"/>
    <p:sldId id="1314" r:id="rId55"/>
    <p:sldId id="1255" r:id="rId56"/>
    <p:sldId id="1256" r:id="rId57"/>
    <p:sldId id="1275" r:id="rId58"/>
    <p:sldId id="1277" r:id="rId59"/>
    <p:sldId id="1276" r:id="rId60"/>
    <p:sldId id="1278" r:id="rId61"/>
    <p:sldId id="1279" r:id="rId62"/>
    <p:sldId id="1280" r:id="rId63"/>
    <p:sldId id="1238" r:id="rId64"/>
    <p:sldId id="1265" r:id="rId65"/>
    <p:sldId id="1225" r:id="rId66"/>
    <p:sldId id="1232" r:id="rId67"/>
    <p:sldId id="1233" r:id="rId68"/>
    <p:sldId id="1281" r:id="rId69"/>
    <p:sldId id="1234" r:id="rId70"/>
    <p:sldId id="1235" r:id="rId71"/>
    <p:sldId id="1236" r:id="rId72"/>
    <p:sldId id="1237" r:id="rId73"/>
  </p:sldIdLst>
  <p:sldSz cx="9144000" cy="6858000" type="screen4x3"/>
  <p:notesSz cx="6985000" cy="9283700"/>
  <p:custDataLst>
    <p:tags r:id="rId76"/>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4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1C7C7"/>
    <a:srgbClr val="E9E1C9"/>
    <a:srgbClr val="E7DDBB"/>
    <a:srgbClr val="FF0000"/>
    <a:srgbClr val="990000"/>
    <a:srgbClr val="F6F5BD"/>
    <a:srgbClr val="BFBFBF"/>
    <a:srgbClr val="D5F1CF"/>
    <a:srgbClr val="DED8C4"/>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A0DC4-D631-4427-B65B-84B80935D760}" v="8" dt="2020-11-05T06:34:40.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84360" autoAdjust="0"/>
  </p:normalViewPr>
  <p:slideViewPr>
    <p:cSldViewPr snapToGrid="0" snapToObjects="1">
      <p:cViewPr varScale="1">
        <p:scale>
          <a:sx n="77" d="100"/>
          <a:sy n="77" d="100"/>
        </p:scale>
        <p:origin x="1622" y="38"/>
      </p:cViewPr>
      <p:guideLst>
        <p:guide orient="horz" pos="2400"/>
        <p:guide pos="2880"/>
      </p:guideLst>
    </p:cSldViewPr>
  </p:slideViewPr>
  <p:notesTextViewPr>
    <p:cViewPr>
      <p:scale>
        <a:sx n="100" d="100"/>
        <a:sy n="100" d="100"/>
      </p:scale>
      <p:origin x="0" y="0"/>
    </p:cViewPr>
  </p:notesTextViewPr>
  <p:sorterViewPr>
    <p:cViewPr varScale="1">
      <p:scale>
        <a:sx n="1" d="1"/>
        <a:sy n="1" d="1"/>
      </p:scale>
      <p:origin x="0" y="-19203"/>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1CEA0DC4-D631-4427-B65B-84B80935D760}"/>
    <pc:docChg chg="addSld delSld modSld sldOrd">
      <pc:chgData name="Phil Gibbons" userId="f619c6e5d38ed7a7" providerId="LiveId" clId="{1CEA0DC4-D631-4427-B65B-84B80935D760}" dt="2020-11-05T07:23:13.896" v="165" actId="14100"/>
      <pc:docMkLst>
        <pc:docMk/>
      </pc:docMkLst>
      <pc:sldChg chg="modSp mod">
        <pc:chgData name="Phil Gibbons" userId="f619c6e5d38ed7a7" providerId="LiveId" clId="{1CEA0DC4-D631-4427-B65B-84B80935D760}" dt="2020-11-05T05:17:22.280" v="23" actId="20577"/>
        <pc:sldMkLst>
          <pc:docMk/>
          <pc:sldMk cId="0" sldId="542"/>
        </pc:sldMkLst>
        <pc:spChg chg="mod">
          <ac:chgData name="Phil Gibbons" userId="f619c6e5d38ed7a7" providerId="LiveId" clId="{1CEA0DC4-D631-4427-B65B-84B80935D760}" dt="2020-11-05T05:17:22.280" v="23" actId="20577"/>
          <ac:spMkLst>
            <pc:docMk/>
            <pc:sldMk cId="0" sldId="542"/>
            <ac:spMk id="9218" creationId="{00000000-0000-0000-0000-000000000000}"/>
          </ac:spMkLst>
        </pc:spChg>
      </pc:sldChg>
      <pc:sldChg chg="modSp mod">
        <pc:chgData name="Phil Gibbons" userId="f619c6e5d38ed7a7" providerId="LiveId" clId="{1CEA0DC4-D631-4427-B65B-84B80935D760}" dt="2020-11-05T05:39:27.559" v="82" actId="6549"/>
        <pc:sldMkLst>
          <pc:docMk/>
          <pc:sldMk cId="0" sldId="1202"/>
        </pc:sldMkLst>
        <pc:spChg chg="mod">
          <ac:chgData name="Phil Gibbons" userId="f619c6e5d38ed7a7" providerId="LiveId" clId="{1CEA0DC4-D631-4427-B65B-84B80935D760}" dt="2020-11-05T05:39:27.559" v="82" actId="6549"/>
          <ac:spMkLst>
            <pc:docMk/>
            <pc:sldMk cId="0" sldId="1202"/>
            <ac:spMk id="3" creationId="{00000000-0000-0000-0000-000000000000}"/>
          </ac:spMkLst>
        </pc:spChg>
      </pc:sldChg>
      <pc:sldChg chg="modSp mod">
        <pc:chgData name="Phil Gibbons" userId="f619c6e5d38ed7a7" providerId="LiveId" clId="{1CEA0DC4-D631-4427-B65B-84B80935D760}" dt="2020-11-05T05:58:04.542" v="83" actId="20577"/>
        <pc:sldMkLst>
          <pc:docMk/>
          <pc:sldMk cId="0" sldId="1216"/>
        </pc:sldMkLst>
        <pc:spChg chg="mod">
          <ac:chgData name="Phil Gibbons" userId="f619c6e5d38ed7a7" providerId="LiveId" clId="{1CEA0DC4-D631-4427-B65B-84B80935D760}" dt="2020-11-05T05:58:04.542" v="83" actId="20577"/>
          <ac:spMkLst>
            <pc:docMk/>
            <pc:sldMk cId="0" sldId="1216"/>
            <ac:spMk id="685059" creationId="{00000000-0000-0000-0000-000000000000}"/>
          </ac:spMkLst>
        </pc:spChg>
      </pc:sldChg>
      <pc:sldChg chg="addSp modSp mod modAnim">
        <pc:chgData name="Phil Gibbons" userId="f619c6e5d38ed7a7" providerId="LiveId" clId="{1CEA0DC4-D631-4427-B65B-84B80935D760}" dt="2020-11-05T06:31:01.386" v="100"/>
        <pc:sldMkLst>
          <pc:docMk/>
          <pc:sldMk cId="0" sldId="1224"/>
        </pc:sldMkLst>
        <pc:spChg chg="add mod">
          <ac:chgData name="Phil Gibbons" userId="f619c6e5d38ed7a7" providerId="LiveId" clId="{1CEA0DC4-D631-4427-B65B-84B80935D760}" dt="2020-11-05T06:30:48.994" v="99" actId="1076"/>
          <ac:spMkLst>
            <pc:docMk/>
            <pc:sldMk cId="0" sldId="1224"/>
            <ac:spMk id="2" creationId="{619E4095-F524-44F6-8133-D034DACC9869}"/>
          </ac:spMkLst>
        </pc:spChg>
      </pc:sldChg>
      <pc:sldChg chg="add">
        <pc:chgData name="Phil Gibbons" userId="f619c6e5d38ed7a7" providerId="LiveId" clId="{1CEA0DC4-D631-4427-B65B-84B80935D760}" dt="2020-11-05T06:32:38.662" v="102"/>
        <pc:sldMkLst>
          <pc:docMk/>
          <pc:sldMk cId="870063605" sldId="1225"/>
        </pc:sldMkLst>
      </pc:sldChg>
      <pc:sldChg chg="del">
        <pc:chgData name="Phil Gibbons" userId="f619c6e5d38ed7a7" providerId="LiveId" clId="{1CEA0DC4-D631-4427-B65B-84B80935D760}" dt="2020-11-05T06:32:25.884" v="101" actId="2696"/>
        <pc:sldMkLst>
          <pc:docMk/>
          <pc:sldMk cId="870063605" sldId="1225"/>
        </pc:sldMkLst>
      </pc:sldChg>
      <pc:sldChg chg="modSp mod">
        <pc:chgData name="Phil Gibbons" userId="f619c6e5d38ed7a7" providerId="LiveId" clId="{1CEA0DC4-D631-4427-B65B-84B80935D760}" dt="2020-11-05T06:00:35.537" v="89" actId="5793"/>
        <pc:sldMkLst>
          <pc:docMk/>
          <pc:sldMk cId="0" sldId="1238"/>
        </pc:sldMkLst>
        <pc:spChg chg="mod">
          <ac:chgData name="Phil Gibbons" userId="f619c6e5d38ed7a7" providerId="LiveId" clId="{1CEA0DC4-D631-4427-B65B-84B80935D760}" dt="2020-11-05T06:00:35.537" v="89" actId="5793"/>
          <ac:spMkLst>
            <pc:docMk/>
            <pc:sldMk cId="0" sldId="1238"/>
            <ac:spMk id="535555" creationId="{00000000-0000-0000-0000-000000000000}"/>
          </ac:spMkLst>
        </pc:spChg>
      </pc:sldChg>
      <pc:sldChg chg="add mod modShow">
        <pc:chgData name="Phil Gibbons" userId="f619c6e5d38ed7a7" providerId="LiveId" clId="{1CEA0DC4-D631-4427-B65B-84B80935D760}" dt="2020-11-05T05:25:05.540" v="79" actId="729"/>
        <pc:sldMkLst>
          <pc:docMk/>
          <pc:sldMk cId="0" sldId="1246"/>
        </pc:sldMkLst>
      </pc:sldChg>
      <pc:sldChg chg="modSp mod">
        <pc:chgData name="Phil Gibbons" userId="f619c6e5d38ed7a7" providerId="LiveId" clId="{1CEA0DC4-D631-4427-B65B-84B80935D760}" dt="2020-11-05T05:58:42.630" v="84" actId="20577"/>
        <pc:sldMkLst>
          <pc:docMk/>
          <pc:sldMk cId="0" sldId="1249"/>
        </pc:sldMkLst>
        <pc:spChg chg="mod">
          <ac:chgData name="Phil Gibbons" userId="f619c6e5d38ed7a7" providerId="LiveId" clId="{1CEA0DC4-D631-4427-B65B-84B80935D760}" dt="2020-11-05T05:58:42.630" v="84" actId="20577"/>
          <ac:spMkLst>
            <pc:docMk/>
            <pc:sldMk cId="0" sldId="1249"/>
            <ac:spMk id="3" creationId="{00000000-0000-0000-0000-000000000000}"/>
          </ac:spMkLst>
        </pc:spChg>
      </pc:sldChg>
      <pc:sldChg chg="del">
        <pc:chgData name="Phil Gibbons" userId="f619c6e5d38ed7a7" providerId="LiveId" clId="{1CEA0DC4-D631-4427-B65B-84B80935D760}" dt="2020-11-05T06:00:22.593" v="87" actId="47"/>
        <pc:sldMkLst>
          <pc:docMk/>
          <pc:sldMk cId="0" sldId="1250"/>
        </pc:sldMkLst>
      </pc:sldChg>
      <pc:sldChg chg="modSp">
        <pc:chgData name="Phil Gibbons" userId="f619c6e5d38ed7a7" providerId="LiveId" clId="{1CEA0DC4-D631-4427-B65B-84B80935D760}" dt="2020-11-05T06:33:54.265" v="104" actId="20577"/>
        <pc:sldMkLst>
          <pc:docMk/>
          <pc:sldMk cId="0" sldId="1261"/>
        </pc:sldMkLst>
        <pc:spChg chg="mod">
          <ac:chgData name="Phil Gibbons" userId="f619c6e5d38ed7a7" providerId="LiveId" clId="{1CEA0DC4-D631-4427-B65B-84B80935D760}" dt="2020-11-05T06:33:54.265" v="104" actId="20577"/>
          <ac:spMkLst>
            <pc:docMk/>
            <pc:sldMk cId="0" sldId="1261"/>
            <ac:spMk id="558083" creationId="{00000000-0000-0000-0000-000000000000}"/>
          </ac:spMkLst>
        </pc:spChg>
      </pc:sldChg>
      <pc:sldChg chg="modSp mod">
        <pc:chgData name="Phil Gibbons" userId="f619c6e5d38ed7a7" providerId="LiveId" clId="{1CEA0DC4-D631-4427-B65B-84B80935D760}" dt="2020-11-05T06:57:50.717" v="107" actId="14100"/>
        <pc:sldMkLst>
          <pc:docMk/>
          <pc:sldMk cId="1861070050" sldId="1267"/>
        </pc:sldMkLst>
        <pc:spChg chg="mod">
          <ac:chgData name="Phil Gibbons" userId="f619c6e5d38ed7a7" providerId="LiveId" clId="{1CEA0DC4-D631-4427-B65B-84B80935D760}" dt="2020-11-05T06:57:50.717" v="107" actId="14100"/>
          <ac:spMkLst>
            <pc:docMk/>
            <pc:sldMk cId="1861070050" sldId="1267"/>
            <ac:spMk id="3" creationId="{00000000-0000-0000-0000-000000000000}"/>
          </ac:spMkLst>
        </pc:spChg>
      </pc:sldChg>
      <pc:sldChg chg="mod modShow">
        <pc:chgData name="Phil Gibbons" userId="f619c6e5d38ed7a7" providerId="LiveId" clId="{1CEA0DC4-D631-4427-B65B-84B80935D760}" dt="2020-11-05T07:20:05.291" v="122" actId="729"/>
        <pc:sldMkLst>
          <pc:docMk/>
          <pc:sldMk cId="3774357245" sldId="1273"/>
        </pc:sldMkLst>
      </pc:sldChg>
      <pc:sldChg chg="mod modShow">
        <pc:chgData name="Phil Gibbons" userId="f619c6e5d38ed7a7" providerId="LiveId" clId="{1CEA0DC4-D631-4427-B65B-84B80935D760}" dt="2020-11-05T07:20:15.739" v="123" actId="729"/>
        <pc:sldMkLst>
          <pc:docMk/>
          <pc:sldMk cId="1728979312" sldId="1274"/>
        </pc:sldMkLst>
      </pc:sldChg>
      <pc:sldChg chg="modSp mod">
        <pc:chgData name="Phil Gibbons" userId="f619c6e5d38ed7a7" providerId="LiveId" clId="{1CEA0DC4-D631-4427-B65B-84B80935D760}" dt="2020-11-05T07:23:13.896" v="165" actId="14100"/>
        <pc:sldMkLst>
          <pc:docMk/>
          <pc:sldMk cId="2305731861" sldId="1275"/>
        </pc:sldMkLst>
        <pc:spChg chg="mod">
          <ac:chgData name="Phil Gibbons" userId="f619c6e5d38ed7a7" providerId="LiveId" clId="{1CEA0DC4-D631-4427-B65B-84B80935D760}" dt="2020-11-05T07:23:13.896" v="165" actId="14100"/>
          <ac:spMkLst>
            <pc:docMk/>
            <pc:sldMk cId="2305731861" sldId="1275"/>
            <ac:spMk id="2" creationId="{00000000-0000-0000-0000-000000000000}"/>
          </ac:spMkLst>
        </pc:spChg>
      </pc:sldChg>
      <pc:sldChg chg="modNotesTx">
        <pc:chgData name="Phil Gibbons" userId="f619c6e5d38ed7a7" providerId="LiveId" clId="{1CEA0DC4-D631-4427-B65B-84B80935D760}" dt="2020-11-05T07:10:38.752" v="121" actId="20577"/>
        <pc:sldMkLst>
          <pc:docMk/>
          <pc:sldMk cId="977929017" sldId="1280"/>
        </pc:sldMkLst>
      </pc:sldChg>
      <pc:sldChg chg="ord">
        <pc:chgData name="Phil Gibbons" userId="f619c6e5d38ed7a7" providerId="LiveId" clId="{1CEA0DC4-D631-4427-B65B-84B80935D760}" dt="2020-11-05T06:10:02.594" v="91"/>
        <pc:sldMkLst>
          <pc:docMk/>
          <pc:sldMk cId="1480954817" sldId="1282"/>
        </pc:sldMkLst>
      </pc:sldChg>
      <pc:sldChg chg="del">
        <pc:chgData name="Phil Gibbons" userId="f619c6e5d38ed7a7" providerId="LiveId" clId="{1CEA0DC4-D631-4427-B65B-84B80935D760}" dt="2020-11-05T06:00:05.870" v="86" actId="47"/>
        <pc:sldMkLst>
          <pc:docMk/>
          <pc:sldMk cId="679111483" sldId="1313"/>
        </pc:sldMkLst>
      </pc:sldChg>
      <pc:sldChg chg="add del">
        <pc:chgData name="Phil Gibbons" userId="f619c6e5d38ed7a7" providerId="LiveId" clId="{1CEA0DC4-D631-4427-B65B-84B80935D760}" dt="2020-11-05T05:19:24.853" v="58" actId="47"/>
        <pc:sldMkLst>
          <pc:docMk/>
          <pc:sldMk cId="663060207" sldId="1315"/>
        </pc:sldMkLst>
      </pc:sldChg>
      <pc:sldChg chg="add mod modShow">
        <pc:chgData name="Phil Gibbons" userId="f619c6e5d38ed7a7" providerId="LiveId" clId="{1CEA0DC4-D631-4427-B65B-84B80935D760}" dt="2020-11-05T05:25:08.716" v="80" actId="729"/>
        <pc:sldMkLst>
          <pc:docMk/>
          <pc:sldMk cId="663060207" sldId="1315"/>
        </pc:sldMkLst>
      </pc:sldChg>
      <pc:sldChg chg="add mod modShow">
        <pc:chgData name="Phil Gibbons" userId="f619c6e5d38ed7a7" providerId="LiveId" clId="{1CEA0DC4-D631-4427-B65B-84B80935D760}" dt="2020-11-05T05:25:12.012" v="81" actId="729"/>
        <pc:sldMkLst>
          <pc:docMk/>
          <pc:sldMk cId="0" sldId="1430"/>
        </pc:sldMkLst>
      </pc:sldChg>
      <pc:sldChg chg="add">
        <pc:chgData name="Phil Gibbons" userId="f619c6e5d38ed7a7" providerId="LiveId" clId="{1CEA0DC4-D631-4427-B65B-84B80935D760}" dt="2020-11-05T06:34:40.113" v="106"/>
        <pc:sldMkLst>
          <pc:docMk/>
          <pc:sldMk cId="3462528513" sldId="1431"/>
        </pc:sldMkLst>
      </pc:sldChg>
      <pc:sldChg chg="add del">
        <pc:chgData name="Phil Gibbons" userId="f619c6e5d38ed7a7" providerId="LiveId" clId="{1CEA0DC4-D631-4427-B65B-84B80935D760}" dt="2020-11-05T06:34:30.966" v="105" actId="2696"/>
        <pc:sldMkLst>
          <pc:docMk/>
          <pc:sldMk cId="3676222289" sldId="14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2994439" cy="467336"/>
          </a:xfrm>
          <a:prstGeom prst="rect">
            <a:avLst/>
          </a:prstGeom>
          <a:noFill/>
          <a:ln w="9525">
            <a:noFill/>
            <a:miter lim="800000"/>
            <a:headEnd/>
            <a:tailEnd/>
          </a:ln>
          <a:effectLst/>
        </p:spPr>
        <p:txBody>
          <a:bodyPr vert="horz" wrap="square" lIns="92874" tIns="46437" rIns="92874" bIns="46437" numCol="1" anchor="t" anchorCtr="0" compatLnSpc="1">
            <a:prstTxWarp prst="textNoShape">
              <a:avLst/>
            </a:prstTxWarp>
          </a:bodyPr>
          <a:lstStyle>
            <a:lvl1pPr defTabSz="929681">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3990561" y="0"/>
            <a:ext cx="2994439" cy="467336"/>
          </a:xfrm>
          <a:prstGeom prst="rect">
            <a:avLst/>
          </a:prstGeom>
          <a:noFill/>
          <a:ln w="9525">
            <a:noFill/>
            <a:miter lim="800000"/>
            <a:headEnd/>
            <a:tailEnd/>
          </a:ln>
          <a:effectLst/>
        </p:spPr>
        <p:txBody>
          <a:bodyPr vert="horz" wrap="square" lIns="92874" tIns="46437" rIns="92874" bIns="46437" numCol="1" anchor="t" anchorCtr="0" compatLnSpc="1">
            <a:prstTxWarp prst="textNoShape">
              <a:avLst/>
            </a:prstTxWarp>
          </a:bodyPr>
          <a:lstStyle>
            <a:lvl1pPr algn="r" defTabSz="929681">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8804065"/>
            <a:ext cx="2994439" cy="467336"/>
          </a:xfrm>
          <a:prstGeom prst="rect">
            <a:avLst/>
          </a:prstGeom>
          <a:noFill/>
          <a:ln w="9525">
            <a:noFill/>
            <a:miter lim="800000"/>
            <a:headEnd/>
            <a:tailEnd/>
          </a:ln>
          <a:effectLst/>
        </p:spPr>
        <p:txBody>
          <a:bodyPr vert="horz" wrap="square" lIns="92874" tIns="46437" rIns="92874" bIns="46437" numCol="1" anchor="b" anchorCtr="0" compatLnSpc="1">
            <a:prstTxWarp prst="textNoShape">
              <a:avLst/>
            </a:prstTxWarp>
          </a:bodyPr>
          <a:lstStyle>
            <a:lvl1pPr defTabSz="929681">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3990561" y="8804065"/>
            <a:ext cx="2994439" cy="467336"/>
          </a:xfrm>
          <a:prstGeom prst="rect">
            <a:avLst/>
          </a:prstGeom>
          <a:noFill/>
          <a:ln w="9525">
            <a:noFill/>
            <a:miter lim="800000"/>
            <a:headEnd/>
            <a:tailEnd/>
          </a:ln>
          <a:effectLst/>
        </p:spPr>
        <p:txBody>
          <a:bodyPr vert="horz" wrap="square" lIns="92874" tIns="46437" rIns="92874" bIns="46437" numCol="1" anchor="b" anchorCtr="0" compatLnSpc="1">
            <a:prstTxWarp prst="textNoShape">
              <a:avLst/>
            </a:prstTxWarp>
          </a:bodyPr>
          <a:lstStyle>
            <a:lvl1pPr algn="r" defTabSz="929681">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93906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3935896"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38238" y="663575"/>
            <a:ext cx="4721225" cy="3541713"/>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47530" y="4427398"/>
            <a:ext cx="5102087" cy="4132238"/>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3935896"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725860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Try:</a:t>
            </a:r>
          </a:p>
          <a:p>
            <a:endParaRPr lang="en-US" dirty="0"/>
          </a:p>
          <a:p>
            <a:r>
              <a:rPr lang="en-US" dirty="0"/>
              <a:t>./</a:t>
            </a:r>
            <a:r>
              <a:rPr lang="en-US" dirty="0" err="1"/>
              <a:t>shellx</a:t>
            </a:r>
            <a:endParaRPr lang="en-US" dirty="0"/>
          </a:p>
          <a:p>
            <a:r>
              <a:rPr lang="en-US" dirty="0"/>
              <a:t>&gt;/bin/</a:t>
            </a:r>
            <a:r>
              <a:rPr lang="en-US" dirty="0" err="1"/>
              <a:t>ls</a:t>
            </a:r>
            <a:r>
              <a:rPr lang="en-US" dirty="0"/>
              <a:t> –l </a:t>
            </a:r>
            <a:r>
              <a:rPr lang="en-US" dirty="0" err="1"/>
              <a:t>csapp.c</a:t>
            </a:r>
            <a:endParaRPr lang="en-US" dirty="0"/>
          </a:p>
          <a:p>
            <a:r>
              <a:rPr lang="en-US" dirty="0"/>
              <a:t>&gt;./delay</a:t>
            </a:r>
            <a:r>
              <a:rPr lang="en-US" baseline="0" dirty="0"/>
              <a:t> 5</a:t>
            </a:r>
          </a:p>
          <a:p>
            <a:r>
              <a:rPr lang="en-US" baseline="0" dirty="0"/>
              <a:t>&gt;./delay 5 &amp;</a:t>
            </a:r>
          </a:p>
          <a:p>
            <a:r>
              <a:rPr lang="en-US" baseline="0" dirty="0"/>
              <a:t>&gt;/bin/</a:t>
            </a:r>
            <a:r>
              <a:rPr lang="en-US" baseline="0" dirty="0" err="1"/>
              <a:t>ls</a:t>
            </a:r>
            <a:r>
              <a:rPr lang="en-US" baseline="0" dirty="0"/>
              <a:t> </a:t>
            </a:r>
            <a:r>
              <a:rPr lang="en-US" baseline="0" dirty="0" err="1"/>
              <a:t>csapp.c</a:t>
            </a:r>
            <a:endParaRPr lang="en-US" baseline="0" dirty="0"/>
          </a:p>
          <a:p>
            <a:r>
              <a:rPr lang="en-US" baseline="0" dirty="0"/>
              <a:t>&gt;quit</a:t>
            </a:r>
          </a:p>
          <a:p>
            <a:endParaRPr lang="en-US" dirty="0"/>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en-US" dirty="0"/>
              <a:t>Not reaping background jobs, only </a:t>
            </a:r>
            <a:r>
              <a:rPr lang="en-US" dirty="0" err="1"/>
              <a:t>fg</a:t>
            </a:r>
            <a:r>
              <a:rPr lang="en-US" dirty="0"/>
              <a:t> ones via </a:t>
            </a:r>
            <a:r>
              <a:rPr lang="en-US" dirty="0" err="1"/>
              <a:t>waitpid</a:t>
            </a:r>
            <a:endParaRPr lang="en-US" dirty="0"/>
          </a:p>
          <a:p>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endParaRPr lang="en-US" dirty="0">
              <a:latin typeface="Calibri" pitchFamily="34" charset="0"/>
            </a:endParaRPr>
          </a:p>
        </p:txBody>
      </p:sp>
      <p:sp>
        <p:nvSpPr>
          <p:cNvPr id="686083" name="Rectangle 3"/>
          <p:cNvSpPr txBox="1">
            <a:spLocks noGrp="1" noChangeArrowheads="1"/>
          </p:cNvSpPr>
          <p:nvPr>
            <p:ph type="body"/>
          </p:nvPr>
        </p:nvSpPr>
        <p:spPr>
          <a:ln/>
        </p:spPr>
        <p:txBody>
          <a:bodyPr wrap="none" anchor="ctr"/>
          <a:lstStyle/>
          <a:p>
            <a:r>
              <a:rPr lang="en-US" dirty="0"/>
              <a:t>./</a:t>
            </a:r>
            <a:r>
              <a:rPr lang="en-US" dirty="0" err="1"/>
              <a:t>shellex</a:t>
            </a:r>
            <a:endParaRPr lang="en-US" dirty="0"/>
          </a:p>
          <a:p>
            <a:r>
              <a:rPr lang="en-US" dirty="0"/>
              <a:t>&gt;./delay</a:t>
            </a:r>
            <a:r>
              <a:rPr lang="en-US" baseline="0" dirty="0"/>
              <a:t> 10 &amp;</a:t>
            </a:r>
          </a:p>
          <a:p>
            <a:r>
              <a:rPr lang="en-US" baseline="0" dirty="0"/>
              <a:t>&gt;/bin/</a:t>
            </a:r>
            <a:r>
              <a:rPr lang="en-US" baseline="0" dirty="0" err="1"/>
              <a:t>ps</a:t>
            </a:r>
            <a:endParaRPr lang="en-US" baseline="0" dirty="0"/>
          </a:p>
          <a:p>
            <a:r>
              <a:rPr lang="en-US" baseline="0" dirty="0"/>
              <a:t>...</a:t>
            </a:r>
          </a:p>
          <a:p>
            <a:r>
              <a:rPr lang="en-US" baseline="0" dirty="0"/>
              <a:t>&gt;/bin/</a:t>
            </a:r>
            <a:r>
              <a:rPr lang="en-US" baseline="0" dirty="0" err="1"/>
              <a:t>ps</a:t>
            </a:r>
            <a:endParaRPr lang="en-US" baseline="0" dirty="0"/>
          </a:p>
          <a:p>
            <a:endParaRPr lang="en-US" baseline="0"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endParaRPr lang="en-US" dirty="0">
              <a:latin typeface="Calibri" pitchFamily="34" charset="0"/>
            </a:endParaRPr>
          </a:p>
        </p:txBody>
      </p:sp>
      <p:sp>
        <p:nvSpPr>
          <p:cNvPr id="688131" name="Rectangle 3"/>
          <p:cNvSpPr txBox="1">
            <a:spLocks noGrp="1" noChangeArrowheads="1"/>
          </p:cNvSpPr>
          <p:nvPr>
            <p:ph type="body"/>
          </p:nvPr>
        </p:nvSpPr>
        <p:spPr>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2628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r>
              <a:rPr lang="en-US" dirty="0"/>
              <a:t>It’s not possible for a process to avoid reacting to a signal.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Process A is running.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Process A asks the kernel to send signal 3 to C.  The kernel sets the pending bit for signal 3 in process C’s state.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For whatever reason, the scheduler decided not to run C immediately after the signal was sent. B is running instead. Signal 3 is still pending for 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As soon as C runs again, signal 3 will be delivered to 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After the signal is delivered, assuming process C still exists, the kernel clears the pending bit for signal 3.</a:t>
            </a:r>
          </a:p>
          <a:p>
            <a:endParaRPr lang="en-US" dirty="0"/>
          </a:p>
          <a:p>
            <a:r>
              <a:rPr lang="en-US" dirty="0"/>
              <a:t>For whatever reason, part of what C’s handler for signal 3 did was block signal 3.</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Now B sends signal 3 to process C, but C has that signal blocked.  The signal will not be delivered until C unblocks it again.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r>
              <a:rPr lang="en-US" dirty="0"/>
              <a:t>./delay 100 &amp;</a:t>
            </a:r>
          </a:p>
          <a:p>
            <a:endParaRPr lang="en-US" dirty="0"/>
          </a:p>
          <a:p>
            <a:r>
              <a:rPr lang="en-US" dirty="0" err="1"/>
              <a:t>ps</a:t>
            </a:r>
            <a:endParaRPr lang="en-US" dirty="0"/>
          </a:p>
          <a:p>
            <a:endParaRPr lang="en-US" dirty="0"/>
          </a:p>
          <a:p>
            <a:r>
              <a:rPr lang="en-US" dirty="0"/>
              <a:t>kill -9</a:t>
            </a:r>
            <a:r>
              <a:rPr lang="en-US" baseline="0" dirty="0"/>
              <a:t> XXX</a:t>
            </a:r>
          </a:p>
          <a:p>
            <a:endParaRPr lang="en-US" baseline="0" dirty="0"/>
          </a:p>
          <a:p>
            <a:r>
              <a:rPr lang="en-US" baseline="0" dirty="0" err="1"/>
              <a:t>ps</a:t>
            </a:r>
            <a:endParaRPr lang="en-US" baseline="0"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en-US" dirty="0"/>
              <a:t>Can also use kill command:</a:t>
            </a:r>
          </a:p>
          <a:p>
            <a:endParaRPr lang="en-US" dirty="0"/>
          </a:p>
          <a:p>
            <a:r>
              <a:rPr lang="en-US" dirty="0"/>
              <a:t>./forks 17</a:t>
            </a:r>
            <a:r>
              <a:rPr lang="en-US" baseline="0" dirty="0"/>
              <a:t> &amp;</a:t>
            </a:r>
          </a:p>
          <a:p>
            <a:r>
              <a:rPr lang="en-US" baseline="0" dirty="0"/>
              <a:t>kill  (parent)  (Only kills parent)</a:t>
            </a:r>
          </a:p>
          <a:p>
            <a:endParaRPr lang="en-US" baseline="0" dirty="0"/>
          </a:p>
          <a:p>
            <a:r>
              <a:rPr lang="en-US" baseline="0" dirty="0"/>
              <a:t>./forks 17 &amp;</a:t>
            </a:r>
          </a:p>
          <a:p>
            <a:r>
              <a:rPr lang="en-US" baseline="0" dirty="0"/>
              <a:t>kill  (child) (Child becomes a zombie)</a:t>
            </a:r>
          </a:p>
          <a:p>
            <a:endParaRPr lang="en-US" baseline="0" dirty="0"/>
          </a:p>
          <a:p>
            <a:endParaRPr lang="en-US" baseline="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44186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en-US" dirty="0"/>
              <a:t>The problem with signal is it doesn’t give you control over those details I mentioned.  Signal is short for calling </a:t>
            </a:r>
            <a:r>
              <a:rPr lang="en-US" dirty="0" err="1"/>
              <a:t>sigaction</a:t>
            </a:r>
            <a:r>
              <a:rPr lang="en-US" dirty="0"/>
              <a:t> with some set of options—but which options you get, varies from operating system to operating system.  So you should always use </a:t>
            </a:r>
            <a:r>
              <a:rPr lang="en-US" dirty="0" err="1"/>
              <a:t>sigaction</a:t>
            </a:r>
            <a:r>
              <a:rPr lang="en-US" dirty="0"/>
              <a:t>, and set the options for the behavior your program needs.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en-US" dirty="0"/>
              <a:t>This program installs a handler for Ctrl-C.  Then it uses the system call pause() to wait until some signal – any signal whose action isn’t “ignore” or “terminate process” – is delivered.  Once that happens, it will print a message and exit.</a:t>
            </a:r>
          </a:p>
          <a:p>
            <a:endParaRPr lang="en-US" dirty="0"/>
          </a:p>
          <a:p>
            <a:r>
              <a:rPr lang="en-US" dirty="0"/>
              <a:t>Notice that the signal handler doesn’t contain any code.  That’s because it doesn’t need to do anything.  Just receiving the signal is enough to make pause() unblock.  It’s always best to put as little code in your signal handlers as you can, to avoid concurrency problems.</a:t>
            </a:r>
          </a:p>
          <a:p>
            <a:endParaRPr lang="en-US" dirty="0"/>
          </a:p>
          <a:p>
            <a:r>
              <a:rPr lang="en-US" dirty="0"/>
              <a:t>This is also a demo of how to use </a:t>
            </a:r>
            <a:r>
              <a:rPr lang="en-US" dirty="0" err="1"/>
              <a:t>sigaction</a:t>
            </a:r>
            <a:r>
              <a:rPr lang="en-US" dirty="0"/>
              <a:t>, most of the time.  There’s a big list of things you can put in </a:t>
            </a:r>
            <a:r>
              <a:rPr lang="en-US" dirty="0" err="1"/>
              <a:t>sa_flags</a:t>
            </a:r>
            <a:r>
              <a:rPr lang="en-US" dirty="0"/>
              <a:t> in the </a:t>
            </a:r>
            <a:r>
              <a:rPr lang="en-US" dirty="0" err="1"/>
              <a:t>sigaction</a:t>
            </a:r>
            <a:r>
              <a:rPr lang="en-US" dirty="0"/>
              <a:t> </a:t>
            </a:r>
            <a:r>
              <a:rPr lang="en-US" dirty="0" err="1"/>
              <a:t>manpage</a:t>
            </a:r>
            <a:r>
              <a:rPr lang="en-US" dirty="0"/>
              <a:t>, but they’re rarely needed.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r>
              <a:rPr lang="en-US" dirty="0"/>
              <a:t>Delivered whenever.  Received on next context switch into A (or some future one)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r>
              <a:rPr lang="en-US" dirty="0"/>
              <a:t>./forks 14</a:t>
            </a:r>
          </a:p>
          <a:p>
            <a:endParaRPr lang="en-US" dirty="0"/>
          </a:p>
          <a:p>
            <a:r>
              <a:rPr lang="en-US" dirty="0"/>
              <a:t>Hangs.</a:t>
            </a:r>
          </a:p>
          <a:p>
            <a:endParaRPr lang="en-US" dirty="0"/>
          </a:p>
          <a:p>
            <a:r>
              <a:rPr lang="en-US" dirty="0"/>
              <a:t>Multiple children signal before handler runs once.  Children waiting to be reaped are dropped because handler only gets one per invocation.</a:t>
            </a:r>
          </a:p>
          <a:p>
            <a:endParaRPr lang="en-US" dirty="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dirty="0"/>
              <a:t>Run with delays for both child &amp; parent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./procmask2</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57</a:t>
            </a:fld>
            <a:endParaRPr lang="en-US"/>
          </a:p>
        </p:txBody>
      </p:sp>
    </p:spTree>
    <p:extLst>
      <p:ext uri="{BB962C8B-B14F-4D97-AF65-F5344CB8AC3E}">
        <p14:creationId xmlns:p14="http://schemas.microsoft.com/office/powerpoint/2010/main" val="40123268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a:p>
        </p:txBody>
      </p:sp>
    </p:spTree>
    <p:extLst>
      <p:ext uri="{BB962C8B-B14F-4D97-AF65-F5344CB8AC3E}">
        <p14:creationId xmlns:p14="http://schemas.microsoft.com/office/powerpoint/2010/main" val="33015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race case – can deadlock if we start waiting in pause after the handler has already run</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60</a:t>
            </a:fld>
            <a:endParaRPr lang="en-US"/>
          </a:p>
        </p:txBody>
      </p:sp>
    </p:spTree>
    <p:extLst>
      <p:ext uri="{BB962C8B-B14F-4D97-AF65-F5344CB8AC3E}">
        <p14:creationId xmlns:p14="http://schemas.microsoft.com/office/powerpoint/2010/main" val="33283275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eaLnBrk="1" fontAlgn="base" latinLnBrk="0" hangingPunct="1">
              <a:lnSpc>
                <a:spcPct val="95000"/>
              </a:lnSpc>
              <a:spcBef>
                <a:spcPts val="1080"/>
              </a:spcBef>
              <a:spcAft>
                <a:spcPts val="0"/>
              </a:spcAft>
            </a:pPr>
            <a:r>
              <a:rPr lang="en-US" sz="1800" b="0" i="0" u="none" strike="noStrike" kern="1200" baseline="0" dirty="0">
                <a:ln>
                  <a:noFill/>
                </a:ln>
                <a:solidFill>
                  <a:srgbClr val="000000"/>
                </a:solidFill>
                <a:effectLst/>
                <a:latin typeface="Calibri" panose="020F0502020204030204" pitchFamily="34" charset="0"/>
              </a:rPr>
              <a:t>SIGINT Terminate User typed ctrl-c</a:t>
            </a:r>
          </a:p>
          <a:p>
            <a:pPr marL="0" marR="0" indent="0" algn="l" rtl="0" eaLnBrk="1" fontAlgn="base" latinLnBrk="0" hangingPunct="1">
              <a:lnSpc>
                <a:spcPct val="95000"/>
              </a:lnSpc>
              <a:spcBef>
                <a:spcPts val="1080"/>
              </a:spcBef>
              <a:spcAft>
                <a:spcPts val="0"/>
              </a:spcAft>
            </a:pPr>
            <a:r>
              <a:rPr lang="en-US" sz="1800" b="0" i="0" u="none" strike="noStrike" kern="1200" baseline="0" dirty="0">
                <a:ln>
                  <a:noFill/>
                </a:ln>
                <a:solidFill>
                  <a:srgbClr val="000000"/>
                </a:solidFill>
                <a:effectLst/>
                <a:latin typeface="Calibri" panose="020F0502020204030204" pitchFamily="34" charset="0"/>
              </a:rPr>
              <a:t>SIGCHLD Ignore Child stopped or terminated</a:t>
            </a:r>
            <a:endParaRPr lang="en-US" sz="1800" b="0" i="0" u="none" strike="noStrike"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62</a:t>
            </a:fld>
            <a:endParaRPr lang="en-US"/>
          </a:p>
        </p:txBody>
      </p:sp>
    </p:spTree>
    <p:extLst>
      <p:ext uri="{BB962C8B-B14F-4D97-AF65-F5344CB8AC3E}">
        <p14:creationId xmlns:p14="http://schemas.microsoft.com/office/powerpoint/2010/main" val="9093567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r>
              <a:rPr lang="en-US" dirty="0"/>
              <a:t>Interesting to use </a:t>
            </a:r>
            <a:r>
              <a:rPr lang="en-US" dirty="0" err="1"/>
              <a:t>interpositioning</a:t>
            </a:r>
            <a:r>
              <a:rPr lang="en-US" baseline="0" dirty="0"/>
              <a:t>  code</a:t>
            </a:r>
          </a:p>
          <a:p>
            <a:endParaRPr lang="en-US" baseline="0" dirty="0"/>
          </a:p>
          <a:p>
            <a:r>
              <a:rPr lang="en-US" baseline="0" dirty="0" err="1"/>
              <a:t>setenv</a:t>
            </a:r>
            <a:r>
              <a:rPr lang="en-US" baseline="0" dirty="0"/>
              <a:t> LD_PRELOAD ./</a:t>
            </a:r>
            <a:r>
              <a:rPr lang="en-US" baseline="0" dirty="0" err="1"/>
              <a:t>myfork.so</a:t>
            </a:r>
            <a:endParaRPr lang="en-US" baseline="0" dirty="0"/>
          </a:p>
          <a:p>
            <a:endParaRPr lang="en-US" baseline="0" dirty="0"/>
          </a:p>
          <a:p>
            <a:r>
              <a:rPr lang="en-US" baseline="0" dirty="0" err="1"/>
              <a:t>setenv</a:t>
            </a:r>
            <a:r>
              <a:rPr lang="en-US" baseline="0" dirty="0"/>
              <a:t> CHILD</a:t>
            </a:r>
          </a:p>
          <a:p>
            <a:endParaRPr lang="en-US" baseline="0" dirty="0"/>
          </a:p>
          <a:p>
            <a:r>
              <a:rPr lang="en-US" baseline="0" dirty="0"/>
              <a:t>./forks 12</a:t>
            </a:r>
          </a:p>
          <a:p>
            <a:endParaRPr lang="en-US" baseline="0" dirty="0"/>
          </a:p>
          <a:p>
            <a:endParaRPr lang="en-US" baseline="0" dirty="0"/>
          </a:p>
          <a:p>
            <a:endParaRPr lang="en-US" baseline="0" dirty="0"/>
          </a:p>
        </p:txBody>
      </p:sp>
    </p:spTree>
    <p:extLst>
      <p:ext uri="{BB962C8B-B14F-4D97-AF65-F5344CB8AC3E}">
        <p14:creationId xmlns:p14="http://schemas.microsoft.com/office/powerpoint/2010/main" val="34757701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dirty="0"/>
              <a:t>Run </a:t>
            </a:r>
            <a:r>
              <a:rPr lang="en-US" dirty="0" err="1"/>
              <a:t>pstree</a:t>
            </a:r>
            <a:r>
              <a:rPr lang="en-US" dirty="0"/>
              <a:t> command.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Try:</a:t>
            </a:r>
          </a:p>
          <a:p>
            <a:endParaRPr lang="en-US" dirty="0"/>
          </a:p>
          <a:p>
            <a:r>
              <a:rPr lang="en-US" dirty="0"/>
              <a:t>./</a:t>
            </a:r>
            <a:r>
              <a:rPr lang="en-US" dirty="0" err="1"/>
              <a:t>shellx</a:t>
            </a:r>
            <a:endParaRPr lang="en-US" dirty="0"/>
          </a:p>
          <a:p>
            <a:r>
              <a:rPr lang="en-US" dirty="0"/>
              <a:t>&gt;/bin/</a:t>
            </a:r>
            <a:r>
              <a:rPr lang="en-US" dirty="0" err="1"/>
              <a:t>ls</a:t>
            </a:r>
            <a:r>
              <a:rPr lang="en-US" dirty="0"/>
              <a:t> –l </a:t>
            </a:r>
            <a:r>
              <a:rPr lang="en-US" dirty="0" err="1"/>
              <a:t>csapp.c</a:t>
            </a:r>
            <a:endParaRPr lang="en-US" dirty="0"/>
          </a:p>
          <a:p>
            <a:r>
              <a:rPr lang="en-US" dirty="0"/>
              <a:t>&gt;./delay</a:t>
            </a:r>
            <a:r>
              <a:rPr lang="en-US" baseline="0" dirty="0"/>
              <a:t> 5</a:t>
            </a:r>
          </a:p>
          <a:p>
            <a:r>
              <a:rPr lang="en-US" baseline="0" dirty="0"/>
              <a:t>&gt;./delay 5 &amp;</a:t>
            </a:r>
          </a:p>
          <a:p>
            <a:r>
              <a:rPr lang="en-US" baseline="0" dirty="0"/>
              <a:t>&gt;/bin/</a:t>
            </a:r>
            <a:r>
              <a:rPr lang="en-US" baseline="0" dirty="0" err="1"/>
              <a:t>ls</a:t>
            </a:r>
            <a:r>
              <a:rPr lang="en-US" baseline="0" dirty="0"/>
              <a:t> </a:t>
            </a:r>
            <a:r>
              <a:rPr lang="en-US" baseline="0" dirty="0" err="1"/>
              <a:t>csapp.c</a:t>
            </a:r>
            <a:endParaRPr lang="en-US" baseline="0" dirty="0"/>
          </a:p>
          <a:p>
            <a:r>
              <a:rPr lang="en-US" baseline="0" dirty="0"/>
              <a:t>&gt;quit</a:t>
            </a:r>
          </a:p>
          <a:p>
            <a:endParaRPr lang="en-US" dirty="0"/>
          </a:p>
          <a:p>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dirty="0"/>
              <a:t>Try:</a:t>
            </a:r>
          </a:p>
          <a:p>
            <a:endParaRPr lang="en-US" dirty="0"/>
          </a:p>
          <a:p>
            <a:r>
              <a:rPr lang="en-US" dirty="0"/>
              <a:t>./</a:t>
            </a:r>
            <a:r>
              <a:rPr lang="en-US" dirty="0" err="1"/>
              <a:t>shellx</a:t>
            </a:r>
            <a:endParaRPr lang="en-US" dirty="0"/>
          </a:p>
          <a:p>
            <a:r>
              <a:rPr lang="en-US" dirty="0"/>
              <a:t>&gt;/bin/</a:t>
            </a:r>
            <a:r>
              <a:rPr lang="en-US" dirty="0" err="1"/>
              <a:t>ls</a:t>
            </a:r>
            <a:r>
              <a:rPr lang="en-US" dirty="0"/>
              <a:t> –l </a:t>
            </a:r>
            <a:r>
              <a:rPr lang="en-US" dirty="0" err="1"/>
              <a:t>csapp.c</a:t>
            </a:r>
            <a:endParaRPr lang="en-US" dirty="0"/>
          </a:p>
          <a:p>
            <a:r>
              <a:rPr lang="en-US" dirty="0"/>
              <a:t>&gt;./delay</a:t>
            </a:r>
            <a:r>
              <a:rPr lang="en-US" baseline="0" dirty="0"/>
              <a:t> 5</a:t>
            </a:r>
          </a:p>
          <a:p>
            <a:r>
              <a:rPr lang="en-US" baseline="0" dirty="0"/>
              <a:t>&gt;./delay 5 &amp;</a:t>
            </a:r>
          </a:p>
          <a:p>
            <a:r>
              <a:rPr lang="en-US" baseline="0" dirty="0"/>
              <a:t>&gt;/bin/</a:t>
            </a:r>
            <a:r>
              <a:rPr lang="en-US" baseline="0" dirty="0" err="1"/>
              <a:t>ls</a:t>
            </a:r>
            <a:r>
              <a:rPr lang="en-US" baseline="0" dirty="0"/>
              <a:t> </a:t>
            </a:r>
            <a:r>
              <a:rPr lang="en-US" baseline="0" dirty="0" err="1"/>
              <a:t>csapp.c</a:t>
            </a:r>
            <a:endParaRPr lang="en-US" baseline="0" dirty="0"/>
          </a:p>
          <a:p>
            <a:r>
              <a:rPr lang="en-US" baseline="0" dirty="0"/>
              <a:t>&gt;quit</a:t>
            </a:r>
          </a:p>
          <a:p>
            <a:endParaRPr lang="en-US" dirty="0"/>
          </a:p>
          <a:p>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anvas.cmu.edu/courses/20895"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7CB4-5930-1A41-8D95-BF63D281DA1C}"/>
              </a:ext>
            </a:extLst>
          </p:cNvPr>
          <p:cNvSpPr>
            <a:spLocks noGrp="1"/>
          </p:cNvSpPr>
          <p:nvPr>
            <p:ph idx="1"/>
          </p:nvPr>
        </p:nvSpPr>
        <p:spPr/>
        <p:txBody>
          <a:bodyPr/>
          <a:lstStyle/>
          <a:p>
            <a:endParaRPr lang="en-US"/>
          </a:p>
        </p:txBody>
      </p:sp>
      <p:pic>
        <p:nvPicPr>
          <p:cNvPr id="6" name="Content Placeholder 3">
            <a:extLst>
              <a:ext uri="{FF2B5EF4-FFF2-40B4-BE49-F238E27FC236}">
                <a16:creationId xmlns:a16="http://schemas.microsoft.com/office/drawing/2014/main" id="{EFFDF0D9-CBCC-784C-A88C-E18E91295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92" y="1295400"/>
            <a:ext cx="9093416" cy="4724400"/>
          </a:xfrm>
          <a:prstGeom prst="rect">
            <a:avLst/>
          </a:prstGeom>
        </p:spPr>
      </p:pic>
      <p:sp>
        <p:nvSpPr>
          <p:cNvPr id="7" name="TextBox 6">
            <a:extLst>
              <a:ext uri="{FF2B5EF4-FFF2-40B4-BE49-F238E27FC236}">
                <a16:creationId xmlns:a16="http://schemas.microsoft.com/office/drawing/2014/main" id="{5BA61974-2B06-444D-ADDD-7889559EA03D}"/>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8" name="TextBox 7">
            <a:extLst>
              <a:ext uri="{FF2B5EF4-FFF2-40B4-BE49-F238E27FC236}">
                <a16:creationId xmlns:a16="http://schemas.microsoft.com/office/drawing/2014/main" id="{3491E4AD-ED22-214C-9A93-46FAC0169B94}"/>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335765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Simple Shell Example</a:t>
            </a:r>
          </a:p>
        </p:txBody>
      </p:sp>
      <p:sp>
        <p:nvSpPr>
          <p:cNvPr id="4" name="Text Box 7"/>
          <p:cNvSpPr txBox="1">
            <a:spLocks noChangeArrowheads="1"/>
          </p:cNvSpPr>
          <p:nvPr/>
        </p:nvSpPr>
        <p:spPr bwMode="auto">
          <a:xfrm>
            <a:off x="357762" y="1207070"/>
            <a:ext cx="6587461" cy="4524316"/>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dirty="0">
                <a:solidFill>
                  <a:srgbClr val="3366FF"/>
                </a:solidFill>
                <a:latin typeface="Courier New" pitchFamily="49" charset="0"/>
              </a:rPr>
              <a:t>./</a:t>
            </a:r>
            <a:r>
              <a:rPr lang="en-US" sz="1600" dirty="0" err="1">
                <a:solidFill>
                  <a:srgbClr val="3366FF"/>
                </a:solidFill>
                <a:latin typeface="Courier New" pitchFamily="49" charset="0"/>
              </a:rPr>
              <a:t>shellex</a:t>
            </a:r>
            <a:endParaRPr lang="en-US" sz="1600" dirty="0">
              <a:solidFill>
                <a:srgbClr val="3366FF"/>
              </a:solidFill>
              <a:latin typeface="Courier New" pitchFamily="49" charset="0"/>
            </a:endParaRPr>
          </a:p>
          <a:p>
            <a:r>
              <a:rPr lang="hu-HU" sz="1600" dirty="0">
                <a:latin typeface="Courier New" pitchFamily="49" charset="0"/>
              </a:rPr>
              <a:t>&gt; /bin/ls -l csapp.c</a:t>
            </a:r>
          </a:p>
          <a:p>
            <a:r>
              <a:rPr lang="hu-HU" sz="1600" dirty="0">
                <a:latin typeface="Courier New" pitchFamily="49" charset="0"/>
              </a:rPr>
              <a:t>-rw-r--r-- 1 bryant users 23053 Jun 15  2015 csapp.c</a:t>
            </a:r>
          </a:p>
          <a:p>
            <a:r>
              <a:rPr lang="hu-HU" sz="1600" dirty="0">
                <a:latin typeface="Courier New" pitchFamily="49" charset="0"/>
              </a:rPr>
              <a:t>&gt; </a:t>
            </a:r>
            <a:r>
              <a:rPr lang="hu-HU" sz="1600" dirty="0">
                <a:solidFill>
                  <a:srgbClr val="3366FF"/>
                </a:solidFill>
                <a:latin typeface="Courier New" pitchFamily="49" charset="0"/>
              </a:rPr>
              <a:t>/bin/ps</a:t>
            </a:r>
          </a:p>
          <a:p>
            <a:r>
              <a:rPr lang="hu-HU" sz="1600" dirty="0">
                <a:latin typeface="Courier New" pitchFamily="49" charset="0"/>
              </a:rPr>
              <a:t>  PID TTY          TIME CMD</a:t>
            </a:r>
          </a:p>
          <a:p>
            <a:r>
              <a:rPr lang="hu-HU" sz="1600" dirty="0">
                <a:latin typeface="Courier New" pitchFamily="49" charset="0"/>
              </a:rPr>
              <a:t>31542 pts/2    00:00:01 tcsh</a:t>
            </a:r>
          </a:p>
          <a:p>
            <a:r>
              <a:rPr lang="hu-HU" sz="1600" dirty="0">
                <a:latin typeface="Courier New" pitchFamily="49" charset="0"/>
              </a:rPr>
              <a:t>32017 pts/2    00:00:00 shellex</a:t>
            </a:r>
          </a:p>
          <a:p>
            <a:r>
              <a:rPr lang="hu-HU" sz="1600" dirty="0">
                <a:latin typeface="Courier New" pitchFamily="49" charset="0"/>
              </a:rPr>
              <a:t>32019 pts/2    00:00:00 ps</a:t>
            </a:r>
          </a:p>
          <a:p>
            <a:r>
              <a:rPr lang="hu-HU" sz="1600" dirty="0">
                <a:latin typeface="Courier New" pitchFamily="49" charset="0"/>
              </a:rPr>
              <a:t>&gt;</a:t>
            </a:r>
            <a:r>
              <a:rPr lang="en-US" sz="1600" dirty="0">
                <a:latin typeface="Courier New" pitchFamily="49" charset="0"/>
              </a:rPr>
              <a:t> </a:t>
            </a:r>
            <a:r>
              <a:rPr lang="en-US" sz="1600" dirty="0">
                <a:solidFill>
                  <a:srgbClr val="3366FF"/>
                </a:solidFill>
                <a:latin typeface="Courier New" pitchFamily="49" charset="0"/>
              </a:rPr>
              <a:t>/bin/sleep 10 &amp;</a:t>
            </a:r>
          </a:p>
          <a:p>
            <a:r>
              <a:rPr lang="en-US" sz="1600" dirty="0">
                <a:latin typeface="Courier New" pitchFamily="49" charset="0"/>
              </a:rPr>
              <a:t>32031 /bin/sleep 10 &amp;</a:t>
            </a:r>
          </a:p>
          <a:p>
            <a:r>
              <a:rPr lang="en-US" sz="1600" dirty="0">
                <a:latin typeface="Courier New" pitchFamily="49" charset="0"/>
              </a:rPr>
              <a:t>&gt; </a:t>
            </a:r>
            <a:r>
              <a:rPr lang="en-US" sz="1600" dirty="0">
                <a:solidFill>
                  <a:srgbClr val="3366FF"/>
                </a:solidFill>
                <a:latin typeface="Courier New" pitchFamily="49" charset="0"/>
              </a:rPr>
              <a:t>/bin/</a:t>
            </a:r>
            <a:r>
              <a:rPr lang="en-US" sz="1600" dirty="0" err="1">
                <a:solidFill>
                  <a:srgbClr val="3366FF"/>
                </a:solidFill>
                <a:latin typeface="Courier New" pitchFamily="49" charset="0"/>
              </a:rPr>
              <a:t>ps</a:t>
            </a:r>
            <a:endParaRPr lang="en-US" sz="1600" dirty="0">
              <a:solidFill>
                <a:srgbClr val="3366FF"/>
              </a:solidFill>
              <a:latin typeface="Courier New" pitchFamily="49" charset="0"/>
            </a:endParaRPr>
          </a:p>
          <a:p>
            <a:r>
              <a:rPr lang="en-US" sz="1600" dirty="0">
                <a:latin typeface="Courier New" pitchFamily="49" charset="0"/>
              </a:rPr>
              <a:t> PID TTY          TIME CMD</a:t>
            </a:r>
          </a:p>
          <a:p>
            <a:r>
              <a:rPr lang="en-US" sz="1600" dirty="0">
                <a:latin typeface="Courier New" pitchFamily="49" charset="0"/>
              </a:rPr>
              <a:t>31542 </a:t>
            </a:r>
            <a:r>
              <a:rPr lang="en-US" sz="1600" dirty="0" err="1">
                <a:latin typeface="Courier New" pitchFamily="49" charset="0"/>
              </a:rPr>
              <a:t>pts</a:t>
            </a:r>
            <a:r>
              <a:rPr lang="en-US" sz="1600" dirty="0">
                <a:latin typeface="Courier New" pitchFamily="49" charset="0"/>
              </a:rPr>
              <a:t>/2    00:00:01 </a:t>
            </a:r>
            <a:r>
              <a:rPr lang="en-US" sz="1600" dirty="0" err="1">
                <a:latin typeface="Courier New" pitchFamily="49" charset="0"/>
              </a:rPr>
              <a:t>tcsh</a:t>
            </a:r>
            <a:endParaRPr lang="en-US" sz="1600" dirty="0">
              <a:latin typeface="Courier New" pitchFamily="49" charset="0"/>
            </a:endParaRPr>
          </a:p>
          <a:p>
            <a:r>
              <a:rPr lang="en-US" sz="1600" dirty="0">
                <a:latin typeface="Courier New" pitchFamily="49" charset="0"/>
              </a:rPr>
              <a:t>32024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emacs</a:t>
            </a:r>
            <a:endParaRPr lang="en-US" sz="1600" dirty="0">
              <a:latin typeface="Courier New" pitchFamily="49" charset="0"/>
            </a:endParaRPr>
          </a:p>
          <a:p>
            <a:r>
              <a:rPr lang="en-US" sz="1600" dirty="0">
                <a:latin typeface="Courier New" pitchFamily="49" charset="0"/>
              </a:rPr>
              <a:t>32030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shellex</a:t>
            </a:r>
            <a:endParaRPr lang="en-US" sz="1600" dirty="0">
              <a:latin typeface="Courier New" pitchFamily="49" charset="0"/>
            </a:endParaRPr>
          </a:p>
          <a:p>
            <a:r>
              <a:rPr lang="en-US" sz="1600" dirty="0">
                <a:latin typeface="Courier New" pitchFamily="49" charset="0"/>
              </a:rPr>
              <a:t>32031 </a:t>
            </a:r>
            <a:r>
              <a:rPr lang="en-US" sz="1600" dirty="0" err="1">
                <a:latin typeface="Courier New" pitchFamily="49" charset="0"/>
              </a:rPr>
              <a:t>pts</a:t>
            </a:r>
            <a:r>
              <a:rPr lang="en-US" sz="1600" dirty="0">
                <a:latin typeface="Courier New" pitchFamily="49" charset="0"/>
              </a:rPr>
              <a:t>/2    00:00:00 sleep</a:t>
            </a:r>
          </a:p>
          <a:p>
            <a:r>
              <a:rPr lang="en-US" sz="1600" dirty="0">
                <a:latin typeface="Courier New" pitchFamily="49" charset="0"/>
              </a:rPr>
              <a:t>32033 </a:t>
            </a:r>
            <a:r>
              <a:rPr lang="en-US" sz="1600" dirty="0" err="1">
                <a:latin typeface="Courier New" pitchFamily="49" charset="0"/>
              </a:rPr>
              <a:t>pts</a:t>
            </a:r>
            <a:r>
              <a:rPr lang="en-US" sz="1600" dirty="0">
                <a:latin typeface="Courier New" pitchFamily="49" charset="0"/>
              </a:rPr>
              <a:t>/2    00:00:00 </a:t>
            </a:r>
            <a:r>
              <a:rPr lang="en-US" sz="1600" dirty="0" err="1">
                <a:latin typeface="Courier New" pitchFamily="49" charset="0"/>
              </a:rPr>
              <a:t>ps</a:t>
            </a:r>
            <a:endParaRPr lang="en-US" sz="1600" dirty="0">
              <a:latin typeface="Courier New" pitchFamily="49" charset="0"/>
            </a:endParaRPr>
          </a:p>
          <a:p>
            <a:r>
              <a:rPr lang="hu-HU" sz="1600" dirty="0">
                <a:latin typeface="Courier New" pitchFamily="49" charset="0"/>
              </a:rPr>
              <a:t>&gt; </a:t>
            </a:r>
            <a:r>
              <a:rPr lang="hu-HU" sz="1600" dirty="0">
                <a:solidFill>
                  <a:srgbClr val="3366FF"/>
                </a:solidFill>
                <a:latin typeface="Courier New" pitchFamily="49" charset="0"/>
              </a:rPr>
              <a:t>quit</a:t>
            </a:r>
          </a:p>
        </p:txBody>
      </p:sp>
      <p:sp>
        <p:nvSpPr>
          <p:cNvPr id="3" name="TextBox 2"/>
          <p:cNvSpPr txBox="1"/>
          <p:nvPr/>
        </p:nvSpPr>
        <p:spPr>
          <a:xfrm>
            <a:off x="3028766" y="1394575"/>
            <a:ext cx="3916457" cy="369332"/>
          </a:xfrm>
          <a:prstGeom prst="rect">
            <a:avLst/>
          </a:prstGeom>
          <a:noFill/>
        </p:spPr>
        <p:txBody>
          <a:bodyPr wrap="none" rtlCol="0">
            <a:spAutoFit/>
          </a:bodyPr>
          <a:lstStyle/>
          <a:p>
            <a:r>
              <a:rPr lang="en-US" sz="1800" dirty="0">
                <a:solidFill>
                  <a:srgbClr val="990000"/>
                </a:solidFill>
                <a:latin typeface="Calibri" pitchFamily="34" charset="0"/>
              </a:rPr>
              <a:t>Must give full pathnames for programs</a:t>
            </a:r>
          </a:p>
        </p:txBody>
      </p:sp>
      <p:sp>
        <p:nvSpPr>
          <p:cNvPr id="7" name="TextBox 6"/>
          <p:cNvSpPr txBox="1"/>
          <p:nvPr/>
        </p:nvSpPr>
        <p:spPr>
          <a:xfrm>
            <a:off x="2863658" y="3167995"/>
            <a:ext cx="2855131" cy="369332"/>
          </a:xfrm>
          <a:prstGeom prst="rect">
            <a:avLst/>
          </a:prstGeom>
          <a:noFill/>
        </p:spPr>
        <p:txBody>
          <a:bodyPr wrap="none" rtlCol="0">
            <a:spAutoFit/>
          </a:bodyPr>
          <a:lstStyle/>
          <a:p>
            <a:r>
              <a:rPr lang="en-US" sz="1800" dirty="0">
                <a:solidFill>
                  <a:srgbClr val="990000"/>
                </a:solidFill>
                <a:latin typeface="Calibri" pitchFamily="34" charset="0"/>
              </a:rPr>
              <a:t>Run program in background</a:t>
            </a:r>
          </a:p>
        </p:txBody>
      </p:sp>
      <p:sp>
        <p:nvSpPr>
          <p:cNvPr id="8" name="TextBox 7"/>
          <p:cNvSpPr txBox="1"/>
          <p:nvPr/>
        </p:nvSpPr>
        <p:spPr>
          <a:xfrm>
            <a:off x="4291223" y="4849502"/>
            <a:ext cx="1897443" cy="646331"/>
          </a:xfrm>
          <a:prstGeom prst="rect">
            <a:avLst/>
          </a:prstGeom>
          <a:noFill/>
        </p:spPr>
        <p:txBody>
          <a:bodyPr wrap="none" rtlCol="0">
            <a:spAutoFit/>
          </a:bodyPr>
          <a:lstStyle/>
          <a:p>
            <a:r>
              <a:rPr lang="en-US" sz="1800" dirty="0">
                <a:solidFill>
                  <a:srgbClr val="990000"/>
                </a:solidFill>
                <a:latin typeface="Calibri" pitchFamily="34" charset="0"/>
              </a:rPr>
              <a:t>Sleep is running</a:t>
            </a:r>
          </a:p>
          <a:p>
            <a:pPr marL="63500" indent="287338"/>
            <a:r>
              <a:rPr lang="en-US" sz="1800" dirty="0">
                <a:solidFill>
                  <a:srgbClr val="990000"/>
                </a:solidFill>
                <a:latin typeface="Calibri" pitchFamily="34" charset="0"/>
              </a:rPr>
              <a:t>in background</a:t>
            </a:r>
          </a:p>
        </p:txBody>
      </p:sp>
    </p:spTree>
    <p:extLst>
      <p:ext uri="{BB962C8B-B14F-4D97-AF65-F5344CB8AC3E}">
        <p14:creationId xmlns:p14="http://schemas.microsoft.com/office/powerpoint/2010/main" val="37844110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Simple Shell Implementation</a:t>
            </a:r>
          </a:p>
        </p:txBody>
      </p:sp>
      <p:sp>
        <p:nvSpPr>
          <p:cNvPr id="542723" name="Rectangle 3"/>
          <p:cNvSpPr>
            <a:spLocks noGrp="1" noChangeArrowheads="1"/>
          </p:cNvSpPr>
          <p:nvPr>
            <p:ph type="body" idx="1"/>
          </p:nvPr>
        </p:nvSpPr>
        <p:spPr>
          <a:xfrm>
            <a:off x="363302" y="1143000"/>
            <a:ext cx="8475897" cy="1828800"/>
          </a:xfrm>
        </p:spPr>
        <p:txBody>
          <a:bodyPr/>
          <a:lstStyle/>
          <a:p>
            <a:r>
              <a:rPr lang="en-US" dirty="0"/>
              <a:t>Basic loop</a:t>
            </a:r>
          </a:p>
          <a:p>
            <a:pPr lvl="1"/>
            <a:r>
              <a:rPr lang="en-US" sz="1400" dirty="0"/>
              <a:t>Read line from command line</a:t>
            </a:r>
          </a:p>
          <a:p>
            <a:pPr lvl="1"/>
            <a:r>
              <a:rPr lang="en-US" sz="1400" dirty="0"/>
              <a:t>Execute the requested operation</a:t>
            </a:r>
          </a:p>
          <a:p>
            <a:pPr lvl="2"/>
            <a:r>
              <a:rPr lang="en-US" sz="1400" dirty="0"/>
              <a:t>Built-in command (only one implemented is </a:t>
            </a:r>
            <a:r>
              <a:rPr lang="en-US" sz="1400" b="1" dirty="0">
                <a:latin typeface="Courier New"/>
                <a:cs typeface="Courier New"/>
              </a:rPr>
              <a:t>quit</a:t>
            </a:r>
            <a:r>
              <a:rPr lang="en-US" sz="1400" dirty="0"/>
              <a:t>)</a:t>
            </a:r>
          </a:p>
          <a:p>
            <a:pPr lvl="2"/>
            <a:r>
              <a:rPr lang="en-US" sz="1400" dirty="0"/>
              <a:t>Load and execute program from file</a:t>
            </a:r>
          </a:p>
        </p:txBody>
      </p:sp>
      <p:sp>
        <p:nvSpPr>
          <p:cNvPr id="542724" name="Text Box 4"/>
          <p:cNvSpPr txBox="1">
            <a:spLocks noChangeArrowheads="1"/>
          </p:cNvSpPr>
          <p:nvPr/>
        </p:nvSpPr>
        <p:spPr bwMode="auto">
          <a:xfrm>
            <a:off x="363303" y="3048000"/>
            <a:ext cx="5726798" cy="3429000"/>
          </a:xfrm>
          <a:prstGeom prst="rect">
            <a:avLst/>
          </a:prstGeom>
          <a:solidFill>
            <a:srgbClr val="F6F5BD"/>
          </a:solidFill>
          <a:ln w="12700">
            <a:solidFill>
              <a:schemeClr val="tx1"/>
            </a:solidFill>
            <a:miter lim="800000"/>
            <a:headEnd/>
            <a:tailEnd type="none" w="sm" len="sm"/>
          </a:ln>
          <a:effectLst/>
        </p:spPr>
        <p:txBody>
          <a:bodyPr wrap="square" lIns="45720" rIns="45720">
            <a:normAutofit lnSpcReduction="10000"/>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command line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(1) {</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read */</a:t>
            </a:r>
            <a:endParaRPr lang="en-US" sz="1600" dirty="0">
              <a:solidFill>
                <a:srgbClr val="000000"/>
              </a:solidFill>
              <a:latin typeface="Courier New"/>
              <a:cs typeface="Courier New"/>
            </a:endParaRP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"&gt; "</a:t>
            </a:r>
            <a:r>
              <a:rPr lang="ro-RO" sz="1600" dirty="0">
                <a:solidFill>
                  <a:srgbClr val="000000"/>
                </a:solidFill>
                <a:latin typeface="Courier New"/>
                <a:cs typeface="Courier New"/>
              </a:rPr>
              <a:t>);</a:t>
            </a:r>
          </a:p>
          <a:p>
            <a:r>
              <a:rPr lang="ro-RO" sz="1600" dirty="0">
                <a:solidFill>
                  <a:srgbClr val="000000"/>
                </a:solidFill>
                <a:latin typeface="Courier New"/>
                <a:cs typeface="Courier New"/>
              </a:rPr>
              <a:t>        Fgets(cmdline, MAXLINE, stdin);</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feof</a:t>
            </a:r>
            <a:r>
              <a:rPr lang="en-US" sz="1600" dirty="0">
                <a:solidFill>
                  <a:srgbClr val="000000"/>
                </a:solidFill>
                <a:latin typeface="Courier New"/>
                <a:cs typeface="Courier New"/>
              </a:rPr>
              <a:t>(</a:t>
            </a:r>
            <a:r>
              <a:rPr lang="en-US" sz="1600" dirty="0" err="1">
                <a:solidFill>
                  <a:srgbClr val="000000"/>
                </a:solidFill>
                <a:latin typeface="Courier New"/>
                <a:cs typeface="Courier New"/>
              </a:rPr>
              <a:t>stdin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exit(0);</a:t>
            </a:r>
          </a:p>
          <a:p>
            <a:endParaRPr lang="en-US"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B2418"/>
                </a:solidFill>
                <a:latin typeface="Courier New"/>
                <a:cs typeface="Courier New"/>
              </a:rPr>
              <a:t>/* evaluate */</a:t>
            </a:r>
            <a:endParaRPr lang="ro-RO" sz="1600" dirty="0">
              <a:solidFill>
                <a:srgbClr val="000000"/>
              </a:solidFill>
              <a:latin typeface="Courier New"/>
              <a:cs typeface="Courier New"/>
            </a:endParaRPr>
          </a:p>
          <a:p>
            <a:r>
              <a:rPr lang="sv-SE" sz="1600" dirty="0">
                <a:solidFill>
                  <a:srgbClr val="000000"/>
                </a:solidFill>
                <a:latin typeface="Courier New"/>
                <a:cs typeface="Courier New"/>
              </a:rPr>
              <a:t>        </a:t>
            </a:r>
            <a:r>
              <a:rPr lang="sv-SE" sz="1600" dirty="0" err="1">
                <a:solidFill>
                  <a:srgbClr val="000000"/>
                </a:solidFill>
                <a:latin typeface="Courier New"/>
                <a:cs typeface="Courier New"/>
              </a:rPr>
              <a:t>eval</a:t>
            </a:r>
            <a:r>
              <a:rPr lang="sv-SE" sz="1600" dirty="0">
                <a:solidFill>
                  <a:srgbClr val="000000"/>
                </a:solidFill>
                <a:latin typeface="Courier New"/>
                <a:cs typeface="Courier New"/>
              </a:rPr>
              <a:t>(</a:t>
            </a:r>
            <a:r>
              <a:rPr lang="sv-SE" sz="1600" dirty="0" err="1">
                <a:solidFill>
                  <a:srgbClr val="000000"/>
                </a:solidFill>
                <a:latin typeface="Courier New"/>
                <a:cs typeface="Courier New"/>
              </a:rPr>
              <a:t>cmdline</a:t>
            </a:r>
            <a:r>
              <a:rPr lang="sv-SE" sz="1600" dirty="0">
                <a:solidFill>
                  <a:srgbClr val="000000"/>
                </a:solidFill>
                <a:latin typeface="Courier New"/>
                <a:cs typeface="Courier New"/>
              </a:rPr>
              <a:t>);</a:t>
            </a:r>
          </a:p>
          <a:p>
            <a:r>
              <a:rPr lang="sv-SE" sz="1600" dirty="0">
                <a:solidFill>
                  <a:srgbClr val="000000"/>
                </a:solidFill>
                <a:latin typeface="Courier New"/>
                <a:cs typeface="Courier New"/>
              </a:rPr>
              <a:t>    }</a:t>
            </a:r>
          </a:p>
          <a:p>
            <a:r>
              <a:rPr lang="sv-SE" sz="1600" dirty="0">
                <a:solidFill>
                  <a:srgbClr val="000000"/>
                </a:solidFill>
                <a:latin typeface="Courier New"/>
                <a:cs typeface="Courier New"/>
              </a:rPr>
              <a:t>   ...</a:t>
            </a:r>
            <a:endParaRPr lang="en-US" sz="1600" dirty="0">
              <a:latin typeface="Courier New"/>
              <a:cs typeface="Courier New"/>
            </a:endParaRPr>
          </a:p>
        </p:txBody>
      </p:sp>
      <p:sp>
        <p:nvSpPr>
          <p:cNvPr id="542727" name="Rectangle 7"/>
          <p:cNvSpPr>
            <a:spLocks noChangeArrowheads="1"/>
          </p:cNvSpPr>
          <p:nvPr/>
        </p:nvSpPr>
        <p:spPr bwMode="auto">
          <a:xfrm>
            <a:off x="6324600" y="3200400"/>
            <a:ext cx="2245194" cy="1066800"/>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2000" b="1" i="1" dirty="0">
                <a:solidFill>
                  <a:schemeClr val="tx1">
                    <a:lumMod val="50000"/>
                    <a:lumOff val="50000"/>
                  </a:schemeClr>
                </a:solidFill>
                <a:latin typeface="Calibri" pitchFamily="34" charset="0"/>
              </a:rPr>
              <a:t>Execution is a sequence of read/evaluate steps</a:t>
            </a:r>
          </a:p>
        </p:txBody>
      </p:sp>
      <p:sp>
        <p:nvSpPr>
          <p:cNvPr id="6" name="Rectangle 3"/>
          <p:cNvSpPr>
            <a:spLocks noChangeArrowheads="1"/>
          </p:cNvSpPr>
          <p:nvPr/>
        </p:nvSpPr>
        <p:spPr bwMode="auto">
          <a:xfrm>
            <a:off x="4689340" y="61193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3152190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F6F5BD"/>
                </a:solidFill>
                <a:latin typeface="Courier New"/>
                <a:cs typeface="Courier New"/>
              </a:rPr>
              <a:t>       if ((</a:t>
            </a:r>
            <a:r>
              <a:rPr lang="en-US" sz="1600" dirty="0" err="1">
                <a:solidFill>
                  <a:srgbClr val="F6F5BD"/>
                </a:solidFill>
                <a:latin typeface="Courier New"/>
                <a:cs typeface="Courier New"/>
              </a:rPr>
              <a:t>pid</a:t>
            </a:r>
            <a:r>
              <a:rPr lang="en-US" sz="1600" dirty="0">
                <a:solidFill>
                  <a:srgbClr val="F6F5BD"/>
                </a:solidFill>
                <a:latin typeface="Courier New"/>
                <a:cs typeface="Courier New"/>
              </a:rPr>
              <a:t> = Fork()) == 0) {   /* Child runs user job */</a:t>
            </a:r>
          </a:p>
          <a:p>
            <a:r>
              <a:rPr lang="en-US" sz="1600" dirty="0">
                <a:solidFill>
                  <a:srgbClr val="F6F5BD"/>
                </a:solidFill>
                <a:latin typeface="Courier New"/>
                <a:cs typeface="Courier New"/>
              </a:rPr>
              <a:t>            if (</a:t>
            </a:r>
            <a:r>
              <a:rPr lang="en-US" sz="1600" dirty="0" err="1">
                <a:solidFill>
                  <a:srgbClr val="F6F5BD"/>
                </a:solidFill>
                <a:latin typeface="Courier New"/>
                <a:cs typeface="Courier New"/>
              </a:rPr>
              <a:t>execve</a:t>
            </a:r>
            <a:r>
              <a:rPr lang="en-US" sz="1600" dirty="0">
                <a:solidFill>
                  <a:srgbClr val="F6F5BD"/>
                </a:solidFill>
                <a:latin typeface="Courier New"/>
                <a:cs typeface="Courier New"/>
              </a:rPr>
              <a:t>(</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[0], </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 environ) &lt; 0) {</a:t>
            </a:r>
          </a:p>
          <a:p>
            <a:r>
              <a:rPr lang="en-US" sz="1600" dirty="0">
                <a:solidFill>
                  <a:srgbClr val="F6F5BD"/>
                </a:solidFill>
                <a:latin typeface="Courier New"/>
                <a:cs typeface="Courier New"/>
              </a:rPr>
              <a:t>                </a:t>
            </a:r>
            <a:r>
              <a:rPr lang="en-US" sz="1600" dirty="0" err="1">
                <a:solidFill>
                  <a:srgbClr val="F6F5BD"/>
                </a:solidFill>
                <a:latin typeface="Courier New"/>
                <a:cs typeface="Courier New"/>
              </a:rPr>
              <a:t>printf</a:t>
            </a:r>
            <a:r>
              <a:rPr lang="en-US" sz="1600" dirty="0">
                <a:solidFill>
                  <a:srgbClr val="F6F5BD"/>
                </a:solidFill>
                <a:latin typeface="Courier New"/>
                <a:cs typeface="Courier New"/>
              </a:rPr>
              <a:t>("%s: Command not found.\n", </a:t>
            </a:r>
            <a:r>
              <a:rPr lang="en-US" sz="1600" dirty="0" err="1">
                <a:solidFill>
                  <a:srgbClr val="F6F5BD"/>
                </a:solidFill>
                <a:latin typeface="Courier New"/>
                <a:cs typeface="Courier New"/>
              </a:rPr>
              <a:t>argv</a:t>
            </a:r>
            <a:r>
              <a:rPr lang="en-US" sz="1600" dirty="0">
                <a:solidFill>
                  <a:srgbClr val="F6F5BD"/>
                </a:solidFill>
                <a:latin typeface="Courier New"/>
                <a:cs typeface="Courier New"/>
              </a:rPr>
              <a:t>[0]);</a:t>
            </a:r>
          </a:p>
          <a:p>
            <a:r>
              <a:rPr lang="en-US" sz="1600" dirty="0">
                <a:solidFill>
                  <a:srgbClr val="F6F5BD"/>
                </a:solidFill>
                <a:latin typeface="Courier New"/>
                <a:cs typeface="Courier New"/>
              </a:rPr>
              <a:t>                exit(0);</a:t>
            </a:r>
          </a:p>
          <a:p>
            <a:r>
              <a:rPr lang="en-US" sz="1600" dirty="0">
                <a:solidFill>
                  <a:srgbClr val="F6F5BD"/>
                </a:solidFill>
                <a:latin typeface="Courier New"/>
                <a:cs typeface="Courier New"/>
              </a:rPr>
              <a:t>            }</a:t>
            </a:r>
          </a:p>
          <a:p>
            <a:r>
              <a:rPr lang="en-US" sz="1600" dirty="0">
                <a:solidFill>
                  <a:srgbClr val="F6F5BD"/>
                </a:solidFill>
                <a:latin typeface="Courier New"/>
                <a:cs typeface="Courier New"/>
              </a:rPr>
              <a:t>        }</a:t>
            </a:r>
          </a:p>
          <a:p>
            <a:endParaRPr lang="en-US" sz="1600" dirty="0">
              <a:solidFill>
                <a:srgbClr val="F6F5BD"/>
              </a:solidFill>
              <a:latin typeface="Courier New"/>
              <a:cs typeface="Courier New"/>
            </a:endParaRPr>
          </a:p>
          <a:p>
            <a:r>
              <a:rPr lang="en-US" sz="1600" dirty="0">
                <a:solidFill>
                  <a:srgbClr val="F6F5BD"/>
                </a:solidFill>
                <a:latin typeface="Courier New"/>
                <a:cs typeface="Courier New"/>
              </a:rPr>
              <a:t>        /* Parent waits for foreground job to terminate */</a:t>
            </a:r>
          </a:p>
          <a:p>
            <a:r>
              <a:rPr lang="de-DE" sz="1600" dirty="0">
                <a:solidFill>
                  <a:srgbClr val="F6F5BD"/>
                </a:solidFill>
                <a:latin typeface="Courier New"/>
                <a:cs typeface="Courier New"/>
              </a:rPr>
              <a:t>	</a:t>
            </a:r>
            <a:r>
              <a:rPr lang="de-DE" sz="1600" dirty="0" err="1">
                <a:solidFill>
                  <a:srgbClr val="F6F5BD"/>
                </a:solidFill>
                <a:latin typeface="Courier New"/>
                <a:cs typeface="Courier New"/>
              </a:rPr>
              <a:t>if</a:t>
            </a:r>
            <a:r>
              <a:rPr lang="de-DE" sz="1600" dirty="0">
                <a:solidFill>
                  <a:srgbClr val="F6F5BD"/>
                </a:solidFill>
                <a:latin typeface="Courier New"/>
                <a:cs typeface="Courier New"/>
              </a:rPr>
              <a:t> (!</a:t>
            </a:r>
            <a:r>
              <a:rPr lang="de-DE" sz="1600" dirty="0" err="1">
                <a:solidFill>
                  <a:srgbClr val="F6F5BD"/>
                </a:solidFill>
                <a:latin typeface="Courier New"/>
                <a:cs typeface="Courier New"/>
              </a:rPr>
              <a:t>bg</a:t>
            </a:r>
            <a:r>
              <a:rPr lang="de-DE" sz="1600" dirty="0">
                <a:solidFill>
                  <a:srgbClr val="F6F5BD"/>
                </a:solidFill>
                <a:latin typeface="Courier New"/>
                <a:cs typeface="Courier New"/>
              </a:rPr>
              <a:t>) {</a:t>
            </a:r>
          </a:p>
          <a:p>
            <a:r>
              <a:rPr lang="fr-FR" sz="1600" dirty="0">
                <a:solidFill>
                  <a:srgbClr val="F6F5BD"/>
                </a:solidFill>
                <a:latin typeface="Courier New"/>
                <a:cs typeface="Courier New"/>
              </a:rPr>
              <a:t>            </a:t>
            </a:r>
            <a:r>
              <a:rPr lang="fr-FR" sz="1600" dirty="0" err="1">
                <a:solidFill>
                  <a:srgbClr val="F6F5BD"/>
                </a:solidFill>
                <a:latin typeface="Courier New"/>
                <a:cs typeface="Courier New"/>
              </a:rPr>
              <a:t>int</a:t>
            </a:r>
            <a:r>
              <a:rPr lang="fr-FR" sz="1600" dirty="0">
                <a:solidFill>
                  <a:srgbClr val="F6F5BD"/>
                </a:solidFill>
                <a:latin typeface="Courier New"/>
                <a:cs typeface="Courier New"/>
              </a:rPr>
              <a:t> </a:t>
            </a:r>
            <a:r>
              <a:rPr lang="fr-FR" sz="1600" dirty="0" err="1">
                <a:solidFill>
                  <a:srgbClr val="F6F5BD"/>
                </a:solidFill>
                <a:latin typeface="Courier New"/>
                <a:cs typeface="Courier New"/>
              </a:rPr>
              <a:t>status</a:t>
            </a:r>
            <a:r>
              <a:rPr lang="fr-FR" sz="1600" dirty="0">
                <a:solidFill>
                  <a:srgbClr val="F6F5BD"/>
                </a:solidFill>
                <a:latin typeface="Courier New"/>
                <a:cs typeface="Courier New"/>
              </a:rPr>
              <a:t>;</a:t>
            </a:r>
          </a:p>
          <a:p>
            <a:r>
              <a:rPr lang="en-US" sz="1600" dirty="0">
                <a:solidFill>
                  <a:srgbClr val="F6F5BD"/>
                </a:solidFill>
                <a:latin typeface="Courier New"/>
                <a:cs typeface="Courier New"/>
              </a:rPr>
              <a:t>            if (</a:t>
            </a:r>
            <a:r>
              <a:rPr lang="en-US" sz="1600" dirty="0" err="1">
                <a:solidFill>
                  <a:srgbClr val="F6F5BD"/>
                </a:solidFill>
                <a:latin typeface="Courier New"/>
                <a:cs typeface="Courier New"/>
              </a:rPr>
              <a:t>waitpid</a:t>
            </a:r>
            <a:r>
              <a:rPr lang="en-US" sz="1600" dirty="0">
                <a:solidFill>
                  <a:srgbClr val="F6F5BD"/>
                </a:solidFill>
                <a:latin typeface="Courier New"/>
                <a:cs typeface="Courier New"/>
              </a:rPr>
              <a:t>(</a:t>
            </a:r>
            <a:r>
              <a:rPr lang="en-US" sz="1600" dirty="0" err="1">
                <a:solidFill>
                  <a:srgbClr val="F6F5BD"/>
                </a:solidFill>
                <a:latin typeface="Courier New"/>
                <a:cs typeface="Courier New"/>
              </a:rPr>
              <a:t>pid</a:t>
            </a:r>
            <a:r>
              <a:rPr lang="en-US" sz="1600" dirty="0">
                <a:solidFill>
                  <a:srgbClr val="F6F5BD"/>
                </a:solidFill>
                <a:latin typeface="Courier New"/>
                <a:cs typeface="Courier New"/>
              </a:rPr>
              <a:t>, &amp;status, 0) &lt; 0)</a:t>
            </a:r>
          </a:p>
          <a:p>
            <a:r>
              <a:rPr lang="en-US" sz="1600" dirty="0">
                <a:solidFill>
                  <a:srgbClr val="F6F5BD"/>
                </a:solidFill>
                <a:latin typeface="Courier New"/>
                <a:cs typeface="Courier New"/>
              </a:rPr>
              <a:t>                </a:t>
            </a:r>
            <a:r>
              <a:rPr lang="en-US" sz="1600" dirty="0" err="1">
                <a:solidFill>
                  <a:srgbClr val="F6F5BD"/>
                </a:solidFill>
                <a:latin typeface="Courier New"/>
                <a:cs typeface="Courier New"/>
              </a:rPr>
              <a:t>unix_error</a:t>
            </a:r>
            <a:r>
              <a:rPr lang="en-US" sz="1600" dirty="0">
                <a:solidFill>
                  <a:srgbClr val="F6F5BD"/>
                </a:solidFill>
                <a:latin typeface="Courier New"/>
                <a:cs typeface="Courier New"/>
              </a:rPr>
              <a:t>("</a:t>
            </a:r>
            <a:r>
              <a:rPr lang="en-US" sz="1600" dirty="0" err="1">
                <a:solidFill>
                  <a:srgbClr val="F6F5BD"/>
                </a:solidFill>
                <a:latin typeface="Courier New"/>
                <a:cs typeface="Courier New"/>
              </a:rPr>
              <a:t>waitfg</a:t>
            </a:r>
            <a:r>
              <a:rPr lang="en-US" sz="1600" dirty="0">
                <a:solidFill>
                  <a:srgbClr val="F6F5BD"/>
                </a:solidFill>
                <a:latin typeface="Courier New"/>
                <a:cs typeface="Courier New"/>
              </a:rPr>
              <a:t>: </a:t>
            </a:r>
            <a:r>
              <a:rPr lang="en-US" sz="1600" dirty="0" err="1">
                <a:solidFill>
                  <a:srgbClr val="F6F5BD"/>
                </a:solidFill>
                <a:latin typeface="Courier New"/>
                <a:cs typeface="Courier New"/>
              </a:rPr>
              <a:t>waitpid</a:t>
            </a:r>
            <a:r>
              <a:rPr lang="en-US" sz="1600" dirty="0">
                <a:solidFill>
                  <a:srgbClr val="F6F5BD"/>
                </a:solidFill>
                <a:latin typeface="Courier New"/>
                <a:cs typeface="Courier New"/>
              </a:rPr>
              <a:t> error");</a:t>
            </a:r>
          </a:p>
          <a:p>
            <a:r>
              <a:rPr lang="en-US" sz="1600" dirty="0">
                <a:solidFill>
                  <a:srgbClr val="F6F5BD"/>
                </a:solidFill>
                <a:latin typeface="Courier New"/>
                <a:cs typeface="Courier New"/>
              </a:rPr>
              <a:t>        }</a:t>
            </a:r>
          </a:p>
          <a:p>
            <a:r>
              <a:rPr lang="hu-HU" sz="1600" dirty="0">
                <a:solidFill>
                  <a:srgbClr val="F6F5BD"/>
                </a:solidFill>
                <a:latin typeface="Courier New"/>
                <a:cs typeface="Courier New"/>
              </a:rPr>
              <a:t>        else</a:t>
            </a:r>
          </a:p>
          <a:p>
            <a:r>
              <a:rPr lang="fi-FI" sz="1600" dirty="0">
                <a:solidFill>
                  <a:srgbClr val="F6F5BD"/>
                </a:solidFill>
                <a:latin typeface="Courier New"/>
                <a:cs typeface="Courier New"/>
              </a:rPr>
              <a:t>            </a:t>
            </a:r>
            <a:r>
              <a:rPr lang="fi-FI" sz="1600" dirty="0" err="1">
                <a:solidFill>
                  <a:srgbClr val="F6F5BD"/>
                </a:solidFill>
                <a:latin typeface="Courier New"/>
                <a:cs typeface="Courier New"/>
              </a:rPr>
              <a:t>printf("%d</a:t>
            </a:r>
            <a:r>
              <a:rPr lang="fi-FI" sz="1600" dirty="0">
                <a:solidFill>
                  <a:srgbClr val="F6F5BD"/>
                </a:solidFill>
                <a:latin typeface="Courier New"/>
                <a:cs typeface="Courier New"/>
              </a:rPr>
              <a:t> %s", </a:t>
            </a:r>
            <a:r>
              <a:rPr lang="fi-FI" sz="1600" dirty="0" err="1">
                <a:solidFill>
                  <a:srgbClr val="F6F5BD"/>
                </a:solidFill>
                <a:latin typeface="Courier New"/>
                <a:cs typeface="Courier New"/>
              </a:rPr>
              <a:t>pid</a:t>
            </a:r>
            <a:r>
              <a:rPr lang="fi-FI" sz="1600" dirty="0">
                <a:solidFill>
                  <a:srgbClr val="F6F5BD"/>
                </a:solidFill>
                <a:latin typeface="Courier New"/>
                <a:cs typeface="Courier New"/>
              </a:rPr>
              <a:t>, </a:t>
            </a:r>
            <a:r>
              <a:rPr lang="fi-FI" sz="1600" dirty="0" err="1">
                <a:solidFill>
                  <a:srgbClr val="F6F5BD"/>
                </a:solidFill>
                <a:latin typeface="Courier New"/>
                <a:cs typeface="Courier New"/>
              </a:rPr>
              <a:t>cmdline</a:t>
            </a:r>
            <a:r>
              <a:rPr lang="fi-FI" sz="1600" dirty="0">
                <a:solidFill>
                  <a:srgbClr val="F6F5BD"/>
                </a:solidFill>
                <a:latin typeface="Courier New"/>
                <a:cs typeface="Courier New"/>
              </a:rPr>
              <a:t>);</a:t>
            </a:r>
          </a:p>
          <a:p>
            <a:r>
              <a:rPr lang="fi-FI" sz="1600" dirty="0">
                <a:solidFill>
                  <a:srgbClr val="F6F5BD"/>
                </a:solidFill>
                <a:latin typeface="Courier New"/>
                <a:cs typeface="Courier New"/>
              </a:rPr>
              <a:t>    }</a:t>
            </a:r>
          </a:p>
          <a:p>
            <a:r>
              <a:rPr lang="is-IS" sz="1600" dirty="0">
                <a:solidFill>
                  <a:srgbClr val="F6F5BD"/>
                </a:solidFill>
                <a:latin typeface="Courier New"/>
                <a:cs typeface="Courier New"/>
              </a:rPr>
              <a:t>    return;</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2598645"/>
            <a:ext cx="8340725" cy="4183155"/>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2392013" y="2810493"/>
            <a:ext cx="4800600" cy="1200329"/>
          </a:xfrm>
          <a:prstGeom prst="rect">
            <a:avLst/>
          </a:prstGeom>
          <a:solidFill>
            <a:srgbClr val="DEDFF5"/>
          </a:solidFill>
        </p:spPr>
        <p:txBody>
          <a:bodyPr wrap="square" rtlCol="0">
            <a:spAutoFit/>
          </a:bodyPr>
          <a:lstStyle/>
          <a:p>
            <a:r>
              <a:rPr lang="en-US" dirty="0" err="1">
                <a:latin typeface="Courier New" panose="02070309020205020404" pitchFamily="49" charset="0"/>
                <a:cs typeface="Courier New" panose="02070309020205020404" pitchFamily="49" charset="0"/>
              </a:rPr>
              <a:t>parseline</a:t>
            </a:r>
            <a:r>
              <a:rPr lang="en-US" dirty="0">
                <a:latin typeface="Calibri" pitchFamily="34" charset="0"/>
              </a:rPr>
              <a:t> </a:t>
            </a:r>
            <a:r>
              <a:rPr lang="en-US" b="0" dirty="0">
                <a:latin typeface="Calibri" pitchFamily="34" charset="0"/>
              </a:rPr>
              <a:t>will parse ‘</a:t>
            </a:r>
            <a:r>
              <a:rPr lang="en-US" b="0" dirty="0" err="1">
                <a:latin typeface="Calibri" pitchFamily="34" charset="0"/>
              </a:rPr>
              <a:t>buf</a:t>
            </a:r>
            <a:r>
              <a:rPr lang="en-US" b="0" dirty="0">
                <a:latin typeface="Calibri" pitchFamily="34" charset="0"/>
              </a:rPr>
              <a:t>’ into ‘</a:t>
            </a:r>
            <a:r>
              <a:rPr lang="en-US" b="0" dirty="0" err="1">
                <a:latin typeface="Calibri" pitchFamily="34" charset="0"/>
              </a:rPr>
              <a:t>argv</a:t>
            </a:r>
            <a:r>
              <a:rPr lang="en-US" b="0" dirty="0">
                <a:latin typeface="Calibri" pitchFamily="34" charset="0"/>
              </a:rPr>
              <a:t>’ and return whether or not input line ended in ‘&amp;’</a:t>
            </a:r>
          </a:p>
        </p:txBody>
      </p:sp>
    </p:spTree>
    <p:extLst>
      <p:ext uri="{BB962C8B-B14F-4D97-AF65-F5344CB8AC3E}">
        <p14:creationId xmlns:p14="http://schemas.microsoft.com/office/powerpoint/2010/main" val="16632618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048000"/>
            <a:ext cx="8340725" cy="3733800"/>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5365791" y="2586335"/>
            <a:ext cx="2736309" cy="461665"/>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Ignore empty lines.</a:t>
            </a:r>
            <a:endParaRPr lang="en-US" b="0" dirty="0">
              <a:latin typeface="+mn-lt"/>
            </a:endParaRPr>
          </a:p>
        </p:txBody>
      </p:sp>
    </p:spTree>
    <p:extLst>
      <p:ext uri="{BB962C8B-B14F-4D97-AF65-F5344CB8AC3E}">
        <p14:creationId xmlns:p14="http://schemas.microsoft.com/office/powerpoint/2010/main" val="35190674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345180"/>
            <a:ext cx="8340725" cy="3436619"/>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581400" y="4086135"/>
            <a:ext cx="4800600" cy="1569660"/>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it is a ‘built in’ command, then handle it here in this program.  Otherwise fork/exec the program specified in </a:t>
            </a:r>
            <a:r>
              <a:rPr lang="en-US" b="0" dirty="0" err="1">
                <a:latin typeface="+mn-lt"/>
                <a:cs typeface="Courier New" panose="02070309020205020404" pitchFamily="49" charset="0"/>
              </a:rPr>
              <a:t>argv</a:t>
            </a:r>
            <a:r>
              <a:rPr lang="en-US" b="0" dirty="0">
                <a:latin typeface="+mn-lt"/>
                <a:cs typeface="Courier New" panose="02070309020205020404" pitchFamily="49" charset="0"/>
              </a:rPr>
              <a:t>[0]</a:t>
            </a:r>
            <a:endParaRPr lang="en-US" b="0" dirty="0">
              <a:latin typeface="+mn-lt"/>
            </a:endParaRPr>
          </a:p>
        </p:txBody>
      </p:sp>
    </p:spTree>
    <p:extLst>
      <p:ext uri="{BB962C8B-B14F-4D97-AF65-F5344CB8AC3E}">
        <p14:creationId xmlns:p14="http://schemas.microsoft.com/office/powerpoint/2010/main" val="36344457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3505200"/>
            <a:ext cx="8340725" cy="3276599"/>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581400" y="4086135"/>
            <a:ext cx="4800600" cy="461665"/>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Create child</a:t>
            </a:r>
            <a:endParaRPr lang="en-US" b="0" dirty="0">
              <a:latin typeface="+mn-lt"/>
            </a:endParaRPr>
          </a:p>
        </p:txBody>
      </p:sp>
    </p:spTree>
    <p:extLst>
      <p:ext uri="{BB962C8B-B14F-4D97-AF65-F5344CB8AC3E}">
        <p14:creationId xmlns:p14="http://schemas.microsoft.com/office/powerpoint/2010/main" val="9659673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C200FF"/>
                </a:solidFill>
                <a:latin typeface="Courier New"/>
                <a:cs typeface="Courier New"/>
              </a:rPr>
              <a:t>if</a:t>
            </a:r>
            <a:r>
              <a:rPr lang="de-DE" sz="1600" dirty="0">
                <a:solidFill>
                  <a:srgbClr val="000000"/>
                </a:solidFill>
                <a:latin typeface="Courier New"/>
                <a:cs typeface="Courier New"/>
              </a:rPr>
              <a:t> (!</a:t>
            </a:r>
            <a:r>
              <a:rPr lang="de-DE" sz="1600" dirty="0" err="1">
                <a:solidFill>
                  <a:srgbClr val="000000"/>
                </a:solidFill>
                <a:latin typeface="Courier New"/>
                <a:cs typeface="Courier New"/>
              </a:rPr>
              <a:t>bg</a:t>
            </a:r>
            <a:r>
              <a:rPr lang="de-DE"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4547801"/>
            <a:ext cx="8340725" cy="2233998"/>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316287" y="5203134"/>
            <a:ext cx="4800600" cy="1200329"/>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Start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[0]</a:t>
            </a:r>
            <a:r>
              <a:rPr lang="en-US" b="0" dirty="0">
                <a:latin typeface="+mn-lt"/>
                <a:cs typeface="Courier New" panose="02070309020205020404" pitchFamily="49" charset="0"/>
              </a:rPr>
              <a:t>.</a:t>
            </a:r>
          </a:p>
          <a:p>
            <a:r>
              <a:rPr lang="en-US" b="0" dirty="0">
                <a:latin typeface="+mn-lt"/>
                <a:cs typeface="Courier New" panose="02070309020205020404" pitchFamily="49" charset="0"/>
              </a:rPr>
              <a:t>Remember </a:t>
            </a:r>
            <a:r>
              <a:rPr lang="en-US" dirty="0" err="1">
                <a:latin typeface="Courier New" panose="02070309020205020404" pitchFamily="49" charset="0"/>
                <a:cs typeface="Courier New" panose="02070309020205020404" pitchFamily="49" charset="0"/>
              </a:rPr>
              <a:t>execve</a:t>
            </a:r>
            <a:r>
              <a:rPr lang="en-US" b="0" dirty="0">
                <a:latin typeface="+mn-lt"/>
                <a:cs typeface="Courier New" panose="02070309020205020404" pitchFamily="49" charset="0"/>
              </a:rPr>
              <a:t> only returns on error.</a:t>
            </a:r>
            <a:endParaRPr lang="en-US" b="0" dirty="0">
              <a:latin typeface="+mn-lt"/>
            </a:endParaRPr>
          </a:p>
        </p:txBody>
      </p:sp>
    </p:spTree>
    <p:extLst>
      <p:ext uri="{BB962C8B-B14F-4D97-AF65-F5344CB8AC3E}">
        <p14:creationId xmlns:p14="http://schemas.microsoft.com/office/powerpoint/2010/main" val="378601895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4"/>
          <p:cNvSpPr txBox="1">
            <a:spLocks noChangeArrowheads="1"/>
          </p:cNvSpPr>
          <p:nvPr/>
        </p:nvSpPr>
        <p:spPr bwMode="auto">
          <a:xfrm>
            <a:off x="279400" y="5734050"/>
            <a:ext cx="8340725" cy="1047748"/>
          </a:xfrm>
          <a:prstGeom prst="rect">
            <a:avLst/>
          </a:prstGeom>
          <a:solidFill>
            <a:srgbClr val="F6F5BD"/>
          </a:solidFill>
          <a:ln w="12700">
            <a:noFill/>
            <a:miter lim="800000"/>
            <a:headEnd/>
            <a:tailEnd type="none" w="sm" len="sm"/>
          </a:ln>
          <a:effectLst/>
        </p:spPr>
        <p:txBody>
          <a:bodyPr wrap="square" lIns="45720" rIns="45720">
            <a:normAutofit/>
          </a:bodyPr>
          <a:lstStyle/>
          <a:p>
            <a:endParaRPr lang="is-IS" sz="1600" dirty="0">
              <a:solidFill>
                <a:srgbClr val="000000"/>
              </a:solidFill>
              <a:latin typeface="Menlo-Regular"/>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3622584" y="5581471"/>
            <a:ext cx="2979391" cy="1200329"/>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running child in foreground, wait until it is done.</a:t>
            </a:r>
            <a:endParaRPr lang="en-US" b="0" dirty="0">
              <a:latin typeface="+mn-lt"/>
            </a:endParaRPr>
          </a:p>
        </p:txBody>
      </p:sp>
    </p:spTree>
    <p:extLst>
      <p:ext uri="{BB962C8B-B14F-4D97-AF65-F5344CB8AC3E}">
        <p14:creationId xmlns:p14="http://schemas.microsoft.com/office/powerpoint/2010/main" val="9686816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658CF477-136D-4A68-AD95-61C9D8FFF4CA}"/>
              </a:ext>
            </a:extLst>
          </p:cNvPr>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TextBox 1"/>
          <p:cNvSpPr txBox="1"/>
          <p:nvPr/>
        </p:nvSpPr>
        <p:spPr>
          <a:xfrm>
            <a:off x="6164609" y="4925815"/>
            <a:ext cx="2979391" cy="1569660"/>
          </a:xfrm>
          <a:prstGeom prst="rect">
            <a:avLst/>
          </a:prstGeom>
          <a:solidFill>
            <a:srgbClr val="DEDFF5"/>
          </a:solidFill>
        </p:spPr>
        <p:txBody>
          <a:bodyPr wrap="square" rtlCol="0">
            <a:spAutoFit/>
          </a:bodyPr>
          <a:lstStyle/>
          <a:p>
            <a:r>
              <a:rPr lang="en-US" b="0" dirty="0">
                <a:latin typeface="+mn-lt"/>
                <a:cs typeface="Courier New" panose="02070309020205020404" pitchFamily="49" charset="0"/>
              </a:rPr>
              <a:t>If running child in background, print </a:t>
            </a:r>
            <a:r>
              <a:rPr lang="en-US" b="0" dirty="0" err="1">
                <a:latin typeface="+mn-lt"/>
                <a:cs typeface="Courier New" panose="02070309020205020404" pitchFamily="49" charset="0"/>
              </a:rPr>
              <a:t>pid</a:t>
            </a:r>
            <a:r>
              <a:rPr lang="en-US" b="0" dirty="0">
                <a:latin typeface="+mn-lt"/>
                <a:cs typeface="Courier New" panose="02070309020205020404" pitchFamily="49" charset="0"/>
              </a:rPr>
              <a:t> and continue doing other stuff.</a:t>
            </a:r>
            <a:endParaRPr lang="en-US" b="0" dirty="0">
              <a:latin typeface="+mn-lt"/>
            </a:endParaRPr>
          </a:p>
        </p:txBody>
      </p:sp>
    </p:spTree>
    <p:extLst>
      <p:ext uri="{BB962C8B-B14F-4D97-AF65-F5344CB8AC3E}">
        <p14:creationId xmlns:p14="http://schemas.microsoft.com/office/powerpoint/2010/main" val="19718786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6757988" cy="781050"/>
          </a:xfrm>
        </p:spPr>
        <p:txBody>
          <a:bodyPr/>
          <a:lstStyle/>
          <a:p>
            <a:r>
              <a:rPr lang="en-US" dirty="0"/>
              <a:t>Simple Shell </a:t>
            </a:r>
            <a:r>
              <a:rPr lang="en-US" dirty="0">
                <a:latin typeface="Courier New" pitchFamily="49" charset="0"/>
              </a:rPr>
              <a:t>eval</a:t>
            </a:r>
            <a:r>
              <a:rPr lang="en-US" dirty="0"/>
              <a:t> Function</a:t>
            </a:r>
          </a:p>
        </p:txBody>
      </p:sp>
      <p:sp>
        <p:nvSpPr>
          <p:cNvPr id="544772" name="Text Box 4"/>
          <p:cNvSpPr txBox="1">
            <a:spLocks noChangeArrowheads="1"/>
          </p:cNvSpPr>
          <p:nvPr/>
        </p:nvSpPr>
        <p:spPr bwMode="auto">
          <a:xfrm>
            <a:off x="279400" y="914400"/>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eval</a:t>
            </a:r>
            <a:r>
              <a:rPr lang="en-US" sz="1600" dirty="0">
                <a:solidFill>
                  <a:srgbClr val="000000"/>
                </a:solidFill>
                <a:latin typeface="Courier New"/>
                <a:cs typeface="Courier New"/>
              </a:rPr>
              <a:t>(</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cmdline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[MAXARGS]; </a:t>
            </a:r>
            <a:r>
              <a:rPr lang="en-US" sz="1600" dirty="0">
                <a:solidFill>
                  <a:srgbClr val="CB2418"/>
                </a:solidFill>
                <a:latin typeface="Courier New"/>
                <a:cs typeface="Courier New"/>
              </a:rPr>
              <a:t>/* Argument list </a:t>
            </a:r>
            <a:r>
              <a:rPr lang="en-US" sz="1600" dirty="0" err="1">
                <a:solidFill>
                  <a:srgbClr val="CB2418"/>
                </a:solidFill>
                <a:latin typeface="Courier New"/>
                <a:cs typeface="Courier New"/>
              </a:rPr>
              <a:t>execve</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[MAXLINE];   </a:t>
            </a:r>
            <a:r>
              <a:rPr lang="en-US" sz="1600" dirty="0">
                <a:solidFill>
                  <a:srgbClr val="CB2418"/>
                </a:solidFill>
                <a:latin typeface="Courier New"/>
                <a:cs typeface="Courier New"/>
              </a:rPr>
              <a:t>/* Holds modified command line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bg</a:t>
            </a:r>
            <a:r>
              <a:rPr lang="en-US" sz="1600" dirty="0">
                <a:solidFill>
                  <a:srgbClr val="000000"/>
                </a:solidFill>
                <a:latin typeface="Courier New"/>
                <a:cs typeface="Courier New"/>
              </a:rPr>
              <a:t>;              </a:t>
            </a:r>
            <a:r>
              <a:rPr lang="en-US" sz="1600" dirty="0">
                <a:solidFill>
                  <a:srgbClr val="CB2418"/>
                </a:solidFill>
                <a:latin typeface="Courier New"/>
                <a:cs typeface="Courier New"/>
              </a:rPr>
              <a:t>/* Should the job run in </a:t>
            </a:r>
            <a:r>
              <a:rPr lang="en-US" sz="1600" dirty="0" err="1">
                <a:solidFill>
                  <a:srgbClr val="CB2418"/>
                </a:solidFill>
                <a:latin typeface="Courier New"/>
                <a:cs typeface="Courier New"/>
              </a:rPr>
              <a:t>bg</a:t>
            </a:r>
            <a:r>
              <a:rPr lang="en-US" sz="1600" dirty="0">
                <a:solidFill>
                  <a:srgbClr val="CB2418"/>
                </a:solidFill>
                <a:latin typeface="Courier New"/>
                <a:cs typeface="Courier New"/>
              </a:rPr>
              <a:t> or </a:t>
            </a:r>
            <a:r>
              <a:rPr lang="en-US" sz="1600" dirty="0" err="1">
                <a:solidFill>
                  <a:srgbClr val="CB2418"/>
                </a:solidFill>
                <a:latin typeface="Courier New"/>
                <a:cs typeface="Courier New"/>
              </a:rPr>
              <a:t>fg</a:t>
            </a:r>
            <a:r>
              <a:rPr lang="en-US" sz="1600" dirty="0">
                <a:solidFill>
                  <a:srgbClr val="CB2418"/>
                </a:solidFill>
                <a:latin typeface="Courier New"/>
                <a:cs typeface="Courier New"/>
              </a:rPr>
              <a:t>?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Process</a:t>
            </a:r>
            <a:r>
              <a:rPr lang="fi-FI" sz="1600" dirty="0">
                <a:solidFill>
                  <a:srgbClr val="CB2418"/>
                </a:solidFill>
                <a:latin typeface="Courier New"/>
                <a:cs typeface="Courier New"/>
              </a:rPr>
              <a:t> id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strcpy(buf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bg</a:t>
            </a:r>
            <a:r>
              <a:rPr lang="fi-FI" sz="1600" dirty="0">
                <a:solidFill>
                  <a:srgbClr val="000000"/>
                </a:solidFill>
                <a:latin typeface="Courier New"/>
                <a:cs typeface="Courier New"/>
              </a:rPr>
              <a:t> = </a:t>
            </a:r>
            <a:r>
              <a:rPr lang="fi-FI" sz="1600" dirty="0" err="1">
                <a:solidFill>
                  <a:srgbClr val="000000"/>
                </a:solidFill>
                <a:latin typeface="Courier New"/>
                <a:cs typeface="Courier New"/>
              </a:rPr>
              <a:t>parseline(buf</a:t>
            </a:r>
            <a:r>
              <a:rPr lang="fi-FI" sz="1600" dirty="0">
                <a:solidFill>
                  <a:srgbClr val="000000"/>
                </a:solidFill>
                <a:latin typeface="Courier New"/>
                <a:cs typeface="Courier New"/>
              </a:rPr>
              <a:t>, </a:t>
            </a:r>
            <a:r>
              <a:rPr lang="fi-FI" sz="1600" dirty="0" err="1">
                <a:solidFill>
                  <a:srgbClr val="000000"/>
                </a:solidFill>
                <a:latin typeface="Courier New"/>
                <a:cs typeface="Courier New"/>
              </a:rPr>
              <a:t>argv</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a:solidFill>
                  <a:srgbClr val="CB2418"/>
                </a:solidFill>
                <a:latin typeface="Courier New"/>
                <a:cs typeface="Courier New"/>
              </a:rPr>
              <a:t>/* Ignore empty lines */</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builtin_command</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runs user job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[0]);</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Parent waits for foreground job to terminate */</a:t>
            </a:r>
            <a:endParaRPr lang="en-US"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a:solidFill>
                  <a:srgbClr val="C200FF"/>
                </a:solidFill>
                <a:latin typeface="Courier New"/>
                <a:cs typeface="Courier New"/>
              </a:rPr>
              <a:t>if</a:t>
            </a:r>
            <a:r>
              <a:rPr lang="de-DE" sz="1600" dirty="0">
                <a:solidFill>
                  <a:srgbClr val="000000"/>
                </a:solidFill>
                <a:latin typeface="Courier New"/>
                <a:cs typeface="Courier New"/>
              </a:rPr>
              <a:t> (!bg)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status</a:t>
            </a:r>
            <a:r>
              <a:rPr lang="fr-FR"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&amp;status, 0) &lt; 0)</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unix_error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waitfg</a:t>
            </a:r>
            <a:r>
              <a:rPr lang="en-US" sz="1600" dirty="0">
                <a:solidFill>
                  <a:srgbClr val="9D206F"/>
                </a:solidFill>
                <a:latin typeface="Courier New"/>
                <a:cs typeface="Courier New"/>
              </a:rPr>
              <a:t>: </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printf(</a:t>
            </a:r>
            <a:r>
              <a:rPr lang="fi-FI" sz="1600" dirty="0" err="1">
                <a:solidFill>
                  <a:srgbClr val="9D206F"/>
                </a:solidFill>
                <a:latin typeface="Courier New"/>
                <a:cs typeface="Courier New"/>
              </a:rPr>
              <a:t>"%d</a:t>
            </a:r>
            <a:r>
              <a:rPr lang="fi-FI" sz="1600" dirty="0">
                <a:solidFill>
                  <a:srgbClr val="9D206F"/>
                </a:solidFill>
                <a:latin typeface="Courier New"/>
                <a:cs typeface="Courier New"/>
              </a:rPr>
              <a:t> %s"</a:t>
            </a:r>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a:t>
            </a:r>
            <a:r>
              <a:rPr lang="fi-FI" sz="1600" dirty="0" err="1">
                <a:solidFill>
                  <a:srgbClr val="000000"/>
                </a:solidFill>
                <a:latin typeface="Courier New"/>
                <a:cs typeface="Courier New"/>
              </a:rPr>
              <a:t>cmdline</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r>
              <a:rPr lang="is-IS" sz="1600" dirty="0">
                <a:solidFill>
                  <a:srgbClr val="000000"/>
                </a:solidFill>
                <a:latin typeface="Courier New"/>
                <a:cs typeface="Courier New"/>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Rectangle 5"/>
          <p:cNvSpPr>
            <a:spLocks noChangeArrowheads="1"/>
          </p:cNvSpPr>
          <p:nvPr/>
        </p:nvSpPr>
        <p:spPr bwMode="auto">
          <a:xfrm>
            <a:off x="7127740" y="6477000"/>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 name="TextBox 2"/>
          <p:cNvSpPr txBox="1"/>
          <p:nvPr/>
        </p:nvSpPr>
        <p:spPr>
          <a:xfrm>
            <a:off x="6337099" y="5088078"/>
            <a:ext cx="2615951" cy="1384995"/>
          </a:xfrm>
          <a:prstGeom prst="rect">
            <a:avLst/>
          </a:prstGeom>
          <a:solidFill>
            <a:srgbClr val="DEDFF5"/>
          </a:solidFill>
        </p:spPr>
        <p:txBody>
          <a:bodyPr wrap="square" rtlCol="0">
            <a:spAutoFit/>
          </a:bodyPr>
          <a:lstStyle/>
          <a:p>
            <a:r>
              <a:rPr lang="en-US" sz="2800" b="0" dirty="0">
                <a:latin typeface="Calibri" pitchFamily="34" charset="0"/>
              </a:rPr>
              <a:t>Oops.  </a:t>
            </a:r>
            <a:r>
              <a:rPr lang="en-US" sz="2800" b="0" i="1" dirty="0">
                <a:latin typeface="Calibri" pitchFamily="34" charset="0"/>
              </a:rPr>
              <a:t>There is a problem with this code.</a:t>
            </a:r>
          </a:p>
        </p:txBody>
      </p:sp>
    </p:spTree>
    <p:extLst>
      <p:ext uri="{BB962C8B-B14F-4D97-AF65-F5344CB8AC3E}">
        <p14:creationId xmlns:p14="http://schemas.microsoft.com/office/powerpoint/2010/main" val="13359636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799" y="1295400"/>
            <a:ext cx="8119153" cy="2133600"/>
          </a:xfrm>
        </p:spPr>
        <p:txBody>
          <a:bodyPr/>
          <a:lstStyle/>
          <a:p>
            <a:pPr marL="0" indent="0"/>
            <a:r>
              <a:rPr lang="en-US" dirty="0"/>
              <a:t>Exceptional Control Flow: </a:t>
            </a:r>
            <a:br>
              <a:rPr lang="en-US" dirty="0"/>
            </a:br>
            <a:r>
              <a:rPr lang="en-US" dirty="0"/>
              <a:t>Signals and Nonlocal Jumps</a:t>
            </a:r>
            <a:br>
              <a:rPr lang="en-US" dirty="0"/>
            </a:br>
            <a:br>
              <a:rPr lang="en-US" dirty="0"/>
            </a:br>
            <a:r>
              <a:rPr lang="en-US" sz="2000" b="0" dirty="0"/>
              <a:t>15-213/18-213/14-513/15-513/18-613: Introduction to Computer Systems</a:t>
            </a:r>
            <a:br>
              <a:rPr lang="en-US" sz="2000" b="0" dirty="0"/>
            </a:br>
            <a:r>
              <a:rPr lang="en-US" sz="2000" b="0" dirty="0"/>
              <a:t>20</a:t>
            </a:r>
            <a:r>
              <a:rPr lang="en-US" sz="2000" b="0" baseline="30000" dirty="0"/>
              <a:t>th</a:t>
            </a:r>
            <a:r>
              <a:rPr lang="en-US" sz="2000" b="0" dirty="0"/>
              <a:t> Lecture, November 5, 2020</a:t>
            </a:r>
          </a:p>
        </p:txBody>
      </p:sp>
      <p:sp>
        <p:nvSpPr>
          <p:cNvPr id="9219" name="Subtitle 2"/>
          <p:cNvSpPr>
            <a:spLocks noGrp="1"/>
          </p:cNvSpPr>
          <p:nvPr>
            <p:ph type="subTitle" idx="1"/>
          </p:nvPr>
        </p:nvSpPr>
        <p:spPr>
          <a:xfrm>
            <a:off x="685800" y="3886200"/>
            <a:ext cx="7678738" cy="1752600"/>
          </a:xfrm>
        </p:spPr>
        <p:txBody>
          <a:bodyPr/>
          <a:lstStyle/>
          <a:p>
            <a:endParaRPr lang="en-US" dirty="0">
              <a:solidFill>
                <a:srgbClr val="000000"/>
              </a:solidFill>
              <a:latin typeface="Calibri"/>
              <a:cs typeface="Calibri"/>
              <a:sym typeface="Calibri" charset="0"/>
            </a:endParaRPr>
          </a:p>
        </p:txBody>
      </p:sp>
      <p:sp>
        <p:nvSpPr>
          <p:cNvPr id="2" name="TextBox 1"/>
          <p:cNvSpPr txBox="1"/>
          <p:nvPr/>
        </p:nvSpPr>
        <p:spPr>
          <a:xfrm>
            <a:off x="280276" y="3923862"/>
            <a:ext cx="184666" cy="369332"/>
          </a:xfrm>
          <a:prstGeom prst="rect">
            <a:avLst/>
          </a:prstGeom>
          <a:noFill/>
        </p:spPr>
        <p:txBody>
          <a:bodyPr wrap="none" rtlCol="0">
            <a:spAutoFit/>
          </a:bodyPr>
          <a:lstStyle/>
          <a:p>
            <a:endParaRPr lang="en-US" sz="1800" dirty="0">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Problem with Simple Shell Example</a:t>
            </a:r>
          </a:p>
        </p:txBody>
      </p:sp>
      <p:sp>
        <p:nvSpPr>
          <p:cNvPr id="685059" name="Rectangle 3"/>
          <p:cNvSpPr>
            <a:spLocks noGrp="1" noChangeArrowheads="1"/>
          </p:cNvSpPr>
          <p:nvPr>
            <p:ph type="body" idx="1"/>
          </p:nvPr>
        </p:nvSpPr>
        <p:spPr>
          <a:xfrm>
            <a:off x="425216" y="1220788"/>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Shell designed to run indefinitely</a:t>
            </a:r>
          </a:p>
          <a:p>
            <a:pPr marL="684213" lvl="1"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Should not accumulate unneeded resources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Memory</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Child processes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File descriptors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Our example shell correctly waits for and reaps</a:t>
            </a:r>
            <a:br>
              <a:rPr lang="en-GB" dirty="0"/>
            </a:br>
            <a:r>
              <a:rPr lang="en-GB" dirty="0"/>
              <a:t> foreground jobs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But what about background jobs?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become zombies when they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never be reaped because shell (typically) will not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create a memory leak that could run the kernel out of memory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350838" y="334295"/>
            <a:ext cx="8716962"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ECF to the Rescue!</a:t>
            </a:r>
          </a:p>
        </p:txBody>
      </p:sp>
      <p:sp>
        <p:nvSpPr>
          <p:cNvPr id="687107" name="Rectangle 3"/>
          <p:cNvSpPr>
            <a:spLocks noGrp="1" noChangeArrowheads="1"/>
          </p:cNvSpPr>
          <p:nvPr>
            <p:ph type="body" idx="1"/>
          </p:nvPr>
        </p:nvSpPr>
        <p:spPr>
          <a:xfrm>
            <a:off x="368300" y="1225550"/>
            <a:ext cx="8470900" cy="5224463"/>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Solution: Exceptional control flow</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The kernel will interrupt regular processing to alert us when a background process completes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Unix, the alert mechanism is called a </a:t>
            </a:r>
            <a:r>
              <a:rPr lang="en-GB" b="1" i="1" dirty="0">
                <a:solidFill>
                  <a:srgbClr val="C00000"/>
                </a:solidFill>
              </a:rPr>
              <a:t>signal</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tx1">
                    <a:lumMod val="50000"/>
                    <a:lumOff val="50000"/>
                  </a:schemeClr>
                </a:solidFill>
              </a:rPr>
              <a:t>Shells</a:t>
            </a:r>
          </a:p>
          <a:p>
            <a:r>
              <a:rPr lang="en-US" dirty="0"/>
              <a:t>Signals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dirty="0"/>
              <a:t>Signals</a:t>
            </a:r>
          </a:p>
        </p:txBody>
      </p:sp>
      <p:sp>
        <p:nvSpPr>
          <p:cNvPr id="521259" name="Rectangle 43"/>
          <p:cNvSpPr>
            <a:spLocks noGrp="1" noChangeArrowheads="1"/>
          </p:cNvSpPr>
          <p:nvPr>
            <p:ph type="body" idx="1"/>
          </p:nvPr>
        </p:nvSpPr>
        <p:spPr>
          <a:xfrm>
            <a:off x="366713" y="1220788"/>
            <a:ext cx="8396287" cy="5201534"/>
          </a:xfrm>
        </p:spPr>
        <p:txBody>
          <a:bodyPr/>
          <a:lstStyle/>
          <a:p>
            <a:r>
              <a:rPr lang="en-US" dirty="0"/>
              <a:t>A </a:t>
            </a:r>
            <a:r>
              <a:rPr lang="en-US" i="1" dirty="0">
                <a:solidFill>
                  <a:srgbClr val="C00000"/>
                </a:solidFill>
              </a:rPr>
              <a:t>signal</a:t>
            </a:r>
            <a:r>
              <a:rPr lang="en-US" dirty="0"/>
              <a:t> notifies a process that an event has occurred</a:t>
            </a:r>
          </a:p>
          <a:p>
            <a:r>
              <a:rPr lang="en-US" dirty="0"/>
              <a:t>Akin to exceptions and interrupts</a:t>
            </a:r>
          </a:p>
          <a:p>
            <a:pPr lvl="1"/>
            <a:r>
              <a:rPr lang="en-US" dirty="0"/>
              <a:t>Exceptions and interrupts go from hardware to kernel</a:t>
            </a:r>
          </a:p>
          <a:p>
            <a:pPr lvl="1"/>
            <a:r>
              <a:rPr lang="en-US" dirty="0"/>
              <a:t>Signals go from kernel to a specific process</a:t>
            </a:r>
          </a:p>
          <a:p>
            <a:r>
              <a:rPr lang="en-US" dirty="0"/>
              <a:t>Can happen either synchronously or asynchronously</a:t>
            </a:r>
          </a:p>
          <a:p>
            <a:r>
              <a:rPr lang="en-US" dirty="0"/>
              <a:t>Many causes</a:t>
            </a:r>
          </a:p>
          <a:p>
            <a:pPr lvl="1"/>
            <a:r>
              <a:rPr lang="en-US" dirty="0"/>
              <a:t>Hardware exceptions</a:t>
            </a:r>
          </a:p>
          <a:p>
            <a:pPr lvl="1"/>
            <a:r>
              <a:rPr lang="en-US" dirty="0"/>
              <a:t>Hardware interrupts</a:t>
            </a:r>
          </a:p>
          <a:p>
            <a:pPr lvl="1"/>
            <a:r>
              <a:rPr lang="en-US" dirty="0"/>
              <a:t>Events within another process</a:t>
            </a:r>
          </a:p>
          <a:p>
            <a:pPr lvl="1"/>
            <a:r>
              <a:rPr lang="en-US" dirty="0"/>
              <a:t>Explicit requests by another process</a:t>
            </a:r>
          </a:p>
        </p:txBody>
      </p:sp>
    </p:spTree>
    <p:extLst>
      <p:ext uri="{BB962C8B-B14F-4D97-AF65-F5344CB8AC3E}">
        <p14:creationId xmlns:p14="http://schemas.microsoft.com/office/powerpoint/2010/main" val="136843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dirty="0"/>
              <a:t>Signals</a:t>
            </a:r>
          </a:p>
        </p:txBody>
      </p:sp>
      <p:sp>
        <p:nvSpPr>
          <p:cNvPr id="521259" name="Rectangle 43"/>
          <p:cNvSpPr>
            <a:spLocks noGrp="1" noChangeArrowheads="1"/>
          </p:cNvSpPr>
          <p:nvPr>
            <p:ph type="body" idx="1"/>
          </p:nvPr>
        </p:nvSpPr>
        <p:spPr>
          <a:xfrm>
            <a:off x="366713" y="1220788"/>
            <a:ext cx="8396287" cy="3232340"/>
          </a:xfrm>
        </p:spPr>
        <p:txBody>
          <a:bodyPr/>
          <a:lstStyle/>
          <a:p>
            <a:r>
              <a:rPr lang="en-US" dirty="0"/>
              <a:t>Every signal has a name and an ID number</a:t>
            </a:r>
          </a:p>
          <a:p>
            <a:pPr lvl="1"/>
            <a:r>
              <a:rPr lang="en-US" dirty="0"/>
              <a:t>Constant named </a:t>
            </a:r>
            <a:r>
              <a:rPr lang="en-US" dirty="0" err="1">
                <a:latin typeface="Consolas" panose="020B0609020204030204" pitchFamily="49" charset="0"/>
              </a:rPr>
              <a:t>SIGsomething</a:t>
            </a:r>
            <a:r>
              <a:rPr lang="en-US" dirty="0"/>
              <a:t>, defined in </a:t>
            </a:r>
            <a:r>
              <a:rPr lang="en-US" dirty="0">
                <a:latin typeface="Consolas" panose="020B0609020204030204" pitchFamily="49" charset="0"/>
              </a:rPr>
              <a:t>&lt;</a:t>
            </a:r>
            <a:r>
              <a:rPr lang="en-US" dirty="0" err="1">
                <a:latin typeface="Consolas" panose="020B0609020204030204" pitchFamily="49" charset="0"/>
              </a:rPr>
              <a:t>signal.h</a:t>
            </a:r>
            <a:r>
              <a:rPr lang="en-US" dirty="0">
                <a:latin typeface="Consolas" panose="020B0609020204030204" pitchFamily="49" charset="0"/>
              </a:rPr>
              <a:t>&gt;</a:t>
            </a:r>
            <a:endParaRPr lang="en-US" dirty="0"/>
          </a:p>
          <a:p>
            <a:pPr lvl="1"/>
            <a:r>
              <a:rPr lang="en-US" dirty="0"/>
              <a:t>Most signals carry no information besides their ID number</a:t>
            </a:r>
          </a:p>
          <a:p>
            <a:r>
              <a:rPr lang="en-US" dirty="0"/>
              <a:t>Most signals can be </a:t>
            </a:r>
            <a:r>
              <a:rPr lang="en-US" i="1" dirty="0"/>
              <a:t>handled</a:t>
            </a:r>
            <a:r>
              <a:rPr lang="en-US" dirty="0"/>
              <a:t> within a process</a:t>
            </a:r>
          </a:p>
          <a:p>
            <a:pPr lvl="1"/>
            <a:r>
              <a:rPr lang="en-US" dirty="0"/>
              <a:t>Like interrupt handlers: table of function pointers</a:t>
            </a:r>
          </a:p>
          <a:p>
            <a:r>
              <a:rPr lang="en-US" dirty="0"/>
              <a:t>All signals have a </a:t>
            </a:r>
            <a:r>
              <a:rPr lang="en-US" i="1" dirty="0"/>
              <a:t>default action</a:t>
            </a:r>
          </a:p>
          <a:p>
            <a:pPr lvl="1"/>
            <a:r>
              <a:rPr lang="en-US" dirty="0"/>
              <a:t>What to do if the signal is not handled</a:t>
            </a:r>
          </a:p>
          <a:p>
            <a:pPr lvl="1"/>
            <a:r>
              <a:rPr lang="en-US" dirty="0"/>
              <a:t>Usually either “ignore” (do nothing) or “terminate process”</a:t>
            </a:r>
          </a:p>
        </p:txBody>
      </p:sp>
      <p:graphicFrame>
        <p:nvGraphicFramePr>
          <p:cNvPr id="521257" name="Group 41"/>
          <p:cNvGraphicFramePr>
            <a:graphicFrameLocks noGrp="1"/>
          </p:cNvGraphicFramePr>
          <p:nvPr>
            <p:extLst>
              <p:ext uri="{D42A27DB-BD31-4B8C-83A1-F6EECF244321}">
                <p14:modId xmlns:p14="http://schemas.microsoft.com/office/powerpoint/2010/main" val="1863588399"/>
              </p:ext>
            </p:extLst>
          </p:nvPr>
        </p:nvGraphicFramePr>
        <p:xfrm>
          <a:off x="381001" y="4453129"/>
          <a:ext cx="8396286" cy="2141719"/>
        </p:xfrm>
        <a:graphic>
          <a:graphicData uri="http://schemas.openxmlformats.org/drawingml/2006/table">
            <a:tbl>
              <a:tblPr bandRow="1">
                <a:tableStyleId>{6E25E649-3F16-4E02-A733-19D2CDBF48F0}</a:tableStyleId>
              </a:tblPr>
              <a:tblGrid>
                <a:gridCol w="4027488">
                  <a:extLst>
                    <a:ext uri="{9D8B030D-6E8A-4147-A177-3AD203B41FA5}">
                      <a16:colId xmlns:a16="http://schemas.microsoft.com/office/drawing/2014/main" val="926512451"/>
                    </a:ext>
                  </a:extLst>
                </a:gridCol>
                <a:gridCol w="1291271">
                  <a:extLst>
                    <a:ext uri="{9D8B030D-6E8A-4147-A177-3AD203B41FA5}">
                      <a16:colId xmlns:a16="http://schemas.microsoft.com/office/drawing/2014/main" val="20001"/>
                    </a:ext>
                  </a:extLst>
                </a:gridCol>
                <a:gridCol w="1188720">
                  <a:extLst>
                    <a:ext uri="{9D8B030D-6E8A-4147-A177-3AD203B41FA5}">
                      <a16:colId xmlns:a16="http://schemas.microsoft.com/office/drawing/2014/main" val="1081051042"/>
                    </a:ext>
                  </a:extLst>
                </a:gridCol>
                <a:gridCol w="1888807">
                  <a:extLst>
                    <a:ext uri="{9D8B030D-6E8A-4147-A177-3AD203B41FA5}">
                      <a16:colId xmlns:a16="http://schemas.microsoft.com/office/drawing/2014/main" val="20002"/>
                    </a:ext>
                  </a:extLst>
                </a:gridCol>
              </a:tblGrid>
              <a:tr h="317264">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Event</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Name</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ID</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Default Action</a:t>
                      </a:r>
                      <a:endParaRPr kumimoji="0" lang="en-US" sz="1800" b="1" i="1" u="none" strike="noStrike" cap="none" normalizeH="0" baseline="0" dirty="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317264">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User typed ctrl-c </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SIGINT</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2</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1"/>
                  </a:ext>
                </a:extLst>
              </a:tr>
              <a:tr h="318638">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Force termination (cannot be handled)</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SIGKILL</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9</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2"/>
                  </a:ext>
                </a:extLst>
              </a:tr>
              <a:tr h="317264">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Segmentation violation</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SIGSEGV</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11</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 </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3"/>
                  </a:ext>
                </a:extLst>
              </a:tr>
              <a:tr h="317264">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Timer signal</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SIGALRM</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Calibri" pitchFamily="34" charset="0"/>
                        </a:rPr>
                        <a:t>varies</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4"/>
                  </a:ext>
                </a:extLst>
              </a:tr>
              <a:tr h="381499">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Child stopped or terminated</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SIGCHLD</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Calibri" pitchFamily="34" charset="0"/>
                        </a:rPr>
                        <a:t>varies</a:t>
                      </a: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Ignore</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357018" y="435678"/>
            <a:ext cx="8226150" cy="762000"/>
          </a:xfrm>
        </p:spPr>
        <p:txBody>
          <a:bodyPr/>
          <a:lstStyle/>
          <a:p>
            <a:r>
              <a:rPr lang="en-US" dirty="0"/>
              <a:t>Signal Concepts: Sending and Delivering</a:t>
            </a:r>
          </a:p>
        </p:txBody>
      </p:sp>
      <p:sp>
        <p:nvSpPr>
          <p:cNvPr id="547843" name="Rectangle 3"/>
          <p:cNvSpPr>
            <a:spLocks noGrp="1" noChangeArrowheads="1"/>
          </p:cNvSpPr>
          <p:nvPr>
            <p:ph type="body" idx="1"/>
          </p:nvPr>
        </p:nvSpPr>
        <p:spPr>
          <a:xfrm>
            <a:off x="366713" y="1328738"/>
            <a:ext cx="8548687" cy="4691062"/>
          </a:xfrm>
        </p:spPr>
        <p:txBody>
          <a:bodyPr/>
          <a:lstStyle/>
          <a:p>
            <a:r>
              <a:rPr lang="en-US" dirty="0"/>
              <a:t>The kernel </a:t>
            </a:r>
            <a:r>
              <a:rPr lang="en-US" i="1" dirty="0">
                <a:solidFill>
                  <a:srgbClr val="C00000"/>
                </a:solidFill>
              </a:rPr>
              <a:t>sends</a:t>
            </a:r>
            <a:r>
              <a:rPr lang="en-US" dirty="0"/>
              <a:t> a signal when the causative event happens</a:t>
            </a:r>
          </a:p>
          <a:p>
            <a:pPr lvl="1"/>
            <a:r>
              <a:rPr lang="en-US" dirty="0"/>
              <a:t>Hardware exception</a:t>
            </a:r>
          </a:p>
          <a:p>
            <a:pPr lvl="1"/>
            <a:r>
              <a:rPr lang="en-US" dirty="0"/>
              <a:t>Hardware interrupt</a:t>
            </a:r>
          </a:p>
          <a:p>
            <a:pPr lvl="1"/>
            <a:r>
              <a:rPr lang="en-US" dirty="0"/>
              <a:t>Something happened to another process (e.g. it exited)</a:t>
            </a:r>
          </a:p>
          <a:p>
            <a:pPr lvl="1"/>
            <a:r>
              <a:rPr lang="en-US" dirty="0"/>
              <a:t>Another process asks for a signal to be sent</a:t>
            </a:r>
          </a:p>
          <a:p>
            <a:r>
              <a:rPr lang="en-US" dirty="0"/>
              <a:t>The kernel </a:t>
            </a:r>
            <a:r>
              <a:rPr lang="en-US" i="1" dirty="0">
                <a:solidFill>
                  <a:srgbClr val="C00000"/>
                </a:solidFill>
              </a:rPr>
              <a:t>delivers</a:t>
            </a:r>
            <a:r>
              <a:rPr lang="en-US" dirty="0"/>
              <a:t> a signal when it makes the destination process react to that signal</a:t>
            </a:r>
          </a:p>
          <a:p>
            <a:pPr lvl="1"/>
            <a:r>
              <a:rPr lang="en-US" dirty="0"/>
              <a:t>By executing the handler</a:t>
            </a:r>
          </a:p>
          <a:p>
            <a:pPr lvl="1"/>
            <a:r>
              <a:rPr lang="en-US" dirty="0"/>
              <a:t>Or by carrying out the default action</a:t>
            </a:r>
          </a:p>
          <a:p>
            <a:r>
              <a:rPr lang="en-US" dirty="0"/>
              <a:t>There can be a delay between sending and delivering</a:t>
            </a:r>
          </a:p>
          <a:p>
            <a:pPr lvl="1"/>
            <a:r>
              <a:rPr lang="en-US" dirty="0"/>
              <a:t>Usually because the process cannot be scheduled immediately</a:t>
            </a:r>
          </a:p>
          <a:p>
            <a:pPr lvl="1"/>
            <a:r>
              <a:rPr lang="en-US" dirty="0"/>
              <a:t>During the delay, the signal is </a:t>
            </a:r>
            <a:r>
              <a:rPr lang="en-US" i="1" dirty="0">
                <a:solidFill>
                  <a:srgbClr val="C00000"/>
                </a:solidFill>
              </a:rPr>
              <a:t>pending</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6200" y="435678"/>
            <a:ext cx="8915400" cy="762000"/>
          </a:xfrm>
        </p:spPr>
        <p:txBody>
          <a:bodyPr/>
          <a:lstStyle/>
          <a:p>
            <a:r>
              <a:rPr lang="en-US" dirty="0"/>
              <a:t>Signal Concepts: Pending and Blocked Signals</a:t>
            </a:r>
          </a:p>
        </p:txBody>
      </p:sp>
      <p:sp>
        <p:nvSpPr>
          <p:cNvPr id="549891" name="Rectangle 3"/>
          <p:cNvSpPr>
            <a:spLocks noGrp="1" noChangeArrowheads="1"/>
          </p:cNvSpPr>
          <p:nvPr>
            <p:ph type="body" idx="1"/>
          </p:nvPr>
        </p:nvSpPr>
        <p:spPr>
          <a:xfrm>
            <a:off x="290513" y="1633538"/>
            <a:ext cx="8548687" cy="4614862"/>
          </a:xfrm>
        </p:spPr>
        <p:txBody>
          <a:bodyPr/>
          <a:lstStyle/>
          <a:p>
            <a:r>
              <a:rPr lang="en-US" dirty="0"/>
              <a:t>A signal is </a:t>
            </a:r>
            <a:r>
              <a:rPr lang="en-US" i="1" dirty="0">
                <a:solidFill>
                  <a:srgbClr val="C00000"/>
                </a:solidFill>
              </a:rPr>
              <a:t>pending</a:t>
            </a:r>
            <a:r>
              <a:rPr lang="en-US" dirty="0"/>
              <a:t> if sent but not yet delivered</a:t>
            </a:r>
          </a:p>
          <a:p>
            <a:pPr lvl="1"/>
            <a:r>
              <a:rPr lang="en-US" dirty="0"/>
              <a:t>Important: Signals are not queued</a:t>
            </a:r>
          </a:p>
          <a:p>
            <a:pPr lvl="2"/>
            <a:r>
              <a:rPr lang="en-US" dirty="0"/>
              <a:t>If a process has a pending signal of type k, then subsequent signals of type k that are sent to that process are discarded</a:t>
            </a:r>
          </a:p>
          <a:p>
            <a:endParaRPr lang="en-US" dirty="0"/>
          </a:p>
          <a:p>
            <a:r>
              <a:rPr lang="en-US" dirty="0"/>
              <a:t>A process can </a:t>
            </a:r>
            <a:r>
              <a:rPr lang="en-US" i="1" dirty="0">
                <a:solidFill>
                  <a:srgbClr val="C00000"/>
                </a:solidFill>
              </a:rPr>
              <a:t>block</a:t>
            </a:r>
            <a:r>
              <a:rPr lang="en-US" dirty="0"/>
              <a:t> the receipt of certain signals</a:t>
            </a:r>
          </a:p>
          <a:p>
            <a:pPr lvl="1"/>
            <a:r>
              <a:rPr lang="en-US" dirty="0"/>
              <a:t>Blocked signals will not be delivered until the signal is unblocked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a:t>Signal Concepts: Receiving a Signal</a:t>
            </a:r>
          </a:p>
        </p:txBody>
      </p:sp>
      <p:sp>
        <p:nvSpPr>
          <p:cNvPr id="548867" name="Rectangle 3"/>
          <p:cNvSpPr>
            <a:spLocks noGrp="1" noChangeArrowheads="1"/>
          </p:cNvSpPr>
          <p:nvPr>
            <p:ph type="body" idx="1"/>
          </p:nvPr>
        </p:nvSpPr>
        <p:spPr>
          <a:xfrm>
            <a:off x="396875" y="1143000"/>
            <a:ext cx="8366125" cy="4972050"/>
          </a:xfrm>
        </p:spPr>
        <p:txBody>
          <a:bodyPr/>
          <a:lstStyle/>
          <a:p>
            <a:r>
              <a:rPr lang="en-US" dirty="0"/>
              <a:t>A destination process </a:t>
            </a:r>
            <a:r>
              <a:rPr lang="en-US" i="1" dirty="0">
                <a:solidFill>
                  <a:srgbClr val="C00000"/>
                </a:solidFill>
              </a:rPr>
              <a:t>receives</a:t>
            </a:r>
            <a:r>
              <a:rPr lang="en-US" dirty="0"/>
              <a:t> a signal when it reacts in some way to the delivery of the signal</a:t>
            </a:r>
          </a:p>
          <a:p>
            <a:r>
              <a:rPr lang="en-US" dirty="0"/>
              <a:t>Some possible ways to react:</a:t>
            </a:r>
          </a:p>
          <a:p>
            <a:pPr lvl="1"/>
            <a:r>
              <a:rPr lang="en-US" b="1" i="1" dirty="0">
                <a:solidFill>
                  <a:srgbClr val="C00000"/>
                </a:solidFill>
              </a:rPr>
              <a:t>Ignore</a:t>
            </a:r>
            <a:r>
              <a:rPr lang="en-US" dirty="0"/>
              <a:t> the signal (do nothing)</a:t>
            </a:r>
          </a:p>
          <a:p>
            <a:pPr lvl="1"/>
            <a:r>
              <a:rPr lang="en-US" b="1" i="1" dirty="0">
                <a:solidFill>
                  <a:srgbClr val="C00000"/>
                </a:solidFill>
              </a:rPr>
              <a:t>Terminate</a:t>
            </a:r>
            <a:r>
              <a:rPr lang="en-US" dirty="0"/>
              <a:t> the process (with optional core dump)</a:t>
            </a:r>
          </a:p>
          <a:p>
            <a:pPr lvl="1"/>
            <a:r>
              <a:rPr lang="en-US" b="1" i="1" dirty="0">
                <a:solidFill>
                  <a:srgbClr val="C00000"/>
                </a:solidFill>
              </a:rPr>
              <a:t>Catch</a:t>
            </a:r>
            <a:r>
              <a:rPr lang="en-US" i="1" dirty="0">
                <a:solidFill>
                  <a:srgbClr val="FF3300"/>
                </a:solidFill>
              </a:rPr>
              <a:t> </a:t>
            </a:r>
            <a:r>
              <a:rPr lang="en-US" dirty="0"/>
              <a:t>the signal by executing a user-level function called </a:t>
            </a:r>
            <a:r>
              <a:rPr lang="en-US" b="1" i="1" dirty="0">
                <a:solidFill>
                  <a:srgbClr val="C00000"/>
                </a:solidFill>
              </a:rPr>
              <a:t>signal handler</a:t>
            </a:r>
          </a:p>
          <a:p>
            <a:pPr lvl="2"/>
            <a:r>
              <a:rPr lang="en-US" dirty="0"/>
              <a:t>Akin to a hardware exception handler being called in response to an asynchronous interrupt:</a:t>
            </a:r>
          </a:p>
          <a:p>
            <a:pPr marL="914400" lvl="2" indent="0">
              <a:buNone/>
            </a:pPr>
            <a:endParaRPr lang="en-US" dirty="0"/>
          </a:p>
        </p:txBody>
      </p:sp>
      <p:sp>
        <p:nvSpPr>
          <p:cNvPr id="4" name="Line 93"/>
          <p:cNvSpPr>
            <a:spLocks noChangeShapeType="1"/>
          </p:cNvSpPr>
          <p:nvPr/>
        </p:nvSpPr>
        <p:spPr bwMode="auto">
          <a:xfrm>
            <a:off x="3981949" y="4547003"/>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3988299" y="5151841"/>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5"/>
          <p:cNvSpPr>
            <a:spLocks noChangeShapeType="1"/>
          </p:cNvSpPr>
          <p:nvPr/>
        </p:nvSpPr>
        <p:spPr bwMode="auto">
          <a:xfrm flipH="1">
            <a:off x="6387011" y="5158191"/>
            <a:ext cx="0" cy="533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6"/>
          <p:cNvSpPr>
            <a:spLocks noChangeShapeType="1"/>
          </p:cNvSpPr>
          <p:nvPr/>
        </p:nvSpPr>
        <p:spPr bwMode="auto">
          <a:xfrm flipH="1" flipV="1">
            <a:off x="3985124" y="5278841"/>
            <a:ext cx="2352675" cy="3873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Line 97"/>
          <p:cNvSpPr>
            <a:spLocks noChangeShapeType="1"/>
          </p:cNvSpPr>
          <p:nvPr/>
        </p:nvSpPr>
        <p:spPr bwMode="auto">
          <a:xfrm>
            <a:off x="3983536" y="5286778"/>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Rectangle 98"/>
          <p:cNvSpPr>
            <a:spLocks noChangeArrowheads="1"/>
          </p:cNvSpPr>
          <p:nvPr/>
        </p:nvSpPr>
        <p:spPr bwMode="auto">
          <a:xfrm>
            <a:off x="4170861" y="4550178"/>
            <a:ext cx="201636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(2) Control passes </a:t>
            </a:r>
          </a:p>
          <a:p>
            <a:r>
              <a:rPr lang="en-US" sz="1600" i="1">
                <a:latin typeface="Helvetica" charset="0"/>
              </a:rPr>
              <a:t>to signal handler </a:t>
            </a:r>
          </a:p>
        </p:txBody>
      </p:sp>
      <p:sp>
        <p:nvSpPr>
          <p:cNvPr id="10" name="Rectangle 99"/>
          <p:cNvSpPr>
            <a:spLocks noChangeArrowheads="1"/>
          </p:cNvSpPr>
          <p:nvPr/>
        </p:nvSpPr>
        <p:spPr bwMode="auto">
          <a:xfrm>
            <a:off x="6456861" y="5134378"/>
            <a:ext cx="149225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9" tIns="44446" rIns="90479" bIns="44446">
            <a:spAutoFit/>
          </a:bodyPr>
          <a:lstStyle/>
          <a:p>
            <a:pPr algn="l"/>
            <a:r>
              <a:rPr lang="en-US" sz="1600" i="1">
                <a:latin typeface="Helvetica" charset="0"/>
              </a:rPr>
              <a:t>(3) Signal  handler runs</a:t>
            </a:r>
          </a:p>
        </p:txBody>
      </p:sp>
      <p:sp>
        <p:nvSpPr>
          <p:cNvPr id="11" name="Rectangle 100"/>
          <p:cNvSpPr>
            <a:spLocks noChangeArrowheads="1"/>
          </p:cNvSpPr>
          <p:nvPr/>
        </p:nvSpPr>
        <p:spPr bwMode="auto">
          <a:xfrm>
            <a:off x="4229599" y="5597928"/>
            <a:ext cx="1947832" cy="82842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(4) Signal handler</a:t>
            </a:r>
          </a:p>
          <a:p>
            <a:r>
              <a:rPr lang="en-US" sz="1600" i="1">
                <a:latin typeface="Helvetica" charset="0"/>
              </a:rPr>
              <a:t>returns to </a:t>
            </a:r>
          </a:p>
          <a:p>
            <a:r>
              <a:rPr lang="en-US" sz="1600" i="1">
                <a:latin typeface="Helvetica" charset="0"/>
              </a:rPr>
              <a:t>next instruction</a:t>
            </a:r>
          </a:p>
        </p:txBody>
      </p:sp>
      <p:sp>
        <p:nvSpPr>
          <p:cNvPr id="12" name="Text Box 101"/>
          <p:cNvSpPr txBox="1">
            <a:spLocks noChangeArrowheads="1"/>
          </p:cNvSpPr>
          <p:nvPr/>
        </p:nvSpPr>
        <p:spPr bwMode="auto">
          <a:xfrm>
            <a:off x="3478711" y="4869266"/>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3" name="Text Box 102"/>
          <p:cNvSpPr txBox="1">
            <a:spLocks noChangeArrowheads="1"/>
          </p:cNvSpPr>
          <p:nvPr/>
        </p:nvSpPr>
        <p:spPr bwMode="auto">
          <a:xfrm>
            <a:off x="3478711" y="5066116"/>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next</a:t>
            </a:r>
            <a:endParaRPr lang="en-US" sz="1600" i="1">
              <a:latin typeface="Helvetica" charset="0"/>
            </a:endParaRPr>
          </a:p>
        </p:txBody>
      </p:sp>
      <p:sp>
        <p:nvSpPr>
          <p:cNvPr id="14" name="Rectangle 105"/>
          <p:cNvSpPr>
            <a:spLocks noChangeArrowheads="1"/>
          </p:cNvSpPr>
          <p:nvPr/>
        </p:nvSpPr>
        <p:spPr bwMode="auto">
          <a:xfrm>
            <a:off x="1522911" y="4524778"/>
            <a:ext cx="1979613"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9" tIns="44446" rIns="90479" bIns="44446">
            <a:spAutoFit/>
          </a:bodyPr>
          <a:lstStyle/>
          <a:p>
            <a:pPr algn="r"/>
            <a:r>
              <a:rPr lang="en-US" sz="1600" i="1" dirty="0">
                <a:latin typeface="Helvetica" charset="0"/>
              </a:rPr>
              <a:t>(1) Signal received by process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8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8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88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8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a:t>Signal Concepts: Pending/Blocked Bits	</a:t>
            </a:r>
          </a:p>
        </p:txBody>
      </p:sp>
      <p:sp>
        <p:nvSpPr>
          <p:cNvPr id="550915" name="Rectangle 3"/>
          <p:cNvSpPr>
            <a:spLocks noGrp="1" noChangeArrowheads="1"/>
          </p:cNvSpPr>
          <p:nvPr>
            <p:ph type="body" idx="1"/>
          </p:nvPr>
        </p:nvSpPr>
        <p:spPr>
          <a:xfrm>
            <a:off x="343117" y="1676400"/>
            <a:ext cx="8419883" cy="3700462"/>
          </a:xfrm>
        </p:spPr>
        <p:txBody>
          <a:bodyPr/>
          <a:lstStyle/>
          <a:p>
            <a:r>
              <a:rPr lang="en-US" dirty="0"/>
              <a:t>Kernel maintains </a:t>
            </a:r>
            <a:r>
              <a:rPr lang="en-US" dirty="0">
                <a:latin typeface="Courier New" pitchFamily="49" charset="0"/>
              </a:rPr>
              <a:t>pending</a:t>
            </a:r>
            <a:r>
              <a:rPr lang="en-US" dirty="0"/>
              <a:t> and </a:t>
            </a:r>
            <a:r>
              <a:rPr lang="en-US" dirty="0">
                <a:latin typeface="Courier New" pitchFamily="49" charset="0"/>
              </a:rPr>
              <a:t>blocked</a:t>
            </a:r>
            <a:r>
              <a:rPr lang="en-US" dirty="0"/>
              <a:t> bit vectors in the context of each process</a:t>
            </a:r>
          </a:p>
          <a:p>
            <a:pPr lvl="1"/>
            <a:r>
              <a:rPr lang="en-US" b="1" dirty="0">
                <a:latin typeface="Courier New" pitchFamily="49" charset="0"/>
              </a:rPr>
              <a:t>pending</a:t>
            </a:r>
            <a:r>
              <a:rPr lang="en-US" dirty="0"/>
              <a:t>: represents the set of pending signals</a:t>
            </a:r>
          </a:p>
          <a:p>
            <a:pPr lvl="2"/>
            <a:r>
              <a:rPr lang="en-US" dirty="0"/>
              <a:t>Kernel sets bit </a:t>
            </a:r>
            <a:r>
              <a:rPr lang="en-US" dirty="0" err="1"/>
              <a:t>k</a:t>
            </a:r>
            <a:r>
              <a:rPr lang="en-US" dirty="0"/>
              <a:t> in </a:t>
            </a:r>
            <a:r>
              <a:rPr lang="en-US" b="1" dirty="0">
                <a:latin typeface="Courier New" pitchFamily="49" charset="0"/>
              </a:rPr>
              <a:t>pending</a:t>
            </a:r>
            <a:r>
              <a:rPr lang="en-US" dirty="0"/>
              <a:t> when a signal of type </a:t>
            </a:r>
            <a:r>
              <a:rPr lang="en-US" dirty="0" err="1"/>
              <a:t>k</a:t>
            </a:r>
            <a:r>
              <a:rPr lang="en-US" dirty="0"/>
              <a:t> is delivered</a:t>
            </a:r>
          </a:p>
          <a:p>
            <a:pPr lvl="2"/>
            <a:r>
              <a:rPr lang="en-US" dirty="0"/>
              <a:t>Kernel clears bit </a:t>
            </a:r>
            <a:r>
              <a:rPr lang="en-US" dirty="0" err="1"/>
              <a:t>k</a:t>
            </a:r>
            <a:r>
              <a:rPr lang="en-US" dirty="0"/>
              <a:t> in </a:t>
            </a:r>
            <a:r>
              <a:rPr lang="en-US" b="1" dirty="0">
                <a:latin typeface="Courier New" pitchFamily="49" charset="0"/>
              </a:rPr>
              <a:t>pending</a:t>
            </a:r>
            <a:r>
              <a:rPr lang="en-US" dirty="0"/>
              <a:t> when a signal of type </a:t>
            </a:r>
            <a:r>
              <a:rPr lang="en-US" dirty="0" err="1"/>
              <a:t>k</a:t>
            </a:r>
            <a:r>
              <a:rPr lang="en-US" dirty="0"/>
              <a:t> is received </a:t>
            </a:r>
          </a:p>
          <a:p>
            <a:pPr lvl="1"/>
            <a:endParaRPr lang="en-US" b="1" dirty="0">
              <a:latin typeface="Courier New" pitchFamily="49" charset="0"/>
            </a:endParaRPr>
          </a:p>
          <a:p>
            <a:pPr lvl="1"/>
            <a:r>
              <a:rPr lang="en-US" b="1" dirty="0">
                <a:latin typeface="Courier New" pitchFamily="49" charset="0"/>
              </a:rPr>
              <a:t>blocked</a:t>
            </a:r>
            <a:r>
              <a:rPr lang="en-US" dirty="0"/>
              <a:t>: represents the set of blocked signals</a:t>
            </a:r>
          </a:p>
          <a:p>
            <a:pPr lvl="2"/>
            <a:r>
              <a:rPr lang="en-US" dirty="0"/>
              <a:t>Can be set and cleared by using the </a:t>
            </a:r>
            <a:r>
              <a:rPr lang="en-US" b="1" dirty="0" err="1">
                <a:latin typeface="Courier New" pitchFamily="49" charset="0"/>
              </a:rPr>
              <a:t>sigprocmask</a:t>
            </a:r>
            <a:r>
              <a:rPr lang="en-US" dirty="0"/>
              <a:t> function</a:t>
            </a:r>
          </a:p>
          <a:p>
            <a:pPr lvl="2"/>
            <a:r>
              <a:rPr lang="en-US" dirty="0"/>
              <a:t>Also referred to as the </a:t>
            </a:r>
            <a:r>
              <a:rPr lang="en-US" i="1" dirty="0"/>
              <a:t>signal mask</a:t>
            </a:r>
            <a:r>
              <a:rPr lang="en-US" dirty="0"/>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17576"/>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5730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780565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Review from last lecture</a:t>
            </a:r>
          </a:p>
        </p:txBody>
      </p:sp>
      <p:sp>
        <p:nvSpPr>
          <p:cNvPr id="504835" name="Rectangle 3"/>
          <p:cNvSpPr>
            <a:spLocks noGrp="1" noChangeArrowheads="1"/>
          </p:cNvSpPr>
          <p:nvPr>
            <p:ph type="body" idx="1"/>
          </p:nvPr>
        </p:nvSpPr>
        <p:spPr/>
        <p:txBody>
          <a:bodyPr/>
          <a:lstStyle/>
          <a:p>
            <a:r>
              <a:rPr lang="en-US" dirty="0"/>
              <a:t>Exceptions</a:t>
            </a:r>
          </a:p>
          <a:p>
            <a:pPr lvl="1"/>
            <a:r>
              <a:rPr lang="en-US" dirty="0"/>
              <a:t>Events that require nonstandard control flow</a:t>
            </a:r>
          </a:p>
          <a:p>
            <a:pPr lvl="1"/>
            <a:r>
              <a:rPr lang="en-US" dirty="0"/>
              <a:t>Generated externally (interrupts) or internally (traps and faults)</a:t>
            </a:r>
          </a:p>
          <a:p>
            <a:endParaRPr lang="en-US" dirty="0"/>
          </a:p>
          <a:p>
            <a:r>
              <a:rPr lang="en-US" dirty="0"/>
              <a:t>Processes</a:t>
            </a:r>
          </a:p>
          <a:p>
            <a:pPr lvl="1"/>
            <a:r>
              <a:rPr lang="en-US" dirty="0"/>
              <a:t>At any given time, system has multiple active processes</a:t>
            </a:r>
          </a:p>
          <a:p>
            <a:pPr lvl="1"/>
            <a:r>
              <a:rPr lang="en-US" dirty="0"/>
              <a:t>Only one can execute at a time on any single core</a:t>
            </a:r>
          </a:p>
          <a:p>
            <a:pPr lvl="1"/>
            <a:r>
              <a:rPr lang="en-US" dirty="0"/>
              <a:t>Each process appears to have total control of </a:t>
            </a:r>
            <a:br>
              <a:rPr lang="en-US" dirty="0"/>
            </a:br>
            <a:r>
              <a:rPr lang="en-US" dirty="0"/>
              <a:t>processor + private memory space</a:t>
            </a:r>
          </a:p>
        </p:txBody>
      </p:sp>
    </p:spTree>
    <p:extLst>
      <p:ext uri="{BB962C8B-B14F-4D97-AF65-F5344CB8AC3E}">
        <p14:creationId xmlns:p14="http://schemas.microsoft.com/office/powerpoint/2010/main" val="3934006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5646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7259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9" name="Right Arrow 8"/>
          <p:cNvSpPr/>
          <p:nvPr/>
        </p:nvSpPr>
        <p:spPr bwMode="auto">
          <a:xfrm rot="5233810">
            <a:off x="703166" y="4570333"/>
            <a:ext cx="2847712"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Sends to C</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56334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21793"/>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7635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Tree>
    <p:extLst>
      <p:ext uri="{BB962C8B-B14F-4D97-AF65-F5344CB8AC3E}">
        <p14:creationId xmlns:p14="http://schemas.microsoft.com/office/powerpoint/2010/main" val="12170448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43571" y="4749284"/>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7999117" y="1290473"/>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
        <p:nvSpPr>
          <p:cNvPr id="28" name="Right Arrow 27"/>
          <p:cNvSpPr/>
          <p:nvPr/>
        </p:nvSpPr>
        <p:spPr bwMode="auto">
          <a:xfrm rot="20015907">
            <a:off x="1987298" y="4960167"/>
            <a:ext cx="4593911"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Received by C</a:t>
            </a:r>
          </a:p>
        </p:txBody>
      </p:sp>
    </p:spTree>
    <p:extLst>
      <p:ext uri="{BB962C8B-B14F-4D97-AF65-F5344CB8AC3E}">
        <p14:creationId xmlns:p14="http://schemas.microsoft.com/office/powerpoint/2010/main" val="238381181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6022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08970" y="1290473"/>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0</a:t>
            </a:r>
          </a:p>
        </p:txBody>
      </p:sp>
      <p:sp>
        <p:nvSpPr>
          <p:cNvPr id="28" name="TextBox 27">
            <a:extLst>
              <a:ext uri="{FF2B5EF4-FFF2-40B4-BE49-F238E27FC236}">
                <a16:creationId xmlns:a16="http://schemas.microsoft.com/office/drawing/2014/main" id="{F57499A8-568F-4096-B2DF-9203D17BF719}"/>
              </a:ext>
            </a:extLst>
          </p:cNvPr>
          <p:cNvSpPr txBox="1"/>
          <p:nvPr/>
        </p:nvSpPr>
        <p:spPr>
          <a:xfrm>
            <a:off x="5528407" y="6216134"/>
            <a:ext cx="200025" cy="369332"/>
          </a:xfrm>
          <a:prstGeom prst="rect">
            <a:avLst/>
          </a:prstGeom>
          <a:noFill/>
        </p:spPr>
        <p:txBody>
          <a:bodyPr wrap="square" rtlCol="0">
            <a:spAutoFit/>
          </a:bodyPr>
          <a:lstStyle/>
          <a:p>
            <a:r>
              <a:rPr lang="en-US" sz="1800" dirty="0">
                <a:latin typeface="Calibri" pitchFamily="34" charset="0"/>
              </a:rPr>
              <a:t>1</a:t>
            </a:r>
          </a:p>
        </p:txBody>
      </p:sp>
      <p:sp>
        <p:nvSpPr>
          <p:cNvPr id="9" name="Oval 8">
            <a:extLst>
              <a:ext uri="{FF2B5EF4-FFF2-40B4-BE49-F238E27FC236}">
                <a16:creationId xmlns:a16="http://schemas.microsoft.com/office/drawing/2014/main" id="{4172D170-FF02-47E7-B7AB-CA824C8059B8}"/>
              </a:ext>
            </a:extLst>
          </p:cNvPr>
          <p:cNvSpPr/>
          <p:nvPr/>
        </p:nvSpPr>
        <p:spPr bwMode="auto">
          <a:xfrm>
            <a:off x="5528406" y="6227224"/>
            <a:ext cx="308513" cy="334078"/>
          </a:xfrm>
          <a:prstGeom prst="ellipse">
            <a:avLst/>
          </a:prstGeom>
          <a:noFill/>
          <a:ln w="25400" cap="flat" cmpd="sng" algn="ctr">
            <a:solidFill>
              <a:srgbClr val="C000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2314040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8" y="486022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4" y="127635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
        <p:nvSpPr>
          <p:cNvPr id="28" name="Right Arrow 27"/>
          <p:cNvSpPr/>
          <p:nvPr/>
        </p:nvSpPr>
        <p:spPr bwMode="auto">
          <a:xfrm rot="6894845" flipV="1">
            <a:off x="901998" y="3871557"/>
            <a:ext cx="4422714"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Sends to C</a:t>
            </a:r>
          </a:p>
        </p:txBody>
      </p:sp>
      <p:sp>
        <p:nvSpPr>
          <p:cNvPr id="29" name="TextBox 28">
            <a:extLst>
              <a:ext uri="{FF2B5EF4-FFF2-40B4-BE49-F238E27FC236}">
                <a16:creationId xmlns:a16="http://schemas.microsoft.com/office/drawing/2014/main" id="{8B77E177-A881-447A-A986-AC8E89DF11D1}"/>
              </a:ext>
            </a:extLst>
          </p:cNvPr>
          <p:cNvSpPr txBox="1"/>
          <p:nvPr/>
        </p:nvSpPr>
        <p:spPr>
          <a:xfrm>
            <a:off x="5529679" y="6216134"/>
            <a:ext cx="200025" cy="369332"/>
          </a:xfrm>
          <a:prstGeom prst="rect">
            <a:avLst/>
          </a:prstGeom>
          <a:noFill/>
        </p:spPr>
        <p:txBody>
          <a:bodyPr wrap="square" rtlCol="0">
            <a:spAutoFit/>
          </a:bodyPr>
          <a:lstStyle/>
          <a:p>
            <a:r>
              <a:rPr lang="en-US" sz="1800" dirty="0">
                <a:latin typeface="Calibri" pitchFamily="34" charset="0"/>
              </a:rPr>
              <a:t>1</a:t>
            </a:r>
          </a:p>
        </p:txBody>
      </p:sp>
    </p:spTree>
    <p:extLst>
      <p:ext uri="{BB962C8B-B14F-4D97-AF65-F5344CB8AC3E}">
        <p14:creationId xmlns:p14="http://schemas.microsoft.com/office/powerpoint/2010/main" val="122032086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1563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3810000" y="31477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1084497" y="3147796"/>
            <a:ext cx="2514600"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551938" name="Rectangle 2"/>
          <p:cNvSpPr>
            <a:spLocks noGrp="1" noChangeArrowheads="1"/>
          </p:cNvSpPr>
          <p:nvPr>
            <p:ph type="title"/>
          </p:nvPr>
        </p:nvSpPr>
        <p:spPr>
          <a:xfrm>
            <a:off x="380614" y="381000"/>
            <a:ext cx="7592093" cy="762000"/>
          </a:xfrm>
        </p:spPr>
        <p:txBody>
          <a:bodyPr/>
          <a:lstStyle/>
          <a:p>
            <a:r>
              <a:rPr lang="en-US" dirty="0"/>
              <a:t>Sending Signals: Process Groups</a:t>
            </a:r>
          </a:p>
        </p:txBody>
      </p:sp>
      <p:sp>
        <p:nvSpPr>
          <p:cNvPr id="551939" name="Rectangle 3"/>
          <p:cNvSpPr>
            <a:spLocks noGrp="1" noChangeArrowheads="1"/>
          </p:cNvSpPr>
          <p:nvPr>
            <p:ph type="body" idx="1"/>
          </p:nvPr>
        </p:nvSpPr>
        <p:spPr>
          <a:xfrm>
            <a:off x="380999" y="1219200"/>
            <a:ext cx="7720013" cy="609600"/>
          </a:xfrm>
        </p:spPr>
        <p:txBody>
          <a:bodyPr/>
          <a:lstStyle/>
          <a:p>
            <a:r>
              <a:rPr lang="en-US"/>
              <a:t>Every process belongs to exactly one process group</a:t>
            </a:r>
          </a:p>
        </p:txBody>
      </p:sp>
      <p:sp>
        <p:nvSpPr>
          <p:cNvPr id="551940" name="Oval 4"/>
          <p:cNvSpPr>
            <a:spLocks noChangeAspect="1" noChangeArrowheads="1"/>
          </p:cNvSpPr>
          <p:nvPr/>
        </p:nvSpPr>
        <p:spPr bwMode="auto">
          <a:xfrm>
            <a:off x="1898650" y="32289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Fore-</a:t>
            </a:r>
          </a:p>
          <a:p>
            <a:pPr algn="ctr"/>
            <a:r>
              <a:rPr lang="en-US" sz="1600" dirty="0">
                <a:latin typeface="Calibri" pitchFamily="34" charset="0"/>
              </a:rPr>
              <a:t>ground</a:t>
            </a:r>
          </a:p>
          <a:p>
            <a:pPr algn="ctr"/>
            <a:r>
              <a:rPr lang="en-US" sz="1600" dirty="0">
                <a:latin typeface="Calibri" pitchFamily="34" charset="0"/>
              </a:rPr>
              <a:t>job</a:t>
            </a:r>
          </a:p>
        </p:txBody>
      </p:sp>
      <p:sp>
        <p:nvSpPr>
          <p:cNvPr id="551941" name="Oval 5"/>
          <p:cNvSpPr>
            <a:spLocks noChangeAspect="1" noChangeArrowheads="1"/>
          </p:cNvSpPr>
          <p:nvPr/>
        </p:nvSpPr>
        <p:spPr bwMode="auto">
          <a:xfrm>
            <a:off x="4094163" y="32289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Back-</a:t>
            </a:r>
          </a:p>
          <a:p>
            <a:pPr algn="ctr">
              <a:lnSpc>
                <a:spcPct val="100000"/>
              </a:lnSpc>
            </a:pPr>
            <a:r>
              <a:rPr lang="en-US" sz="1600" dirty="0">
                <a:latin typeface="Calibri" pitchFamily="34" charset="0"/>
              </a:rPr>
              <a:t>ground</a:t>
            </a:r>
          </a:p>
          <a:p>
            <a:pPr algn="ctr">
              <a:lnSpc>
                <a:spcPct val="100000"/>
              </a:lnSpc>
            </a:pPr>
            <a:r>
              <a:rPr lang="en-US" sz="1600" dirty="0">
                <a:latin typeface="Calibri" pitchFamily="34" charset="0"/>
              </a:rPr>
              <a:t>job #1</a:t>
            </a:r>
          </a:p>
        </p:txBody>
      </p:sp>
      <p:sp>
        <p:nvSpPr>
          <p:cNvPr id="551942" name="Oval 6"/>
          <p:cNvSpPr>
            <a:spLocks noChangeAspect="1" noChangeArrowheads="1"/>
          </p:cNvSpPr>
          <p:nvPr/>
        </p:nvSpPr>
        <p:spPr bwMode="auto">
          <a:xfrm>
            <a:off x="6248400" y="32289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Back-</a:t>
            </a:r>
          </a:p>
          <a:p>
            <a:pPr algn="ctr"/>
            <a:r>
              <a:rPr lang="en-US" sz="1600" dirty="0">
                <a:latin typeface="Calibri" pitchFamily="34" charset="0"/>
              </a:rPr>
              <a:t>ground</a:t>
            </a:r>
          </a:p>
          <a:p>
            <a:pPr algn="ctr"/>
            <a:r>
              <a:rPr lang="en-US" sz="1600" dirty="0">
                <a:latin typeface="Calibri" pitchFamily="34" charset="0"/>
              </a:rPr>
              <a:t>job #2</a:t>
            </a:r>
          </a:p>
        </p:txBody>
      </p:sp>
      <p:sp>
        <p:nvSpPr>
          <p:cNvPr id="551943" name="Oval 7"/>
          <p:cNvSpPr>
            <a:spLocks noChangeAspect="1" noChangeArrowheads="1"/>
          </p:cNvSpPr>
          <p:nvPr/>
        </p:nvSpPr>
        <p:spPr bwMode="auto">
          <a:xfrm>
            <a:off x="4098925" y="19050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dirty="0">
                <a:latin typeface="Calibri" pitchFamily="34" charset="0"/>
              </a:rPr>
              <a:t>Shell</a:t>
            </a:r>
          </a:p>
        </p:txBody>
      </p:sp>
      <p:sp>
        <p:nvSpPr>
          <p:cNvPr id="551944" name="Oval 8"/>
          <p:cNvSpPr>
            <a:spLocks noChangeAspect="1" noChangeArrowheads="1"/>
          </p:cNvSpPr>
          <p:nvPr/>
        </p:nvSpPr>
        <p:spPr bwMode="auto">
          <a:xfrm>
            <a:off x="1339850"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Child</a:t>
            </a:r>
          </a:p>
        </p:txBody>
      </p:sp>
      <p:sp>
        <p:nvSpPr>
          <p:cNvPr id="551945" name="Oval 9"/>
          <p:cNvSpPr>
            <a:spLocks noChangeAspect="1" noChangeArrowheads="1"/>
          </p:cNvSpPr>
          <p:nvPr/>
        </p:nvSpPr>
        <p:spPr bwMode="auto">
          <a:xfrm>
            <a:off x="2465388"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Child</a:t>
            </a:r>
          </a:p>
        </p:txBody>
      </p:sp>
      <p:sp>
        <p:nvSpPr>
          <p:cNvPr id="551946"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47"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48"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dirty="0">
              <a:latin typeface="Calibri" pitchFamily="34" charset="0"/>
            </a:endParaRPr>
          </a:p>
        </p:txBody>
      </p:sp>
      <p:sp>
        <p:nvSpPr>
          <p:cNvPr id="551949"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50"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51" name="Text Box 15"/>
          <p:cNvSpPr txBox="1">
            <a:spLocks noChangeAspect="1" noChangeArrowheads="1"/>
          </p:cNvSpPr>
          <p:nvPr/>
        </p:nvSpPr>
        <p:spPr bwMode="auto">
          <a:xfrm>
            <a:off x="3297238" y="20701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551953" name="Text Box 17"/>
          <p:cNvSpPr txBox="1">
            <a:spLocks noChangeAspect="1" noChangeArrowheads="1"/>
          </p:cNvSpPr>
          <p:nvPr/>
        </p:nvSpPr>
        <p:spPr bwMode="auto">
          <a:xfrm>
            <a:off x="1084498" y="5663625"/>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dirty="0">
                <a:solidFill>
                  <a:schemeClr val="tx1">
                    <a:lumMod val="50000"/>
                    <a:lumOff val="50000"/>
                  </a:schemeClr>
                </a:solidFill>
                <a:latin typeface="Calibri" pitchFamily="34" charset="0"/>
              </a:rPr>
              <a:t>Foreground </a:t>
            </a:r>
          </a:p>
          <a:p>
            <a:pPr>
              <a:lnSpc>
                <a:spcPct val="100000"/>
              </a:lnSpc>
            </a:pPr>
            <a:r>
              <a:rPr lang="en-US" sz="1600" b="1" i="1" dirty="0">
                <a:solidFill>
                  <a:schemeClr val="tx1">
                    <a:lumMod val="50000"/>
                    <a:lumOff val="50000"/>
                  </a:schemeClr>
                </a:solidFill>
                <a:latin typeface="Calibri" pitchFamily="34" charset="0"/>
              </a:rPr>
              <a:t>process group 20</a:t>
            </a:r>
          </a:p>
        </p:txBody>
      </p:sp>
      <p:sp>
        <p:nvSpPr>
          <p:cNvPr id="551955" name="Text Box 19"/>
          <p:cNvSpPr txBox="1">
            <a:spLocks noChangeAspect="1" noChangeArrowheads="1"/>
          </p:cNvSpPr>
          <p:nvPr/>
        </p:nvSpPr>
        <p:spPr bwMode="auto">
          <a:xfrm>
            <a:off x="3810000" y="4191000"/>
            <a:ext cx="1629100" cy="584775"/>
          </a:xfrm>
          <a:prstGeom prst="rect">
            <a:avLst/>
          </a:prstGeom>
          <a:noFill/>
          <a:ln w="12700">
            <a:noFill/>
            <a:miter lim="800000"/>
            <a:headEnd/>
            <a:tailEnd/>
          </a:ln>
          <a:effectLst/>
        </p:spPr>
        <p:txBody>
          <a:bodyPr wrap="none" anchor="ctr">
            <a:spAutoFit/>
          </a:bodyPr>
          <a:lstStyle/>
          <a:p>
            <a:r>
              <a:rPr lang="en-US" sz="1600" i="1" dirty="0">
                <a:solidFill>
                  <a:schemeClr val="tx1">
                    <a:lumMod val="50000"/>
                    <a:lumOff val="50000"/>
                  </a:schemeClr>
                </a:solidFill>
                <a:latin typeface="Calibri" pitchFamily="34" charset="0"/>
              </a:rPr>
              <a:t>Background</a:t>
            </a:r>
          </a:p>
          <a:p>
            <a:r>
              <a:rPr lang="en-US" sz="1600" i="1" dirty="0">
                <a:solidFill>
                  <a:schemeClr val="tx1">
                    <a:lumMod val="50000"/>
                    <a:lumOff val="50000"/>
                  </a:schemeClr>
                </a:solidFill>
                <a:latin typeface="Calibri" pitchFamily="34" charset="0"/>
              </a:rPr>
              <a:t>process group 32</a:t>
            </a:r>
          </a:p>
        </p:txBody>
      </p:sp>
      <p:sp>
        <p:nvSpPr>
          <p:cNvPr id="551956" name="Text Box 20"/>
          <p:cNvSpPr txBox="1">
            <a:spLocks noChangeAspect="1" noChangeArrowheads="1"/>
          </p:cNvSpPr>
          <p:nvPr/>
        </p:nvSpPr>
        <p:spPr bwMode="auto">
          <a:xfrm>
            <a:off x="6096000" y="4215825"/>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dirty="0">
                <a:solidFill>
                  <a:schemeClr val="tx1">
                    <a:lumMod val="50000"/>
                    <a:lumOff val="50000"/>
                  </a:schemeClr>
                </a:solidFill>
                <a:latin typeface="Calibri" pitchFamily="34" charset="0"/>
              </a:rPr>
              <a:t>Background</a:t>
            </a:r>
          </a:p>
          <a:p>
            <a:pPr>
              <a:lnSpc>
                <a:spcPct val="100000"/>
              </a:lnSpc>
            </a:pPr>
            <a:r>
              <a:rPr lang="en-US" sz="1600" b="1" i="1" dirty="0">
                <a:solidFill>
                  <a:schemeClr val="tx1">
                    <a:lumMod val="50000"/>
                    <a:lumOff val="50000"/>
                  </a:schemeClr>
                </a:solidFill>
                <a:latin typeface="Calibri" pitchFamily="34" charset="0"/>
              </a:rPr>
              <a:t>process group 40</a:t>
            </a:r>
          </a:p>
        </p:txBody>
      </p:sp>
      <p:sp>
        <p:nvSpPr>
          <p:cNvPr id="551958" name="Text Box 22"/>
          <p:cNvSpPr txBox="1">
            <a:spLocks noChangeAspect="1" noChangeArrowheads="1"/>
          </p:cNvSpPr>
          <p:nvPr/>
        </p:nvSpPr>
        <p:spPr bwMode="auto">
          <a:xfrm>
            <a:off x="1098550" y="33655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551959" name="Text Box 23"/>
          <p:cNvSpPr txBox="1">
            <a:spLocks noChangeAspect="1" noChangeArrowheads="1"/>
          </p:cNvSpPr>
          <p:nvPr/>
        </p:nvSpPr>
        <p:spPr bwMode="auto">
          <a:xfrm>
            <a:off x="5038725" y="341630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551960" name="Text Box 24"/>
          <p:cNvSpPr txBox="1">
            <a:spLocks noChangeAspect="1" noChangeArrowheads="1"/>
          </p:cNvSpPr>
          <p:nvPr/>
        </p:nvSpPr>
        <p:spPr bwMode="auto">
          <a:xfrm>
            <a:off x="7224929" y="3443288"/>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551961" name="Text Box 25"/>
          <p:cNvSpPr txBox="1">
            <a:spLocks noChangeAspect="1" noChangeArrowheads="1"/>
          </p:cNvSpPr>
          <p:nvPr/>
        </p:nvSpPr>
        <p:spPr bwMode="auto">
          <a:xfrm>
            <a:off x="1398588" y="51816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551962" name="Text Box 26"/>
          <p:cNvSpPr txBox="1">
            <a:spLocks noChangeAspect="1" noChangeArrowheads="1"/>
          </p:cNvSpPr>
          <p:nvPr/>
        </p:nvSpPr>
        <p:spPr bwMode="auto">
          <a:xfrm>
            <a:off x="2541588" y="51816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
        <p:nvSpPr>
          <p:cNvPr id="551963" name="Rectangle 27"/>
          <p:cNvSpPr>
            <a:spLocks noChangeArrowheads="1"/>
          </p:cNvSpPr>
          <p:nvPr/>
        </p:nvSpPr>
        <p:spPr bwMode="auto">
          <a:xfrm>
            <a:off x="3733800" y="5070493"/>
            <a:ext cx="4114800" cy="155890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a:cs typeface="Courier New"/>
              </a:rPr>
              <a:t>getpgrp</a:t>
            </a:r>
            <a:r>
              <a:rPr lang="en-US" sz="1800" b="1" dirty="0">
                <a:solidFill>
                  <a:schemeClr val="tx2"/>
                </a:solidFill>
                <a:latin typeface="Courier New"/>
                <a:cs typeface="Courier New"/>
              </a:rPr>
              <a:t>()</a:t>
            </a:r>
            <a:br>
              <a:rPr lang="en-US" sz="1800" b="1" dirty="0">
                <a:solidFill>
                  <a:schemeClr val="tx2"/>
                </a:solidFill>
                <a:latin typeface="Courier New"/>
                <a:cs typeface="Courier New"/>
              </a:rPr>
            </a:br>
            <a:r>
              <a:rPr lang="en-US" sz="1800" b="1" dirty="0">
                <a:solidFill>
                  <a:schemeClr val="tx2"/>
                </a:solidFill>
                <a:latin typeface="Calibri" pitchFamily="34" charset="0"/>
              </a:rPr>
              <a:t>Return process group of current process</a:t>
            </a:r>
          </a:p>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pitchFamily="49" charset="0"/>
              </a:rPr>
              <a:t>setpgid</a:t>
            </a:r>
            <a:r>
              <a:rPr lang="en-US" sz="1800" b="1" dirty="0">
                <a:solidFill>
                  <a:schemeClr val="tx2"/>
                </a:solidFill>
                <a:latin typeface="Courier New" pitchFamily="49" charset="0"/>
              </a:rPr>
              <a:t>()</a:t>
            </a:r>
            <a:br>
              <a:rPr lang="en-US" sz="1800" b="1" dirty="0">
                <a:solidFill>
                  <a:schemeClr val="tx2"/>
                </a:solidFill>
                <a:latin typeface="Courier New" pitchFamily="49" charset="0"/>
              </a:rPr>
            </a:br>
            <a:r>
              <a:rPr lang="en-US" sz="1800" b="1" dirty="0">
                <a:solidFill>
                  <a:schemeClr val="tx2"/>
                </a:solidFill>
                <a:latin typeface="Calibri" pitchFamily="34" charset="0"/>
              </a:rPr>
              <a:t>Change process group of a process (see text for details)</a:t>
            </a:r>
            <a:endParaRPr lang="en-US" sz="1800"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p:spPr>
        <p:txBody>
          <a:bodyPr/>
          <a:lstStyle/>
          <a:p>
            <a:r>
              <a:rPr lang="en-US" dirty="0"/>
              <a:t>Sending Signals with </a:t>
            </a:r>
            <a:r>
              <a:rPr lang="en-US" dirty="0">
                <a:latin typeface="Courier New"/>
                <a:cs typeface="Courier New"/>
              </a:rPr>
              <a:t>/bin/kill </a:t>
            </a:r>
            <a:r>
              <a:rPr lang="en-US" dirty="0"/>
              <a:t>Program</a:t>
            </a:r>
          </a:p>
        </p:txBody>
      </p:sp>
      <p:sp>
        <p:nvSpPr>
          <p:cNvPr id="553987" name="Rectangle 3"/>
          <p:cNvSpPr>
            <a:spLocks noGrp="1" noChangeArrowheads="1"/>
          </p:cNvSpPr>
          <p:nvPr>
            <p:ph type="body" idx="1"/>
          </p:nvPr>
        </p:nvSpPr>
        <p:spPr>
          <a:xfrm>
            <a:off x="290513" y="1220788"/>
            <a:ext cx="3900487" cy="5224462"/>
          </a:xfrm>
        </p:spPr>
        <p:txBody>
          <a:bodyPr/>
          <a:lstStyle/>
          <a:p>
            <a:pPr marL="282575" indent="-282575"/>
            <a:r>
              <a:rPr lang="en-US" dirty="0">
                <a:latin typeface="Courier New" pitchFamily="49" charset="0"/>
              </a:rPr>
              <a:t>/bin/kill </a:t>
            </a:r>
            <a:r>
              <a:rPr lang="en-US" dirty="0"/>
              <a:t>program sends arbitrary signal to a process or process group</a:t>
            </a:r>
          </a:p>
          <a:p>
            <a:pPr marL="282575" lvl="1" indent="-282575"/>
            <a:endParaRPr lang="en-US" dirty="0">
              <a:latin typeface="Courier New" pitchFamily="49" charset="0"/>
            </a:endParaRPr>
          </a:p>
          <a:p>
            <a:pPr marL="282575" indent="-282575"/>
            <a:r>
              <a:rPr lang="en-US" dirty="0"/>
              <a:t>Examples</a:t>
            </a:r>
          </a:p>
          <a:p>
            <a:pPr lvl="1"/>
            <a:r>
              <a:rPr lang="en-US" b="1" dirty="0">
                <a:latin typeface="Courier New" pitchFamily="49" charset="0"/>
              </a:rPr>
              <a:t>/bin/kill –9 24818</a:t>
            </a:r>
            <a:br>
              <a:rPr lang="en-US" b="1" dirty="0">
                <a:latin typeface="Courier New" pitchFamily="49" charset="0"/>
              </a:rPr>
            </a:br>
            <a:r>
              <a:rPr lang="en-US" sz="1800" dirty="0">
                <a:ea typeface="+mn-ea"/>
                <a:cs typeface="+mn-cs"/>
              </a:rPr>
              <a:t>Send SIGKILL to process 24818</a:t>
            </a:r>
          </a:p>
          <a:p>
            <a:pPr lvl="1"/>
            <a:endParaRPr lang="en-US" b="1" dirty="0">
              <a:latin typeface="Courier New" pitchFamily="49" charset="0"/>
            </a:endParaRPr>
          </a:p>
          <a:p>
            <a:pPr lvl="1"/>
            <a:r>
              <a:rPr lang="en-US" b="1" dirty="0">
                <a:latin typeface="Courier New" pitchFamily="49" charset="0"/>
              </a:rPr>
              <a:t>/bin/kill –9 –24817</a:t>
            </a:r>
            <a:br>
              <a:rPr lang="en-US" b="1" dirty="0">
                <a:latin typeface="Courier New" pitchFamily="49" charset="0"/>
              </a:rPr>
            </a:br>
            <a:r>
              <a:rPr lang="en-US" sz="1800" dirty="0">
                <a:ea typeface="+mn-ea"/>
                <a:cs typeface="+mn-cs"/>
              </a:rPr>
              <a:t>Send SIGKILL to every process in process group 24817</a:t>
            </a:r>
          </a:p>
        </p:txBody>
      </p:sp>
      <p:sp>
        <p:nvSpPr>
          <p:cNvPr id="553991" name="Text Box 7"/>
          <p:cNvSpPr txBox="1">
            <a:spLocks noChangeArrowheads="1"/>
          </p:cNvSpPr>
          <p:nvPr/>
        </p:nvSpPr>
        <p:spPr bwMode="auto">
          <a:xfrm>
            <a:off x="4191000" y="1682750"/>
            <a:ext cx="3878586" cy="4031873"/>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600" b="1" dirty="0" err="1">
                <a:latin typeface="Courier New" pitchFamily="49" charset="0"/>
              </a:rPr>
              <a:t>linux</a:t>
            </a:r>
            <a:r>
              <a:rPr lang="en-US" sz="1600" b="1" dirty="0">
                <a:latin typeface="Courier New" pitchFamily="49" charset="0"/>
              </a:rPr>
              <a:t>&gt; ./forks 16 </a:t>
            </a:r>
          </a:p>
          <a:p>
            <a:pPr algn="l">
              <a:lnSpc>
                <a:spcPct val="100000"/>
              </a:lnSpc>
            </a:pPr>
            <a:r>
              <a:rPr lang="en-US" sz="1600" b="1" dirty="0">
                <a:latin typeface="Courier New" pitchFamily="49" charset="0"/>
              </a:rPr>
              <a:t>Child1: </a:t>
            </a:r>
            <a:r>
              <a:rPr lang="en-US" sz="1600" b="1" dirty="0" err="1">
                <a:latin typeface="Courier New" pitchFamily="49" charset="0"/>
              </a:rPr>
              <a:t>pid</a:t>
            </a:r>
            <a:r>
              <a:rPr lang="en-US" sz="1600" b="1" dirty="0">
                <a:latin typeface="Courier New" pitchFamily="49" charset="0"/>
              </a:rPr>
              <a:t>=24818 </a:t>
            </a:r>
            <a:r>
              <a:rPr lang="en-US" sz="1600" b="1" dirty="0" err="1">
                <a:latin typeface="Courier New" pitchFamily="49" charset="0"/>
              </a:rPr>
              <a:t>pgrp</a:t>
            </a:r>
            <a:r>
              <a:rPr lang="en-US" sz="1600" b="1" dirty="0">
                <a:latin typeface="Courier New" pitchFamily="49" charset="0"/>
              </a:rPr>
              <a:t>=24817 </a:t>
            </a:r>
          </a:p>
          <a:p>
            <a:pPr algn="l">
              <a:lnSpc>
                <a:spcPct val="100000"/>
              </a:lnSpc>
            </a:pPr>
            <a:r>
              <a:rPr lang="en-US" sz="1600" b="1" dirty="0">
                <a:latin typeface="Courier New" pitchFamily="49" charset="0"/>
              </a:rPr>
              <a:t>Child2: </a:t>
            </a:r>
            <a:r>
              <a:rPr lang="en-US" sz="1600" b="1" dirty="0" err="1">
                <a:latin typeface="Courier New" pitchFamily="49" charset="0"/>
              </a:rPr>
              <a:t>pid</a:t>
            </a:r>
            <a:r>
              <a:rPr lang="en-US" sz="1600" b="1" dirty="0">
                <a:latin typeface="Courier New" pitchFamily="49" charset="0"/>
              </a:rPr>
              <a:t>=24819 </a:t>
            </a:r>
            <a:r>
              <a:rPr lang="en-US" sz="1600" b="1" dirty="0" err="1">
                <a:latin typeface="Courier New" pitchFamily="49" charset="0"/>
              </a:rPr>
              <a:t>pgrp</a:t>
            </a:r>
            <a:r>
              <a:rPr lang="en-US" sz="1600" b="1" dirty="0">
                <a:latin typeface="Courier New" pitchFamily="49" charset="0"/>
              </a:rPr>
              <a:t>=24817 </a:t>
            </a:r>
          </a:p>
          <a:p>
            <a:pPr algn="l">
              <a:lnSpc>
                <a:spcPct val="100000"/>
              </a:lnSpc>
            </a:pP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a:latin typeface="Courier New" pitchFamily="49" charset="0"/>
              </a:rPr>
              <a:t>  PID TTY          TIME CMD </a:t>
            </a:r>
          </a:p>
          <a:p>
            <a:pPr algn="l">
              <a:lnSpc>
                <a:spcPct val="100000"/>
              </a:lnSpc>
            </a:pPr>
            <a:r>
              <a:rPr lang="en-US" sz="1600" b="1" dirty="0">
                <a:latin typeface="Courier New" pitchFamily="49" charset="0"/>
              </a:rPr>
              <a:t>24788 pts/2    00:00:00 </a:t>
            </a:r>
            <a:r>
              <a:rPr lang="en-US" sz="1600" b="1" dirty="0" err="1">
                <a:latin typeface="Courier New" pitchFamily="49" charset="0"/>
              </a:rPr>
              <a:t>tcsh</a:t>
            </a:r>
            <a:r>
              <a:rPr lang="en-US" sz="1600" b="1" dirty="0">
                <a:latin typeface="Courier New" pitchFamily="49" charset="0"/>
              </a:rPr>
              <a:t> </a:t>
            </a:r>
          </a:p>
          <a:p>
            <a:pPr algn="l">
              <a:lnSpc>
                <a:spcPct val="100000"/>
              </a:lnSpc>
            </a:pPr>
            <a:r>
              <a:rPr lang="en-US" sz="1600" b="1" dirty="0">
                <a:latin typeface="Courier New" pitchFamily="49" charset="0"/>
              </a:rPr>
              <a:t>24818 pts/2    00:00:02 forks </a:t>
            </a:r>
          </a:p>
          <a:p>
            <a:pPr algn="l">
              <a:lnSpc>
                <a:spcPct val="100000"/>
              </a:lnSpc>
            </a:pPr>
            <a:r>
              <a:rPr lang="en-US" sz="1600" b="1" dirty="0">
                <a:latin typeface="Courier New" pitchFamily="49" charset="0"/>
              </a:rPr>
              <a:t>24819 pts/2    00:00:02 forks </a:t>
            </a:r>
          </a:p>
          <a:p>
            <a:pPr algn="l">
              <a:lnSpc>
                <a:spcPct val="100000"/>
              </a:lnSpc>
            </a:pPr>
            <a:r>
              <a:rPr lang="en-US" sz="1600" b="1" dirty="0">
                <a:latin typeface="Courier New" pitchFamily="49" charset="0"/>
              </a:rPr>
              <a:t>24820 pts/2    00:00:00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/bin/kill -9 -24817 </a:t>
            </a:r>
          </a:p>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a:latin typeface="Courier New" pitchFamily="49" charset="0"/>
              </a:rPr>
              <a:t>  PID TTY          TIME CMD </a:t>
            </a:r>
          </a:p>
          <a:p>
            <a:pPr algn="l">
              <a:lnSpc>
                <a:spcPct val="100000"/>
              </a:lnSpc>
            </a:pPr>
            <a:r>
              <a:rPr lang="en-US" sz="1600" b="1" dirty="0">
                <a:latin typeface="Courier New" pitchFamily="49" charset="0"/>
              </a:rPr>
              <a:t>24788 pts/2    00:00:00 </a:t>
            </a:r>
            <a:r>
              <a:rPr lang="en-US" sz="1600" b="1" dirty="0" err="1">
                <a:latin typeface="Courier New" pitchFamily="49" charset="0"/>
              </a:rPr>
              <a:t>tcsh</a:t>
            </a:r>
            <a:r>
              <a:rPr lang="en-US" sz="1600" b="1" dirty="0">
                <a:latin typeface="Courier New" pitchFamily="49" charset="0"/>
              </a:rPr>
              <a:t> </a:t>
            </a:r>
          </a:p>
          <a:p>
            <a:pPr algn="l">
              <a:lnSpc>
                <a:spcPct val="100000"/>
              </a:lnSpc>
            </a:pPr>
            <a:r>
              <a:rPr lang="en-US" sz="1600" b="1" dirty="0">
                <a:latin typeface="Courier New" pitchFamily="49" charset="0"/>
              </a:rPr>
              <a:t>24823 pts/2    00:00:00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a:t>
            </a:r>
          </a:p>
        </p:txBody>
      </p:sp>
      <p:sp>
        <p:nvSpPr>
          <p:cNvPr id="553992" name="Rectangle 8"/>
          <p:cNvSpPr>
            <a:spLocks noChangeArrowheads="1"/>
          </p:cNvSpPr>
          <p:nvPr/>
        </p:nvSpPr>
        <p:spPr bwMode="auto">
          <a:xfrm>
            <a:off x="4191000" y="3429000"/>
            <a:ext cx="3733800" cy="266700"/>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553995" name="Rectangle 11"/>
          <p:cNvSpPr>
            <a:spLocks noChangeArrowheads="1"/>
          </p:cNvSpPr>
          <p:nvPr/>
        </p:nvSpPr>
        <p:spPr bwMode="auto">
          <a:xfrm>
            <a:off x="4191000" y="3429000"/>
            <a:ext cx="3733800" cy="504825"/>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2" name="Oval 1">
            <a:extLst>
              <a:ext uri="{FF2B5EF4-FFF2-40B4-BE49-F238E27FC236}">
                <a16:creationId xmlns:a16="http://schemas.microsoft.com/office/drawing/2014/main" id="{619E4095-F524-44F6-8133-D034DACC9869}"/>
              </a:ext>
            </a:extLst>
          </p:cNvPr>
          <p:cNvSpPr/>
          <p:nvPr/>
        </p:nvSpPr>
        <p:spPr bwMode="auto">
          <a:xfrm>
            <a:off x="3012904" y="4220772"/>
            <a:ext cx="346255" cy="325837"/>
          </a:xfrm>
          <a:prstGeom prst="ellipse">
            <a:avLst/>
          </a:prstGeom>
          <a:noFill/>
          <a:ln w="25400" cap="flat" cmpd="sng" algn="ctr">
            <a:solidFill>
              <a:srgbClr val="FF0000"/>
            </a:solidFill>
            <a:prstDash val="solid"/>
            <a:round/>
            <a:headEnd type="none" w="med" len="med"/>
            <a:tailEnd type="arrow" w="med" len="med"/>
          </a:ln>
          <a:effectLst/>
        </p:spPr>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Sending Signals from the Keyboard</a:t>
            </a:r>
          </a:p>
        </p:txBody>
      </p:sp>
      <p:sp>
        <p:nvSpPr>
          <p:cNvPr id="555011" name="Rectangle 3"/>
          <p:cNvSpPr>
            <a:spLocks noGrp="1" noChangeArrowheads="1"/>
          </p:cNvSpPr>
          <p:nvPr>
            <p:ph type="body" idx="1"/>
          </p:nvPr>
        </p:nvSpPr>
        <p:spPr>
          <a:xfrm>
            <a:off x="290513" y="1220788"/>
            <a:ext cx="8307387" cy="1293812"/>
          </a:xfrm>
        </p:spPr>
        <p:txBody>
          <a:bodyPr/>
          <a:lstStyle/>
          <a:p>
            <a:pPr>
              <a:lnSpc>
                <a:spcPct val="85000"/>
              </a:lnSpc>
            </a:pPr>
            <a:r>
              <a:rPr lang="en-US" sz="2000" dirty="0"/>
              <a:t>Typing ctrl-c (ctrl-z) causes the kernel to send a SIGINT (SIGTSTP) to every job in the foreground process group.</a:t>
            </a:r>
          </a:p>
          <a:p>
            <a:pPr lvl="1">
              <a:lnSpc>
                <a:spcPct val="90000"/>
              </a:lnSpc>
            </a:pPr>
            <a:r>
              <a:rPr lang="en-US" sz="1800" dirty="0"/>
              <a:t>SIGINT – default action is to terminate each process </a:t>
            </a:r>
          </a:p>
          <a:p>
            <a:pPr lvl="1">
              <a:lnSpc>
                <a:spcPct val="90000"/>
              </a:lnSpc>
            </a:pPr>
            <a:r>
              <a:rPr lang="en-US" sz="1800" dirty="0"/>
              <a:t>SIGTSTP – default action is to stop (suspend) each process</a:t>
            </a:r>
          </a:p>
        </p:txBody>
      </p:sp>
      <p:sp>
        <p:nvSpPr>
          <p:cNvPr id="27" name="Rectangle 26"/>
          <p:cNvSpPr/>
          <p:nvPr/>
        </p:nvSpPr>
        <p:spPr bwMode="auto">
          <a:xfrm>
            <a:off x="6096000" y="36897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3810000" y="36811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1084497" y="3681196"/>
            <a:ext cx="2514600" cy="3099375"/>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0" name="Oval 4"/>
          <p:cNvSpPr>
            <a:spLocks noChangeAspect="1" noChangeArrowheads="1"/>
          </p:cNvSpPr>
          <p:nvPr/>
        </p:nvSpPr>
        <p:spPr bwMode="auto">
          <a:xfrm>
            <a:off x="1898650" y="37623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Fore-</a:t>
            </a:r>
          </a:p>
          <a:p>
            <a:pPr algn="ctr"/>
            <a:r>
              <a:rPr lang="en-US" sz="1600" dirty="0">
                <a:latin typeface="Calibri" pitchFamily="34" charset="0"/>
              </a:rPr>
              <a:t>ground</a:t>
            </a:r>
          </a:p>
          <a:p>
            <a:pPr algn="ctr"/>
            <a:r>
              <a:rPr lang="en-US" sz="1600" dirty="0">
                <a:latin typeface="Calibri" pitchFamily="34" charset="0"/>
              </a:rPr>
              <a:t>job</a:t>
            </a:r>
          </a:p>
        </p:txBody>
      </p:sp>
      <p:sp>
        <p:nvSpPr>
          <p:cNvPr id="31" name="Oval 5"/>
          <p:cNvSpPr>
            <a:spLocks noChangeAspect="1" noChangeArrowheads="1"/>
          </p:cNvSpPr>
          <p:nvPr/>
        </p:nvSpPr>
        <p:spPr bwMode="auto">
          <a:xfrm>
            <a:off x="4094163" y="37623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Back-</a:t>
            </a:r>
          </a:p>
          <a:p>
            <a:pPr algn="ctr">
              <a:lnSpc>
                <a:spcPct val="100000"/>
              </a:lnSpc>
            </a:pPr>
            <a:r>
              <a:rPr lang="en-US" sz="1600" dirty="0">
                <a:latin typeface="Calibri" pitchFamily="34" charset="0"/>
              </a:rPr>
              <a:t>ground</a:t>
            </a:r>
          </a:p>
          <a:p>
            <a:pPr algn="ctr">
              <a:lnSpc>
                <a:spcPct val="100000"/>
              </a:lnSpc>
            </a:pPr>
            <a:r>
              <a:rPr lang="en-US" sz="1600" dirty="0">
                <a:latin typeface="Calibri" pitchFamily="34" charset="0"/>
              </a:rPr>
              <a:t>job #1</a:t>
            </a:r>
          </a:p>
        </p:txBody>
      </p:sp>
      <p:sp>
        <p:nvSpPr>
          <p:cNvPr id="32" name="Oval 6"/>
          <p:cNvSpPr>
            <a:spLocks noChangeAspect="1" noChangeArrowheads="1"/>
          </p:cNvSpPr>
          <p:nvPr/>
        </p:nvSpPr>
        <p:spPr bwMode="auto">
          <a:xfrm>
            <a:off x="6248400" y="37623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Back-</a:t>
            </a:r>
          </a:p>
          <a:p>
            <a:pPr algn="ctr"/>
            <a:r>
              <a:rPr lang="en-US" sz="1600" dirty="0">
                <a:latin typeface="Calibri" pitchFamily="34" charset="0"/>
              </a:rPr>
              <a:t>ground</a:t>
            </a:r>
          </a:p>
          <a:p>
            <a:pPr algn="ctr"/>
            <a:r>
              <a:rPr lang="en-US" sz="1600" dirty="0">
                <a:latin typeface="Calibri" pitchFamily="34" charset="0"/>
              </a:rPr>
              <a:t>job #2</a:t>
            </a:r>
          </a:p>
        </p:txBody>
      </p:sp>
      <p:sp>
        <p:nvSpPr>
          <p:cNvPr id="33" name="Oval 7"/>
          <p:cNvSpPr>
            <a:spLocks noChangeAspect="1" noChangeArrowheads="1"/>
          </p:cNvSpPr>
          <p:nvPr/>
        </p:nvSpPr>
        <p:spPr bwMode="auto">
          <a:xfrm>
            <a:off x="4098925" y="24384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dirty="0">
                <a:latin typeface="Calibri" pitchFamily="34" charset="0"/>
              </a:rPr>
              <a:t>Shell</a:t>
            </a:r>
          </a:p>
        </p:txBody>
      </p:sp>
      <p:sp>
        <p:nvSpPr>
          <p:cNvPr id="34" name="Oval 8"/>
          <p:cNvSpPr>
            <a:spLocks noChangeAspect="1" noChangeArrowheads="1"/>
          </p:cNvSpPr>
          <p:nvPr/>
        </p:nvSpPr>
        <p:spPr bwMode="auto">
          <a:xfrm>
            <a:off x="1339850"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Child</a:t>
            </a:r>
          </a:p>
        </p:txBody>
      </p:sp>
      <p:sp>
        <p:nvSpPr>
          <p:cNvPr id="35" name="Oval 9"/>
          <p:cNvSpPr>
            <a:spLocks noChangeAspect="1" noChangeArrowheads="1"/>
          </p:cNvSpPr>
          <p:nvPr/>
        </p:nvSpPr>
        <p:spPr bwMode="auto">
          <a:xfrm>
            <a:off x="2465388"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Child</a:t>
            </a:r>
          </a:p>
        </p:txBody>
      </p:sp>
      <p:sp>
        <p:nvSpPr>
          <p:cNvPr id="36" name="Line 10"/>
          <p:cNvSpPr>
            <a:spLocks noChangeAspect="1" noChangeShapeType="1"/>
          </p:cNvSpPr>
          <p:nvPr/>
        </p:nvSpPr>
        <p:spPr bwMode="auto">
          <a:xfrm flipH="1">
            <a:off x="1906588" y="4584700"/>
            <a:ext cx="182562" cy="3698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37" name="Line 11"/>
          <p:cNvSpPr>
            <a:spLocks noChangeAspect="1" noChangeShapeType="1"/>
          </p:cNvSpPr>
          <p:nvPr/>
        </p:nvSpPr>
        <p:spPr bwMode="auto">
          <a:xfrm>
            <a:off x="2686050" y="4581525"/>
            <a:ext cx="163513" cy="361950"/>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38" name="Line 12"/>
          <p:cNvSpPr>
            <a:spLocks noChangeAspect="1" noChangeShapeType="1"/>
          </p:cNvSpPr>
          <p:nvPr/>
        </p:nvSpPr>
        <p:spPr bwMode="auto">
          <a:xfrm>
            <a:off x="4594225" y="3200400"/>
            <a:ext cx="0" cy="557213"/>
          </a:xfrm>
          <a:prstGeom prst="line">
            <a:avLst/>
          </a:prstGeom>
          <a:noFill/>
          <a:ln w="12700">
            <a:solidFill>
              <a:schemeClr val="tx1"/>
            </a:solidFill>
            <a:round/>
            <a:headEnd/>
            <a:tailEnd/>
          </a:ln>
          <a:effectLst/>
        </p:spPr>
        <p:txBody>
          <a:bodyPr wrap="none" anchor="ctr">
            <a:spAutoFit/>
          </a:bodyPr>
          <a:lstStyle/>
          <a:p>
            <a:endParaRPr lang="en-US" dirty="0">
              <a:latin typeface="Calibri" pitchFamily="34" charset="0"/>
            </a:endParaRPr>
          </a:p>
        </p:txBody>
      </p:sp>
      <p:sp>
        <p:nvSpPr>
          <p:cNvPr id="39" name="Line 13"/>
          <p:cNvSpPr>
            <a:spLocks noChangeAspect="1" noChangeShapeType="1"/>
          </p:cNvSpPr>
          <p:nvPr/>
        </p:nvSpPr>
        <p:spPr bwMode="auto">
          <a:xfrm flipH="1">
            <a:off x="2768600" y="3108325"/>
            <a:ext cx="1481138" cy="8016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40" name="Line 14"/>
          <p:cNvSpPr>
            <a:spLocks noChangeAspect="1" noChangeShapeType="1"/>
          </p:cNvSpPr>
          <p:nvPr/>
        </p:nvSpPr>
        <p:spPr bwMode="auto">
          <a:xfrm>
            <a:off x="4968875" y="3068638"/>
            <a:ext cx="1412875" cy="833437"/>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41" name="Text Box 15"/>
          <p:cNvSpPr txBox="1">
            <a:spLocks noChangeAspect="1" noChangeArrowheads="1"/>
          </p:cNvSpPr>
          <p:nvPr/>
        </p:nvSpPr>
        <p:spPr bwMode="auto">
          <a:xfrm>
            <a:off x="3297238" y="26035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42" name="Text Box 17"/>
          <p:cNvSpPr txBox="1">
            <a:spLocks noChangeAspect="1" noChangeArrowheads="1"/>
          </p:cNvSpPr>
          <p:nvPr/>
        </p:nvSpPr>
        <p:spPr bwMode="auto">
          <a:xfrm>
            <a:off x="1084498" y="6197025"/>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dirty="0">
                <a:solidFill>
                  <a:srgbClr val="C00000"/>
                </a:solidFill>
                <a:latin typeface="Calibri" pitchFamily="34" charset="0"/>
              </a:rPr>
              <a:t>Foreground </a:t>
            </a:r>
          </a:p>
          <a:p>
            <a:pPr>
              <a:lnSpc>
                <a:spcPct val="100000"/>
              </a:lnSpc>
            </a:pPr>
            <a:r>
              <a:rPr lang="en-US" sz="1600" b="1" i="1" dirty="0">
                <a:solidFill>
                  <a:srgbClr val="C00000"/>
                </a:solidFill>
                <a:latin typeface="Calibri" pitchFamily="34" charset="0"/>
              </a:rPr>
              <a:t>process group 20</a:t>
            </a:r>
          </a:p>
        </p:txBody>
      </p:sp>
      <p:sp>
        <p:nvSpPr>
          <p:cNvPr id="43" name="Text Box 19"/>
          <p:cNvSpPr txBox="1">
            <a:spLocks noChangeAspect="1" noChangeArrowheads="1"/>
          </p:cNvSpPr>
          <p:nvPr/>
        </p:nvSpPr>
        <p:spPr bwMode="auto">
          <a:xfrm>
            <a:off x="3810000" y="4724400"/>
            <a:ext cx="1629100" cy="584775"/>
          </a:xfrm>
          <a:prstGeom prst="rect">
            <a:avLst/>
          </a:prstGeom>
          <a:noFill/>
          <a:ln w="12700">
            <a:noFill/>
            <a:miter lim="800000"/>
            <a:headEnd/>
            <a:tailEnd/>
          </a:ln>
          <a:effectLst/>
        </p:spPr>
        <p:txBody>
          <a:bodyPr wrap="none" anchor="ctr">
            <a:spAutoFit/>
          </a:bodyPr>
          <a:lstStyle/>
          <a:p>
            <a:r>
              <a:rPr lang="en-US" sz="1600" i="1" dirty="0">
                <a:solidFill>
                  <a:schemeClr val="tx1">
                    <a:lumMod val="50000"/>
                    <a:lumOff val="50000"/>
                  </a:schemeClr>
                </a:solidFill>
                <a:latin typeface="Calibri" pitchFamily="34" charset="0"/>
              </a:rPr>
              <a:t>Background</a:t>
            </a:r>
          </a:p>
          <a:p>
            <a:r>
              <a:rPr lang="en-US" sz="1600" i="1" dirty="0">
                <a:solidFill>
                  <a:schemeClr val="tx1">
                    <a:lumMod val="50000"/>
                    <a:lumOff val="50000"/>
                  </a:schemeClr>
                </a:solidFill>
                <a:latin typeface="Calibri" pitchFamily="34" charset="0"/>
              </a:rPr>
              <a:t>process group 32</a:t>
            </a:r>
          </a:p>
        </p:txBody>
      </p:sp>
      <p:sp>
        <p:nvSpPr>
          <p:cNvPr id="44" name="Text Box 20"/>
          <p:cNvSpPr txBox="1">
            <a:spLocks noChangeAspect="1" noChangeArrowheads="1"/>
          </p:cNvSpPr>
          <p:nvPr/>
        </p:nvSpPr>
        <p:spPr bwMode="auto">
          <a:xfrm>
            <a:off x="6096000" y="4749225"/>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dirty="0">
                <a:solidFill>
                  <a:schemeClr val="tx1">
                    <a:lumMod val="50000"/>
                    <a:lumOff val="50000"/>
                  </a:schemeClr>
                </a:solidFill>
                <a:latin typeface="Calibri" pitchFamily="34" charset="0"/>
              </a:rPr>
              <a:t>Background</a:t>
            </a:r>
          </a:p>
          <a:p>
            <a:pPr>
              <a:lnSpc>
                <a:spcPct val="100000"/>
              </a:lnSpc>
            </a:pPr>
            <a:r>
              <a:rPr lang="en-US" sz="1600" b="1" i="1" dirty="0">
                <a:solidFill>
                  <a:schemeClr val="tx1">
                    <a:lumMod val="50000"/>
                    <a:lumOff val="50000"/>
                  </a:schemeClr>
                </a:solidFill>
                <a:latin typeface="Calibri" pitchFamily="34" charset="0"/>
              </a:rPr>
              <a:t>process group 40</a:t>
            </a:r>
          </a:p>
        </p:txBody>
      </p:sp>
      <p:sp>
        <p:nvSpPr>
          <p:cNvPr id="45" name="Text Box 22"/>
          <p:cNvSpPr txBox="1">
            <a:spLocks noChangeAspect="1" noChangeArrowheads="1"/>
          </p:cNvSpPr>
          <p:nvPr/>
        </p:nvSpPr>
        <p:spPr bwMode="auto">
          <a:xfrm>
            <a:off x="1098550" y="38989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46" name="Text Box 23"/>
          <p:cNvSpPr txBox="1">
            <a:spLocks noChangeAspect="1" noChangeArrowheads="1"/>
          </p:cNvSpPr>
          <p:nvPr/>
        </p:nvSpPr>
        <p:spPr bwMode="auto">
          <a:xfrm>
            <a:off x="5038725" y="394970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47" name="Text Box 24"/>
          <p:cNvSpPr txBox="1">
            <a:spLocks noChangeAspect="1" noChangeArrowheads="1"/>
          </p:cNvSpPr>
          <p:nvPr/>
        </p:nvSpPr>
        <p:spPr bwMode="auto">
          <a:xfrm>
            <a:off x="7224929" y="3976688"/>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48" name="Text Box 25"/>
          <p:cNvSpPr txBox="1">
            <a:spLocks noChangeAspect="1" noChangeArrowheads="1"/>
          </p:cNvSpPr>
          <p:nvPr/>
        </p:nvSpPr>
        <p:spPr bwMode="auto">
          <a:xfrm>
            <a:off x="1398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49" name="Text Box 26"/>
          <p:cNvSpPr txBox="1">
            <a:spLocks noChangeAspect="1" noChangeArrowheads="1"/>
          </p:cNvSpPr>
          <p:nvPr/>
        </p:nvSpPr>
        <p:spPr bwMode="auto">
          <a:xfrm>
            <a:off x="2541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Example of </a:t>
            </a:r>
            <a:r>
              <a:rPr lang="en-US">
                <a:latin typeface="Courier New" pitchFamily="49" charset="0"/>
              </a:rPr>
              <a:t>ctrl-c</a:t>
            </a:r>
            <a:r>
              <a:rPr lang="en-US"/>
              <a:t> and </a:t>
            </a:r>
            <a:r>
              <a:rPr lang="en-US">
                <a:latin typeface="Courier New" pitchFamily="49" charset="0"/>
              </a:rPr>
              <a:t>ctrl-z</a:t>
            </a:r>
          </a:p>
        </p:txBody>
      </p:sp>
      <p:sp>
        <p:nvSpPr>
          <p:cNvPr id="556039" name="Text Box 7"/>
          <p:cNvSpPr txBox="1">
            <a:spLocks noChangeArrowheads="1"/>
          </p:cNvSpPr>
          <p:nvPr/>
        </p:nvSpPr>
        <p:spPr bwMode="auto">
          <a:xfrm>
            <a:off x="152400" y="1295401"/>
            <a:ext cx="5334000" cy="4770537"/>
          </a:xfrm>
          <a:prstGeom prst="rect">
            <a:avLst/>
          </a:prstGeom>
          <a:solidFill>
            <a:schemeClr val="bg1">
              <a:lumMod val="85000"/>
            </a:schemeClr>
          </a:solidFill>
          <a:ln w="3175">
            <a:noFill/>
            <a:miter lim="800000"/>
            <a:headEnd/>
            <a:tailEnd/>
          </a:ln>
          <a:effectLst/>
        </p:spPr>
        <p:txBody>
          <a:bodyPr wrap="square">
            <a:spAutoFit/>
          </a:bodyPr>
          <a:lstStyle/>
          <a:p>
            <a:pPr algn="l"/>
            <a:r>
              <a:rPr lang="en-US" sz="1600" b="1" dirty="0">
                <a:latin typeface="Courier New" pitchFamily="49" charset="0"/>
              </a:rPr>
              <a:t>bluefish&gt; ./forks 17</a:t>
            </a:r>
          </a:p>
          <a:p>
            <a:pPr algn="l"/>
            <a:r>
              <a:rPr lang="en-US" sz="1600" b="1" dirty="0">
                <a:latin typeface="Courier New" pitchFamily="49" charset="0"/>
              </a:rPr>
              <a:t>Child: </a:t>
            </a:r>
            <a:r>
              <a:rPr lang="en-US" sz="1600" b="1" dirty="0" err="1">
                <a:latin typeface="Courier New" pitchFamily="49" charset="0"/>
              </a:rPr>
              <a:t>pid</a:t>
            </a:r>
            <a:r>
              <a:rPr lang="en-US" sz="1600" b="1" dirty="0">
                <a:latin typeface="Courier New" pitchFamily="49" charset="0"/>
              </a:rPr>
              <a:t>=28108 </a:t>
            </a:r>
            <a:r>
              <a:rPr lang="en-US" sz="1600" b="1" dirty="0" err="1">
                <a:latin typeface="Courier New" pitchFamily="49" charset="0"/>
              </a:rPr>
              <a:t>pgrp</a:t>
            </a:r>
            <a:r>
              <a:rPr lang="en-US" sz="1600" b="1" dirty="0">
                <a:latin typeface="Courier New" pitchFamily="49" charset="0"/>
              </a:rPr>
              <a:t>=28107</a:t>
            </a:r>
          </a:p>
          <a:p>
            <a:pPr algn="l"/>
            <a:r>
              <a:rPr lang="en-US" sz="1600" b="1" dirty="0">
                <a:latin typeface="Courier New" pitchFamily="49" charset="0"/>
              </a:rPr>
              <a:t>Parent: </a:t>
            </a:r>
            <a:r>
              <a:rPr lang="en-US" sz="1600" b="1" dirty="0" err="1">
                <a:latin typeface="Courier New" pitchFamily="49" charset="0"/>
              </a:rPr>
              <a:t>pid</a:t>
            </a:r>
            <a:r>
              <a:rPr lang="en-US" sz="1600" b="1" dirty="0">
                <a:latin typeface="Courier New" pitchFamily="49" charset="0"/>
              </a:rPr>
              <a:t>=28107 </a:t>
            </a:r>
            <a:r>
              <a:rPr lang="en-US" sz="1600" b="1" dirty="0" err="1">
                <a:latin typeface="Courier New" pitchFamily="49" charset="0"/>
              </a:rPr>
              <a:t>pgrp</a:t>
            </a:r>
            <a:r>
              <a:rPr lang="en-US" sz="1600" b="1" dirty="0">
                <a:latin typeface="Courier New" pitchFamily="49" charset="0"/>
              </a:rPr>
              <a:t>=28107</a:t>
            </a:r>
          </a:p>
          <a:p>
            <a:pPr algn="l"/>
            <a:r>
              <a:rPr lang="en-US" sz="1600" b="1" dirty="0">
                <a:latin typeface="Courier New" pitchFamily="49" charset="0"/>
              </a:rPr>
              <a:t>&lt;types ctrl-</a:t>
            </a:r>
            <a:r>
              <a:rPr lang="en-US" sz="1600" b="1" dirty="0" err="1">
                <a:latin typeface="Courier New" pitchFamily="49" charset="0"/>
              </a:rPr>
              <a:t>z</a:t>
            </a:r>
            <a:r>
              <a:rPr lang="en-US" sz="1600" b="1" dirty="0">
                <a:latin typeface="Courier New" pitchFamily="49" charset="0"/>
              </a:rPr>
              <a:t>&gt;</a:t>
            </a:r>
          </a:p>
          <a:p>
            <a:pPr algn="l"/>
            <a:r>
              <a:rPr lang="en-US" sz="1600" b="1" dirty="0">
                <a:latin typeface="Courier New" pitchFamily="49" charset="0"/>
              </a:rPr>
              <a:t>Suspended</a:t>
            </a:r>
          </a:p>
          <a:p>
            <a:pPr algn="l"/>
            <a:r>
              <a:rPr lang="en-US" sz="1600" b="1" dirty="0">
                <a:latin typeface="Courier New" pitchFamily="49" charset="0"/>
              </a:rPr>
              <a:t>bluefish&gt;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  PID TTY      STAT   TIME COMMAND</a:t>
            </a:r>
          </a:p>
          <a:p>
            <a:pPr algn="l"/>
            <a:r>
              <a:rPr lang="en-US" sz="1600" b="1" dirty="0">
                <a:latin typeface="Courier New" pitchFamily="49" charset="0"/>
              </a:rPr>
              <a:t>27699 pts/8    Ss     0:00 -</a:t>
            </a:r>
            <a:r>
              <a:rPr lang="en-US" sz="1600" b="1" dirty="0" err="1">
                <a:latin typeface="Courier New" pitchFamily="49" charset="0"/>
              </a:rPr>
              <a:t>tcsh</a:t>
            </a:r>
            <a:endParaRPr lang="en-US" sz="1600" b="1" dirty="0">
              <a:latin typeface="Courier New" pitchFamily="49" charset="0"/>
            </a:endParaRPr>
          </a:p>
          <a:p>
            <a:pPr algn="l"/>
            <a:r>
              <a:rPr lang="en-US" sz="1600" b="1" dirty="0">
                <a:latin typeface="Courier New" pitchFamily="49" charset="0"/>
              </a:rPr>
              <a:t>28107 pts/8    T      0:01 ./forks 17</a:t>
            </a:r>
          </a:p>
          <a:p>
            <a:pPr algn="l"/>
            <a:r>
              <a:rPr lang="en-US" sz="1600" b="1" dirty="0">
                <a:latin typeface="Courier New" pitchFamily="49" charset="0"/>
              </a:rPr>
              <a:t>28108 pts/8    T      0:01 ./forks 17</a:t>
            </a:r>
          </a:p>
          <a:p>
            <a:pPr algn="l"/>
            <a:r>
              <a:rPr lang="en-US" sz="1600" b="1" dirty="0">
                <a:latin typeface="Courier New" pitchFamily="49" charset="0"/>
              </a:rPr>
              <a:t>28109 pts/8    R+     0:00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bluefish&gt; </a:t>
            </a:r>
            <a:r>
              <a:rPr lang="en-US" sz="1600" b="1" dirty="0" err="1">
                <a:latin typeface="Courier New" pitchFamily="49" charset="0"/>
              </a:rPr>
              <a:t>fg</a:t>
            </a:r>
            <a:endParaRPr lang="en-US" sz="1600" b="1" dirty="0">
              <a:latin typeface="Courier New" pitchFamily="49" charset="0"/>
            </a:endParaRPr>
          </a:p>
          <a:p>
            <a:pPr algn="l"/>
            <a:r>
              <a:rPr lang="en-US" sz="1600" b="1" dirty="0">
                <a:latin typeface="Courier New" pitchFamily="49" charset="0"/>
              </a:rPr>
              <a:t>./forks 17</a:t>
            </a:r>
          </a:p>
          <a:p>
            <a:pPr algn="l"/>
            <a:r>
              <a:rPr lang="en-US" sz="1600" b="1" dirty="0">
                <a:latin typeface="Courier New" pitchFamily="49" charset="0"/>
              </a:rPr>
              <a:t>&lt;types ctrl-</a:t>
            </a:r>
            <a:r>
              <a:rPr lang="en-US" sz="1600" b="1" dirty="0" err="1">
                <a:latin typeface="Courier New" pitchFamily="49" charset="0"/>
              </a:rPr>
              <a:t>c</a:t>
            </a:r>
            <a:r>
              <a:rPr lang="en-US" sz="1600" b="1" dirty="0">
                <a:latin typeface="Courier New" pitchFamily="49" charset="0"/>
              </a:rPr>
              <a:t>&gt;</a:t>
            </a:r>
          </a:p>
          <a:p>
            <a:pPr algn="l"/>
            <a:r>
              <a:rPr lang="en-US" sz="1600" b="1" dirty="0">
                <a:latin typeface="Courier New" pitchFamily="49" charset="0"/>
              </a:rPr>
              <a:t>bluefish&gt;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  PID TTY      STAT   TIME COMMAND</a:t>
            </a:r>
          </a:p>
          <a:p>
            <a:pPr algn="l"/>
            <a:r>
              <a:rPr lang="en-US" sz="1600" b="1" dirty="0">
                <a:latin typeface="Courier New" pitchFamily="49" charset="0"/>
              </a:rPr>
              <a:t>27699 pts/8    Ss     0:00 -</a:t>
            </a:r>
            <a:r>
              <a:rPr lang="en-US" sz="1600" b="1" dirty="0" err="1">
                <a:latin typeface="Courier New" pitchFamily="49" charset="0"/>
              </a:rPr>
              <a:t>tcsh</a:t>
            </a:r>
            <a:endParaRPr lang="en-US" sz="1600" b="1" dirty="0">
              <a:latin typeface="Courier New" pitchFamily="49" charset="0"/>
            </a:endParaRPr>
          </a:p>
          <a:p>
            <a:pPr algn="l"/>
            <a:r>
              <a:rPr lang="en-US" sz="1600" b="1" dirty="0">
                <a:latin typeface="Courier New" pitchFamily="49" charset="0"/>
              </a:rPr>
              <a:t>28110 pts/8    R+     0:00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lnSpc>
                <a:spcPct val="100000"/>
              </a:lnSpc>
            </a:pPr>
            <a:endParaRPr lang="en-US" sz="1600" b="1" dirty="0">
              <a:latin typeface="Courier New" pitchFamily="49" charset="0"/>
            </a:endParaRPr>
          </a:p>
        </p:txBody>
      </p:sp>
      <p:sp>
        <p:nvSpPr>
          <p:cNvPr id="556041" name="Text Box 9"/>
          <p:cNvSpPr txBox="1">
            <a:spLocks noChangeArrowheads="1"/>
          </p:cNvSpPr>
          <p:nvPr/>
        </p:nvSpPr>
        <p:spPr bwMode="auto">
          <a:xfrm>
            <a:off x="5638800" y="1207402"/>
            <a:ext cx="3124200" cy="3693319"/>
          </a:xfrm>
          <a:prstGeom prst="rect">
            <a:avLst/>
          </a:prstGeom>
          <a:solidFill>
            <a:schemeClr val="bg1"/>
          </a:solidFill>
          <a:ln w="3175">
            <a:noFill/>
            <a:miter lim="800000"/>
            <a:headEnd/>
            <a:tailEnd/>
          </a:ln>
          <a:effectLst/>
        </p:spPr>
        <p:txBody>
          <a:bodyPr lIns="45720" rIns="45720">
            <a:spAutoFit/>
          </a:bodyPr>
          <a:lstStyle/>
          <a:p>
            <a:pPr algn="l"/>
            <a:r>
              <a:rPr lang="en-US" sz="1800" dirty="0">
                <a:latin typeface="Calibri" pitchFamily="34" charset="0"/>
              </a:rPr>
              <a:t>STAT (process state) Legend:</a:t>
            </a:r>
          </a:p>
          <a:p>
            <a:pPr algn="l"/>
            <a:endParaRPr lang="en-US" sz="1800" dirty="0">
              <a:latin typeface="Calibri" pitchFamily="34" charset="0"/>
            </a:endParaRPr>
          </a:p>
          <a:p>
            <a:pPr algn="l"/>
            <a:r>
              <a:rPr lang="en-US" sz="1800" i="1" dirty="0">
                <a:solidFill>
                  <a:srgbClr val="C00000"/>
                </a:solidFill>
                <a:latin typeface="Calibri" pitchFamily="34" charset="0"/>
              </a:rPr>
              <a:t>First letter:</a:t>
            </a:r>
          </a:p>
          <a:p>
            <a:pPr algn="l"/>
            <a:r>
              <a:rPr lang="en-US" sz="1800" dirty="0">
                <a:latin typeface="Calibri" pitchFamily="34" charset="0"/>
              </a:rPr>
              <a:t>S: sleeping</a:t>
            </a:r>
          </a:p>
          <a:p>
            <a:pPr algn="l"/>
            <a:r>
              <a:rPr lang="en-US" sz="1800" dirty="0">
                <a:latin typeface="Calibri" pitchFamily="34" charset="0"/>
              </a:rPr>
              <a:t>T: stopped</a:t>
            </a:r>
          </a:p>
          <a:p>
            <a:pPr algn="l"/>
            <a:r>
              <a:rPr lang="en-US" sz="1800" dirty="0">
                <a:latin typeface="Calibri" pitchFamily="34" charset="0"/>
              </a:rPr>
              <a:t>R: running</a:t>
            </a:r>
          </a:p>
          <a:p>
            <a:pPr algn="l"/>
            <a:endParaRPr lang="en-US" sz="1800" dirty="0">
              <a:latin typeface="Calibri" pitchFamily="34" charset="0"/>
            </a:endParaRPr>
          </a:p>
          <a:p>
            <a:r>
              <a:rPr lang="en-US" sz="1800" i="1" dirty="0">
                <a:solidFill>
                  <a:srgbClr val="C00000"/>
                </a:solidFill>
                <a:latin typeface="Calibri" pitchFamily="34" charset="0"/>
              </a:rPr>
              <a:t>Second letter:</a:t>
            </a:r>
          </a:p>
          <a:p>
            <a:pPr algn="l"/>
            <a:r>
              <a:rPr lang="en-US" sz="1800" dirty="0">
                <a:latin typeface="Calibri" pitchFamily="34" charset="0"/>
              </a:rPr>
              <a:t>s: session leader</a:t>
            </a:r>
          </a:p>
          <a:p>
            <a:pPr algn="l"/>
            <a:r>
              <a:rPr lang="en-US" sz="1800" dirty="0">
                <a:latin typeface="Calibri" pitchFamily="34" charset="0"/>
              </a:rPr>
              <a:t>+: foreground proc group</a:t>
            </a:r>
          </a:p>
          <a:p>
            <a:pPr algn="l"/>
            <a:endParaRPr lang="en-US" sz="1800" dirty="0">
              <a:latin typeface="Calibri" pitchFamily="34" charset="0"/>
            </a:endParaRPr>
          </a:p>
          <a:p>
            <a:pPr algn="l"/>
            <a:r>
              <a:rPr lang="en-US" sz="1800" dirty="0">
                <a:latin typeface="Calibri" pitchFamily="34" charset="0"/>
              </a:rPr>
              <a:t>See “man </a:t>
            </a:r>
            <a:r>
              <a:rPr lang="en-US" sz="1800" dirty="0" err="1">
                <a:latin typeface="Calibri" pitchFamily="34" charset="0"/>
              </a:rPr>
              <a:t>ps</a:t>
            </a:r>
            <a:r>
              <a:rPr lang="en-US" sz="1800" dirty="0">
                <a:latin typeface="Calibri" pitchFamily="34" charset="0"/>
              </a:rPr>
              <a:t>” for more </a:t>
            </a:r>
          </a:p>
          <a:p>
            <a:pPr algn="l"/>
            <a:r>
              <a:rPr lang="en-US" sz="1800" dirty="0">
                <a:latin typeface="Calibri" pitchFamily="34" charset="0"/>
              </a:rPr>
              <a:t>details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a:t>Signal Delivery in Detail</a:t>
            </a:r>
          </a:p>
        </p:txBody>
      </p:sp>
      <p:sp>
        <p:nvSpPr>
          <p:cNvPr id="558083" name="Rectangle 3"/>
          <p:cNvSpPr>
            <a:spLocks noGrp="1" noChangeArrowheads="1"/>
          </p:cNvSpPr>
          <p:nvPr>
            <p:ph type="body" idx="1"/>
          </p:nvPr>
        </p:nvSpPr>
        <p:spPr>
          <a:xfrm>
            <a:off x="396875" y="1200150"/>
            <a:ext cx="7896225" cy="1085850"/>
          </a:xfrm>
        </p:spPr>
        <p:txBody>
          <a:bodyPr/>
          <a:lstStyle/>
          <a:p>
            <a:r>
              <a:rPr lang="en-US" dirty="0"/>
              <a:t>Suppose kernel is returning from an exception handler and is ready to pass control to process </a:t>
            </a:r>
            <a:r>
              <a:rPr lang="en-US" i="1" dirty="0" err="1"/>
              <a:t>p</a:t>
            </a:r>
            <a:endParaRPr lang="en-US" dirty="0"/>
          </a:p>
          <a:p>
            <a:endParaRPr lang="en-US" dirty="0"/>
          </a:p>
        </p:txBody>
      </p:sp>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 name="Text Box 4"/>
          <p:cNvSpPr txBox="1">
            <a:spLocks noChangeArrowheads="1"/>
          </p:cNvSpPr>
          <p:nvPr/>
        </p:nvSpPr>
        <p:spPr bwMode="auto">
          <a:xfrm>
            <a:off x="2037666" y="2590800"/>
            <a:ext cx="1075936"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q</a:t>
            </a:r>
          </a:p>
        </p:txBody>
      </p:sp>
      <p:sp>
        <p:nvSpPr>
          <p:cNvPr id="10" name="Text Box 5"/>
          <p:cNvSpPr txBox="1">
            <a:spLocks noChangeArrowheads="1"/>
          </p:cNvSpPr>
          <p:nvPr/>
        </p:nvSpPr>
        <p:spPr bwMode="auto">
          <a:xfrm>
            <a:off x="3560658" y="25908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p</a:t>
            </a: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13" name="Text Box 12"/>
          <p:cNvSpPr txBox="1">
            <a:spLocks noChangeArrowheads="1"/>
          </p:cNvSpPr>
          <p:nvPr/>
        </p:nvSpPr>
        <p:spPr bwMode="auto">
          <a:xfrm>
            <a:off x="5118100" y="32766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4" name="Text Box 13"/>
          <p:cNvSpPr txBox="1">
            <a:spLocks noChangeArrowheads="1"/>
          </p:cNvSpPr>
          <p:nvPr/>
        </p:nvSpPr>
        <p:spPr bwMode="auto">
          <a:xfrm>
            <a:off x="5118100" y="36909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15" name="Text Box 14"/>
          <p:cNvSpPr txBox="1">
            <a:spLocks noChangeArrowheads="1"/>
          </p:cNvSpPr>
          <p:nvPr/>
        </p:nvSpPr>
        <p:spPr bwMode="auto">
          <a:xfrm>
            <a:off x="5118100" y="41036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6" name="Text Box 15"/>
          <p:cNvSpPr txBox="1">
            <a:spLocks noChangeArrowheads="1"/>
          </p:cNvSpPr>
          <p:nvPr/>
        </p:nvSpPr>
        <p:spPr bwMode="auto">
          <a:xfrm>
            <a:off x="5100638" y="45402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17" name="Text Box 16"/>
          <p:cNvSpPr txBox="1">
            <a:spLocks noChangeArrowheads="1"/>
          </p:cNvSpPr>
          <p:nvPr/>
        </p:nvSpPr>
        <p:spPr bwMode="auto">
          <a:xfrm>
            <a:off x="5118100" y="49974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19" name="Text Box 28"/>
          <p:cNvSpPr txBox="1">
            <a:spLocks noChangeArrowheads="1"/>
          </p:cNvSpPr>
          <p:nvPr/>
        </p:nvSpPr>
        <p:spPr bwMode="auto">
          <a:xfrm>
            <a:off x="6632575" y="36579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21" name="Text Box 30"/>
          <p:cNvSpPr txBox="1">
            <a:spLocks noChangeArrowheads="1"/>
          </p:cNvSpPr>
          <p:nvPr/>
        </p:nvSpPr>
        <p:spPr bwMode="auto">
          <a:xfrm>
            <a:off x="6632575" y="45274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22" name="Text Box 5"/>
          <p:cNvSpPr txBox="1">
            <a:spLocks noChangeArrowheads="1"/>
          </p:cNvSpPr>
          <p:nvPr/>
        </p:nvSpPr>
        <p:spPr bwMode="auto">
          <a:xfrm>
            <a:off x="228600" y="39624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Review (cont.)</a:t>
            </a:r>
          </a:p>
        </p:txBody>
      </p:sp>
      <p:sp>
        <p:nvSpPr>
          <p:cNvPr id="508931" name="Rectangle 3"/>
          <p:cNvSpPr>
            <a:spLocks noGrp="1" noChangeArrowheads="1"/>
          </p:cNvSpPr>
          <p:nvPr>
            <p:ph type="body" idx="1"/>
          </p:nvPr>
        </p:nvSpPr>
        <p:spPr/>
        <p:txBody>
          <a:bodyPr/>
          <a:lstStyle/>
          <a:p>
            <a:r>
              <a:rPr lang="en-US" dirty="0"/>
              <a:t>Spawning processes</a:t>
            </a:r>
          </a:p>
          <a:p>
            <a:pPr lvl="1"/>
            <a:r>
              <a:rPr lang="en-US" dirty="0"/>
              <a:t>Call </a:t>
            </a:r>
            <a:r>
              <a:rPr lang="en-US" dirty="0">
                <a:latin typeface="Courier New"/>
                <a:cs typeface="Courier New"/>
              </a:rPr>
              <a:t>fork</a:t>
            </a:r>
          </a:p>
          <a:p>
            <a:pPr lvl="1"/>
            <a:r>
              <a:rPr lang="en-US" dirty="0"/>
              <a:t>One call, two returns</a:t>
            </a:r>
          </a:p>
          <a:p>
            <a:r>
              <a:rPr lang="en-US" dirty="0"/>
              <a:t>Process completion</a:t>
            </a:r>
          </a:p>
          <a:p>
            <a:pPr lvl="1"/>
            <a:r>
              <a:rPr lang="en-US" dirty="0"/>
              <a:t>Call </a:t>
            </a:r>
            <a:r>
              <a:rPr lang="en-US" dirty="0">
                <a:latin typeface="Courier New"/>
                <a:cs typeface="Courier New"/>
              </a:rPr>
              <a:t>exit</a:t>
            </a:r>
          </a:p>
          <a:p>
            <a:pPr lvl="1"/>
            <a:r>
              <a:rPr lang="en-US" dirty="0"/>
              <a:t>One call, no return</a:t>
            </a: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en-US" dirty="0"/>
              <a:t>Loading and running programs</a:t>
            </a:r>
          </a:p>
          <a:p>
            <a:pPr lvl="1"/>
            <a:r>
              <a:rPr lang="en-US" dirty="0"/>
              <a:t>Call </a:t>
            </a:r>
            <a:r>
              <a:rPr lang="en-US" dirty="0" err="1">
                <a:latin typeface="Courier New"/>
                <a:cs typeface="Courier New"/>
              </a:rPr>
              <a:t>execve</a:t>
            </a:r>
            <a:r>
              <a:rPr lang="en-US" dirty="0"/>
              <a:t> (or variant)</a:t>
            </a:r>
          </a:p>
          <a:p>
            <a:pPr lvl="1"/>
            <a:r>
              <a:rPr lang="en-US" dirty="0"/>
              <a:t>One call, (normally) no return</a:t>
            </a:r>
          </a:p>
        </p:txBody>
      </p:sp>
    </p:spTree>
    <p:extLst>
      <p:ext uri="{BB962C8B-B14F-4D97-AF65-F5344CB8AC3E}">
        <p14:creationId xmlns:p14="http://schemas.microsoft.com/office/powerpoint/2010/main" val="1617278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a:t>Signal Delivery in Detail</a:t>
            </a:r>
          </a:p>
        </p:txBody>
      </p:sp>
      <p:sp>
        <p:nvSpPr>
          <p:cNvPr id="558083" name="Rectangle 3"/>
          <p:cNvSpPr>
            <a:spLocks noGrp="1" noChangeArrowheads="1"/>
          </p:cNvSpPr>
          <p:nvPr>
            <p:ph type="body" idx="1"/>
          </p:nvPr>
        </p:nvSpPr>
        <p:spPr>
          <a:xfrm>
            <a:off x="396875" y="1200150"/>
            <a:ext cx="7896225" cy="4972050"/>
          </a:xfrm>
        </p:spPr>
        <p:txBody>
          <a:bodyPr/>
          <a:lstStyle/>
          <a:p>
            <a:r>
              <a:rPr lang="en-US" dirty="0"/>
              <a:t>Suppose kernel is returning from an exception handler and is ready to pass control to process </a:t>
            </a:r>
            <a:r>
              <a:rPr lang="en-US" i="1" dirty="0"/>
              <a:t>p</a:t>
            </a:r>
            <a:endParaRPr lang="en-US" dirty="0"/>
          </a:p>
          <a:p>
            <a:endParaRPr lang="en-US" dirty="0"/>
          </a:p>
          <a:p>
            <a:r>
              <a:rPr lang="en-US" dirty="0"/>
              <a:t>Kernel computes</a:t>
            </a:r>
            <a:r>
              <a:rPr lang="en-US" dirty="0">
                <a:latin typeface="Courier New" pitchFamily="49" charset="0"/>
              </a:rPr>
              <a:t> </a:t>
            </a:r>
            <a:r>
              <a:rPr lang="en-US" dirty="0" err="1">
                <a:latin typeface="Courier New" pitchFamily="49" charset="0"/>
              </a:rPr>
              <a:t>pnb</a:t>
            </a:r>
            <a:r>
              <a:rPr lang="en-US" dirty="0">
                <a:latin typeface="Courier New" pitchFamily="49" charset="0"/>
              </a:rPr>
              <a:t> = pending &amp; ~blocked</a:t>
            </a:r>
          </a:p>
          <a:p>
            <a:pPr lvl="1"/>
            <a:r>
              <a:rPr lang="en-US" dirty="0"/>
              <a:t>The set of pending </a:t>
            </a:r>
            <a:r>
              <a:rPr lang="en-US" dirty="0" err="1"/>
              <a:t>nonblocked</a:t>
            </a:r>
            <a:r>
              <a:rPr lang="en-US" dirty="0"/>
              <a:t> signals for process </a:t>
            </a:r>
            <a:r>
              <a:rPr lang="en-US" i="1" dirty="0"/>
              <a:t>p</a:t>
            </a:r>
            <a:r>
              <a:rPr lang="en-US" dirty="0">
                <a:latin typeface="Courier New" pitchFamily="49" charset="0"/>
              </a:rPr>
              <a:t> </a:t>
            </a:r>
          </a:p>
          <a:p>
            <a:endParaRPr lang="en-US" dirty="0"/>
          </a:p>
          <a:p>
            <a:r>
              <a:rPr lang="en-US" dirty="0"/>
              <a:t>If  (</a:t>
            </a:r>
            <a:r>
              <a:rPr lang="en-US" dirty="0" err="1">
                <a:latin typeface="Courier New" pitchFamily="49" charset="0"/>
              </a:rPr>
              <a:t>pnb</a:t>
            </a:r>
            <a:r>
              <a:rPr lang="en-US" dirty="0">
                <a:latin typeface="Courier New" pitchFamily="49" charset="0"/>
              </a:rPr>
              <a:t> == 0</a:t>
            </a:r>
            <a:r>
              <a:rPr lang="en-US" dirty="0"/>
              <a:t>) </a:t>
            </a:r>
          </a:p>
          <a:p>
            <a:pPr lvl="1"/>
            <a:r>
              <a:rPr lang="en-US" dirty="0"/>
              <a:t>Pass control to next instruction in the logical flow for </a:t>
            </a:r>
            <a:r>
              <a:rPr lang="en-US" i="1" dirty="0"/>
              <a:t>p</a:t>
            </a:r>
            <a:endParaRPr lang="en-US" dirty="0"/>
          </a:p>
          <a:p>
            <a:r>
              <a:rPr lang="en-US" dirty="0"/>
              <a:t>Else</a:t>
            </a:r>
          </a:p>
          <a:p>
            <a:pPr lvl="1"/>
            <a:r>
              <a:rPr lang="en-US" dirty="0"/>
              <a:t>Choose least nonzero bit </a:t>
            </a:r>
            <a:r>
              <a:rPr lang="en-US" i="1" dirty="0"/>
              <a:t>k</a:t>
            </a:r>
            <a:r>
              <a:rPr lang="en-US" dirty="0"/>
              <a:t> in </a:t>
            </a:r>
            <a:r>
              <a:rPr lang="en-US" b="1" dirty="0" err="1">
                <a:latin typeface="Courier New" pitchFamily="49" charset="0"/>
              </a:rPr>
              <a:t>pnb</a:t>
            </a:r>
            <a:r>
              <a:rPr lang="en-US" dirty="0">
                <a:latin typeface="Courier New" pitchFamily="49" charset="0"/>
              </a:rPr>
              <a:t> </a:t>
            </a:r>
            <a:r>
              <a:rPr lang="en-US" dirty="0"/>
              <a:t>and force process </a:t>
            </a:r>
            <a:r>
              <a:rPr lang="en-US" i="1" dirty="0"/>
              <a:t>p</a:t>
            </a:r>
            <a:r>
              <a:rPr lang="en-US" dirty="0"/>
              <a:t> to </a:t>
            </a:r>
            <a:r>
              <a:rPr lang="en-US" b="1" i="1" dirty="0">
                <a:solidFill>
                  <a:srgbClr val="C00000"/>
                </a:solidFill>
              </a:rPr>
              <a:t>receive</a:t>
            </a:r>
            <a:r>
              <a:rPr lang="en-US" dirty="0"/>
              <a:t> signal </a:t>
            </a:r>
            <a:r>
              <a:rPr lang="en-US" i="1" dirty="0"/>
              <a:t>k</a:t>
            </a:r>
          </a:p>
          <a:p>
            <a:pPr lvl="1"/>
            <a:r>
              <a:rPr lang="en-US" dirty="0"/>
              <a:t>The receipt of the signal triggers some </a:t>
            </a:r>
            <a:r>
              <a:rPr lang="en-US" b="1" i="1" dirty="0">
                <a:solidFill>
                  <a:srgbClr val="C00000"/>
                </a:solidFill>
              </a:rPr>
              <a:t>action</a:t>
            </a:r>
            <a:r>
              <a:rPr lang="en-US" dirty="0"/>
              <a:t> by </a:t>
            </a:r>
            <a:r>
              <a:rPr lang="en-US" i="1" dirty="0"/>
              <a:t>p</a:t>
            </a:r>
          </a:p>
          <a:p>
            <a:pPr lvl="1"/>
            <a:r>
              <a:rPr lang="en-US" dirty="0"/>
              <a:t>Repeat for all nonzero </a:t>
            </a:r>
            <a:r>
              <a:rPr lang="en-US" i="1" dirty="0"/>
              <a:t>k</a:t>
            </a:r>
            <a:r>
              <a:rPr lang="en-US" dirty="0"/>
              <a:t> in </a:t>
            </a:r>
            <a:r>
              <a:rPr lang="en-US" b="1" dirty="0" err="1">
                <a:latin typeface="Courier New" pitchFamily="49" charset="0"/>
              </a:rPr>
              <a:t>pnb</a:t>
            </a:r>
            <a:endParaRPr lang="en-US" b="1" dirty="0">
              <a:latin typeface="Courier New" pitchFamily="49" charset="0"/>
            </a:endParaRPr>
          </a:p>
          <a:p>
            <a:pPr lvl="1"/>
            <a:r>
              <a:rPr lang="en-US" dirty="0"/>
              <a:t>Pass control to next instruction in logical flow for </a:t>
            </a:r>
            <a:r>
              <a:rPr lang="en-US" i="1" dirty="0"/>
              <a:t>p</a:t>
            </a:r>
            <a:endParaRPr lang="en-US"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80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0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80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0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8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435678"/>
            <a:ext cx="7592093" cy="762000"/>
          </a:xfrm>
        </p:spPr>
        <p:txBody>
          <a:bodyPr/>
          <a:lstStyle/>
          <a:p>
            <a:r>
              <a:rPr lang="en-US"/>
              <a:t>Default Actions</a:t>
            </a:r>
          </a:p>
        </p:txBody>
      </p:sp>
      <p:sp>
        <p:nvSpPr>
          <p:cNvPr id="559107" name="Rectangle 3"/>
          <p:cNvSpPr>
            <a:spLocks noGrp="1" noChangeArrowheads="1"/>
          </p:cNvSpPr>
          <p:nvPr>
            <p:ph type="body" idx="1"/>
          </p:nvPr>
        </p:nvSpPr>
        <p:spPr/>
        <p:txBody>
          <a:bodyPr/>
          <a:lstStyle/>
          <a:p>
            <a:r>
              <a:rPr lang="en-US" dirty="0"/>
              <a:t>Each signal type has a </a:t>
            </a:r>
            <a:r>
              <a:rPr lang="en-US" i="1" dirty="0">
                <a:solidFill>
                  <a:srgbClr val="C00000"/>
                </a:solidFill>
              </a:rPr>
              <a:t>default action</a:t>
            </a:r>
            <a:r>
              <a:rPr lang="en-US" dirty="0"/>
              <a:t>, which is one of:</a:t>
            </a:r>
          </a:p>
          <a:p>
            <a:pPr lvl="1"/>
            <a:r>
              <a:rPr lang="en-US" dirty="0"/>
              <a:t>Nothing happens (the signal is </a:t>
            </a:r>
            <a:r>
              <a:rPr lang="en-US" i="1" dirty="0"/>
              <a:t>ignored</a:t>
            </a:r>
            <a:r>
              <a:rPr lang="en-US" dirty="0"/>
              <a:t>)</a:t>
            </a:r>
          </a:p>
          <a:p>
            <a:pPr lvl="1"/>
            <a:r>
              <a:rPr lang="en-US" dirty="0"/>
              <a:t>The process terminates</a:t>
            </a:r>
          </a:p>
          <a:p>
            <a:pPr lvl="2"/>
            <a:r>
              <a:rPr lang="en-US" dirty="0"/>
              <a:t>A core dump may be generated</a:t>
            </a:r>
          </a:p>
          <a:p>
            <a:pPr lvl="1"/>
            <a:r>
              <a:rPr lang="en-US" dirty="0"/>
              <a:t>The process stops until started again</a:t>
            </a:r>
          </a:p>
          <a:p>
            <a:pPr lvl="2"/>
            <a:r>
              <a:rPr lang="en-US" dirty="0"/>
              <a:t>This is like being blocked, but gets a different label in </a:t>
            </a:r>
            <a:r>
              <a:rPr lang="en-US" dirty="0" err="1"/>
              <a:t>ps</a:t>
            </a:r>
            <a:r>
              <a:rPr lang="en-US" dirty="0"/>
              <a:t> (“T”)</a:t>
            </a:r>
          </a:p>
          <a:p>
            <a:pPr lvl="1"/>
            <a:r>
              <a:rPr lang="en-US" dirty="0"/>
              <a:t>The process is started again if it was stopped</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3" name="Subtitle 2">
            <a:extLst>
              <a:ext uri="{FF2B5EF4-FFF2-40B4-BE49-F238E27FC236}">
                <a16:creationId xmlns:a16="http://schemas.microsoft.com/office/drawing/2014/main" id="{AB9C05B1-8F6D-754C-9547-33FED72A010F}"/>
              </a:ext>
            </a:extLst>
          </p:cNvPr>
          <p:cNvSpPr>
            <a:spLocks noGrp="1"/>
          </p:cNvSpPr>
          <p:nvPr>
            <p:ph type="subTitle" idx="1"/>
          </p:nvPr>
        </p:nvSpPr>
        <p:spPr/>
        <p:txBody>
          <a:bodyPr/>
          <a:lstStyle/>
          <a:p>
            <a:r>
              <a:rPr lang="en-US" dirty="0"/>
              <a:t>Check out:</a:t>
            </a:r>
          </a:p>
          <a:p>
            <a:endParaRPr lang="en-US" dirty="0"/>
          </a:p>
          <a:p>
            <a:r>
              <a:rPr lang="en-US" dirty="0">
                <a:hlinkClick r:id="rId3"/>
              </a:rPr>
              <a:t>https://canvas.cmu.edu/courses/20895</a:t>
            </a:r>
            <a:r>
              <a:rPr lang="en-US" dirty="0"/>
              <a:t> </a:t>
            </a:r>
          </a:p>
          <a:p>
            <a:endParaRPr lang="en-US" dirty="0"/>
          </a:p>
        </p:txBody>
      </p:sp>
    </p:spTree>
    <p:extLst>
      <p:ext uri="{BB962C8B-B14F-4D97-AF65-F5344CB8AC3E}">
        <p14:creationId xmlns:p14="http://schemas.microsoft.com/office/powerpoint/2010/main" val="3462528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a:xfrm>
            <a:off x="278922" y="435678"/>
            <a:ext cx="7592093" cy="762000"/>
          </a:xfrm>
        </p:spPr>
        <p:txBody>
          <a:bodyPr/>
          <a:lstStyle/>
          <a:p>
            <a:r>
              <a:rPr lang="en-US"/>
              <a:t>Installing Signal Handlers</a:t>
            </a:r>
          </a:p>
        </p:txBody>
      </p:sp>
      <p:sp>
        <p:nvSpPr>
          <p:cNvPr id="560131" name="Rectangle 1027"/>
          <p:cNvSpPr>
            <a:spLocks noGrp="1" noChangeArrowheads="1"/>
          </p:cNvSpPr>
          <p:nvPr>
            <p:ph type="body" idx="1"/>
          </p:nvPr>
        </p:nvSpPr>
        <p:spPr>
          <a:xfrm>
            <a:off x="290513" y="1220788"/>
            <a:ext cx="8701087" cy="5224462"/>
          </a:xfrm>
        </p:spPr>
        <p:txBody>
          <a:bodyPr/>
          <a:lstStyle/>
          <a:p>
            <a:r>
              <a:rPr lang="en-US" dirty="0"/>
              <a:t>The </a:t>
            </a:r>
            <a:r>
              <a:rPr lang="en-US" dirty="0" err="1">
                <a:latin typeface="Courier New" pitchFamily="49" charset="0"/>
              </a:rPr>
              <a:t>sigaction</a:t>
            </a:r>
            <a:r>
              <a:rPr lang="en-US" dirty="0"/>
              <a:t> function changes the action associated with the receipt of signal </a:t>
            </a:r>
            <a:r>
              <a:rPr lang="en-US" dirty="0">
                <a:latin typeface="Courier New" pitchFamily="49" charset="0"/>
              </a:rPr>
              <a:t>signum</a:t>
            </a:r>
            <a:r>
              <a:rPr lang="en-US" dirty="0"/>
              <a:t>:</a:t>
            </a:r>
          </a:p>
          <a:p>
            <a:pPr lvl="1"/>
            <a:r>
              <a:rPr lang="en-US" dirty="0">
                <a:latin typeface="Consolas" panose="020B0609020204030204" pitchFamily="49" charset="0"/>
              </a:rPr>
              <a:t>int </a:t>
            </a:r>
            <a:r>
              <a:rPr lang="en-US" dirty="0" err="1">
                <a:latin typeface="Consolas" panose="020B0609020204030204" pitchFamily="49" charset="0"/>
              </a:rPr>
              <a:t>sigaction</a:t>
            </a:r>
            <a:r>
              <a:rPr lang="en-US" dirty="0">
                <a:latin typeface="Consolas" panose="020B0609020204030204" pitchFamily="49" charset="0"/>
              </a:rPr>
              <a:t>(int signum,</a:t>
            </a:r>
            <a:br>
              <a:rPr lang="en-US" dirty="0">
                <a:latin typeface="Consolas" panose="020B0609020204030204" pitchFamily="49" charset="0"/>
              </a:rPr>
            </a:br>
            <a:r>
              <a:rPr lang="en-US" dirty="0">
                <a:latin typeface="Consolas" panose="020B0609020204030204" pitchFamily="49" charset="0"/>
              </a:rPr>
              <a:t>              const struct </a:t>
            </a:r>
            <a:r>
              <a:rPr lang="en-US" dirty="0" err="1">
                <a:latin typeface="Consolas" panose="020B0609020204030204" pitchFamily="49" charset="0"/>
              </a:rPr>
              <a:t>sigaction</a:t>
            </a:r>
            <a:r>
              <a:rPr lang="en-US" dirty="0">
                <a:latin typeface="Consolas" panose="020B0609020204030204" pitchFamily="49" charset="0"/>
              </a:rPr>
              <a:t> *</a:t>
            </a:r>
            <a:r>
              <a:rPr lang="en-US" dirty="0" err="1">
                <a:latin typeface="Consolas" panose="020B0609020204030204" pitchFamily="49" charset="0"/>
              </a:rPr>
              <a:t>sa</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struct </a:t>
            </a:r>
            <a:r>
              <a:rPr lang="en-US" dirty="0" err="1">
                <a:latin typeface="Consolas" panose="020B0609020204030204" pitchFamily="49" charset="0"/>
              </a:rPr>
              <a:t>sigaction</a:t>
            </a:r>
            <a:r>
              <a:rPr lang="en-US" dirty="0">
                <a:latin typeface="Consolas" panose="020B0609020204030204" pitchFamily="49" charset="0"/>
              </a:rPr>
              <a:t> *</a:t>
            </a:r>
            <a:r>
              <a:rPr lang="en-US" dirty="0" err="1">
                <a:latin typeface="Consolas" panose="020B0609020204030204" pitchFamily="49" charset="0"/>
              </a:rPr>
              <a:t>old_sa</a:t>
            </a:r>
            <a:r>
              <a:rPr lang="en-US" dirty="0">
                <a:latin typeface="Consolas" panose="020B0609020204030204" pitchFamily="49" charset="0"/>
              </a:rPr>
              <a:t>)</a:t>
            </a:r>
          </a:p>
          <a:p>
            <a:r>
              <a:rPr lang="en-US" dirty="0"/>
              <a:t>The data in the </a:t>
            </a:r>
            <a:r>
              <a:rPr lang="en-US" dirty="0" err="1">
                <a:latin typeface="Consolas" panose="020B0609020204030204" pitchFamily="49" charset="0"/>
              </a:rPr>
              <a:t>sa</a:t>
            </a:r>
            <a:r>
              <a:rPr lang="en-US" dirty="0"/>
              <a:t> structure sets the new action</a:t>
            </a:r>
          </a:p>
          <a:p>
            <a:pPr lvl="1"/>
            <a:r>
              <a:rPr lang="en-US" dirty="0"/>
              <a:t>Choices include “ignore”, “use the default action”, “call this function”</a:t>
            </a:r>
          </a:p>
          <a:p>
            <a:pPr lvl="1"/>
            <a:r>
              <a:rPr lang="en-US" dirty="0"/>
              <a:t>Also has options that control details of signal delivery</a:t>
            </a:r>
          </a:p>
          <a:p>
            <a:r>
              <a:rPr lang="en-US" dirty="0"/>
              <a:t>If </a:t>
            </a:r>
            <a:r>
              <a:rPr lang="en-US" dirty="0" err="1">
                <a:latin typeface="Consolas" panose="020B0609020204030204" pitchFamily="49" charset="0"/>
              </a:rPr>
              <a:t>old_sa</a:t>
            </a:r>
            <a:r>
              <a:rPr lang="en-US" dirty="0"/>
              <a:t> is not NULL, the old action is stored there</a:t>
            </a:r>
          </a:p>
          <a:p>
            <a:pPr lvl="1"/>
            <a:r>
              <a:rPr lang="en-US" dirty="0"/>
              <a:t>Can later do </a:t>
            </a:r>
            <a:r>
              <a:rPr lang="en-US" dirty="0" err="1">
                <a:latin typeface="Consolas" panose="020B0609020204030204" pitchFamily="49" charset="0"/>
              </a:rPr>
              <a:t>sigaction</a:t>
            </a:r>
            <a:r>
              <a:rPr lang="en-US" dirty="0">
                <a:latin typeface="Consolas" panose="020B0609020204030204" pitchFamily="49" charset="0"/>
              </a:rPr>
              <a:t>(signum, &amp;</a:t>
            </a:r>
            <a:r>
              <a:rPr lang="en-US" dirty="0" err="1">
                <a:latin typeface="Consolas" panose="020B0609020204030204" pitchFamily="49" charset="0"/>
              </a:rPr>
              <a:t>old_sa</a:t>
            </a:r>
            <a:r>
              <a:rPr lang="en-US" dirty="0">
                <a:latin typeface="Consolas" panose="020B0609020204030204" pitchFamily="49" charset="0"/>
              </a:rPr>
              <a:t>, 0)</a:t>
            </a:r>
            <a:br>
              <a:rPr lang="en-US" dirty="0">
                <a:latin typeface="+mj-lt"/>
              </a:rPr>
            </a:br>
            <a:r>
              <a:rPr lang="en-US" dirty="0"/>
              <a:t>to revert to the old action</a:t>
            </a:r>
          </a:p>
          <a:p>
            <a:r>
              <a:rPr lang="en-US" dirty="0"/>
              <a:t>An older function called </a:t>
            </a:r>
            <a:r>
              <a:rPr lang="en-US" dirty="0">
                <a:latin typeface="Consolas" panose="020B0609020204030204" pitchFamily="49" charset="0"/>
              </a:rPr>
              <a:t>signal</a:t>
            </a:r>
            <a:r>
              <a:rPr lang="en-US" dirty="0"/>
              <a:t> can also install handlers</a:t>
            </a:r>
          </a:p>
          <a:p>
            <a:pPr lvl="1"/>
            <a:r>
              <a:rPr lang="en-US" i="1" dirty="0"/>
              <a:t>Do not use this function.</a:t>
            </a:r>
            <a:r>
              <a:rPr lang="en-US" dirty="0"/>
              <a:t> Any use is a bug</a:t>
            </a:r>
          </a:p>
          <a:p>
            <a:pPr lvl="1"/>
            <a:r>
              <a:rPr lang="en-US" dirty="0"/>
              <a:t>(some examples coming up use it to help the code fit on the slide, though)</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228600" y="304800"/>
            <a:ext cx="5181600" cy="573087"/>
          </a:xfrm>
        </p:spPr>
        <p:txBody>
          <a:bodyPr/>
          <a:lstStyle/>
          <a:p>
            <a:r>
              <a:rPr lang="en-US" dirty="0"/>
              <a:t>Signal Handling Example</a:t>
            </a:r>
          </a:p>
        </p:txBody>
      </p:sp>
      <p:sp>
        <p:nvSpPr>
          <p:cNvPr id="524292" name="Text Box 4"/>
          <p:cNvSpPr txBox="1">
            <a:spLocks noChangeArrowheads="1"/>
          </p:cNvSpPr>
          <p:nvPr/>
        </p:nvSpPr>
        <p:spPr bwMode="auto">
          <a:xfrm>
            <a:off x="76200" y="877887"/>
            <a:ext cx="8991600" cy="575542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B050"/>
                </a:solidFill>
                <a:latin typeface="Courier New"/>
                <a:cs typeface="Courier New"/>
              </a:rPr>
              <a:t>#include </a:t>
            </a:r>
            <a:r>
              <a:rPr lang="en-US" sz="1600" dirty="0">
                <a:latin typeface="Courier New"/>
                <a:cs typeface="Courier New"/>
              </a:rPr>
              <a:t>&lt;</a:t>
            </a:r>
            <a:r>
              <a:rPr lang="en-US" sz="1600" dirty="0" err="1">
                <a:latin typeface="Courier New"/>
                <a:cs typeface="Courier New"/>
              </a:rPr>
              <a:t>signal.h</a:t>
            </a:r>
            <a:r>
              <a:rPr lang="en-US" sz="1600" dirty="0">
                <a:latin typeface="Courier New"/>
                <a:cs typeface="Courier New"/>
              </a:rPr>
              <a:t>&gt;</a:t>
            </a:r>
          </a:p>
          <a:p>
            <a:r>
              <a:rPr lang="en-US" sz="1600" dirty="0">
                <a:solidFill>
                  <a:srgbClr val="00B050"/>
                </a:solidFill>
                <a:latin typeface="Courier New"/>
                <a:cs typeface="Courier New"/>
              </a:rPr>
              <a:t>#include </a:t>
            </a:r>
            <a:r>
              <a:rPr lang="en-US" sz="1600" dirty="0">
                <a:latin typeface="Courier New"/>
                <a:cs typeface="Courier New"/>
              </a:rPr>
              <a:t>&lt;</a:t>
            </a:r>
            <a:r>
              <a:rPr lang="en-US" sz="1600" dirty="0" err="1">
                <a:latin typeface="Courier New"/>
                <a:cs typeface="Courier New"/>
              </a:rPr>
              <a:t>stdio.h</a:t>
            </a:r>
            <a:r>
              <a:rPr lang="en-US" sz="1600" dirty="0">
                <a:latin typeface="Courier New"/>
                <a:cs typeface="Courier New"/>
              </a:rPr>
              <a:t>&gt;</a:t>
            </a:r>
          </a:p>
          <a:p>
            <a:endParaRPr lang="en-US" sz="1600" dirty="0">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sigint_handler</a:t>
            </a:r>
            <a:r>
              <a:rPr lang="en-US" sz="1600" dirty="0">
                <a:solidFill>
                  <a:srgbClr val="000000"/>
                </a:solidFill>
                <a:latin typeface="Courier New"/>
                <a:cs typeface="Courier New"/>
              </a:rPr>
              <a:t>(</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latin typeface="Courier New"/>
                <a:cs typeface="Courier New"/>
              </a:rPr>
              <a:t>sig</a:t>
            </a:r>
            <a:r>
              <a:rPr lang="en-US" sz="1600" dirty="0">
                <a:solidFill>
                  <a:srgbClr val="000000"/>
                </a:solidFill>
                <a:latin typeface="Courier New"/>
                <a:cs typeface="Courier New"/>
              </a:rPr>
              <a:t>) {</a:t>
            </a:r>
          </a:p>
          <a:p>
            <a:r>
              <a:rPr lang="en-US" sz="1600" dirty="0">
                <a:solidFill>
                  <a:srgbClr val="C00000"/>
                </a:solidFill>
                <a:latin typeface="Courier New"/>
                <a:cs typeface="Courier New"/>
              </a:rPr>
              <a:t>    // Doesn’t do anything but interrupt the call to pause() below.</a:t>
            </a:r>
          </a:p>
          <a:p>
            <a:r>
              <a:rPr lang="ro-RO" sz="1600" dirty="0">
                <a:solidFill>
                  <a:srgbClr val="000000"/>
                </a:solidFill>
                <a:latin typeface="Courier New"/>
                <a:cs typeface="Courier New"/>
              </a:rPr>
              <a:t>}</a:t>
            </a:r>
          </a:p>
          <a:p>
            <a:endParaRPr lang="ro-RO" sz="1600" dirty="0">
              <a:solidFill>
                <a:srgbClr val="000000"/>
              </a:solidFill>
              <a:latin typeface="Courier New"/>
              <a:cs typeface="Courier New"/>
            </a:endParaRPr>
          </a:p>
          <a:p>
            <a:r>
              <a:rPr lang="ro-RO" sz="1600" dirty="0">
                <a:solidFill>
                  <a:srgbClr val="2D961E"/>
                </a:solidFill>
                <a:latin typeface="Courier New"/>
                <a:cs typeface="Courier New"/>
              </a:rPr>
              <a:t>int</a:t>
            </a:r>
            <a:r>
              <a:rPr lang="ro-RO" sz="1600" dirty="0">
                <a:solidFill>
                  <a:srgbClr val="000000"/>
                </a:solidFill>
                <a:latin typeface="Courier New"/>
                <a:cs typeface="Courier New"/>
              </a:rPr>
              <a:t> </a:t>
            </a:r>
            <a:r>
              <a:rPr lang="ro-RO" sz="1600" dirty="0">
                <a:solidFill>
                  <a:srgbClr val="4A00FF"/>
                </a:solidFill>
                <a:latin typeface="Courier New"/>
                <a:cs typeface="Courier New"/>
              </a:rPr>
              <a:t>main</a:t>
            </a:r>
            <a:r>
              <a:rPr lang="ro-RO" sz="1600" dirty="0">
                <a:solidFill>
                  <a:srgbClr val="000000"/>
                </a:solidFill>
                <a:latin typeface="Courier New"/>
                <a:cs typeface="Courier New"/>
              </a:rPr>
              <a:t>(</a:t>
            </a:r>
            <a:r>
              <a:rPr lang="en-US" sz="1600" dirty="0">
                <a:solidFill>
                  <a:srgbClr val="000000"/>
                </a:solidFill>
                <a:latin typeface="Courier New"/>
                <a:cs typeface="Courier New"/>
              </a:rPr>
              <a:t>void</a:t>
            </a:r>
            <a:r>
              <a:rPr lang="ro-RO" sz="1600" dirty="0">
                <a:solidFill>
                  <a:srgbClr val="000000"/>
                </a:solidFill>
                <a:latin typeface="Courier New"/>
                <a:cs typeface="Courier New"/>
              </a:rPr>
              <a:t>)</a:t>
            </a:r>
            <a:r>
              <a:rPr lang="en-US" sz="1600" dirty="0">
                <a:solidFill>
                  <a:srgbClr val="000000"/>
                </a:solidFill>
                <a:latin typeface="Courier New"/>
                <a:cs typeface="Courier New"/>
              </a:rPr>
              <a:t> </a:t>
            </a:r>
            <a:r>
              <a:rPr lang="ro-RO" sz="1600" dirty="0">
                <a:solidFill>
                  <a:srgbClr val="000000"/>
                </a:solidFill>
                <a:latin typeface="Courier New"/>
                <a:cs typeface="Courier New"/>
              </a:rPr>
              <a:t>{</a:t>
            </a:r>
          </a:p>
          <a:p>
            <a:r>
              <a:rPr lang="en-US" sz="1600" dirty="0">
                <a:solidFill>
                  <a:srgbClr val="92D050"/>
                </a:solidFill>
                <a:latin typeface="Courier New"/>
                <a:cs typeface="Courier New"/>
              </a:rPr>
              <a:t>    </a:t>
            </a:r>
            <a:r>
              <a:rPr lang="en-US" sz="1600" dirty="0">
                <a:solidFill>
                  <a:srgbClr val="00B050"/>
                </a:solidFill>
                <a:latin typeface="Courier New"/>
                <a:cs typeface="Courier New"/>
              </a:rPr>
              <a:t>struct</a:t>
            </a:r>
            <a:r>
              <a:rPr lang="en-US" sz="1600" dirty="0">
                <a:latin typeface="Courier New"/>
                <a:cs typeface="Courier New"/>
              </a:rPr>
              <a:t> </a:t>
            </a:r>
            <a:r>
              <a:rPr lang="en-US" sz="1600" dirty="0" err="1">
                <a:latin typeface="Courier New"/>
                <a:cs typeface="Courier New"/>
              </a:rPr>
              <a:t>sigaction</a:t>
            </a:r>
            <a:r>
              <a:rPr lang="en-US" sz="1600" dirty="0">
                <a:latin typeface="Courier New"/>
                <a:cs typeface="Courier New"/>
              </a:rPr>
              <a:t> </a:t>
            </a:r>
            <a:r>
              <a:rPr lang="en-US" sz="1600" dirty="0" err="1">
                <a:latin typeface="Courier New"/>
                <a:cs typeface="Courier New"/>
              </a:rPr>
              <a:t>sa</a:t>
            </a:r>
            <a:r>
              <a:rPr lang="en-US" sz="1600" dirty="0">
                <a:latin typeface="Courier New"/>
                <a:cs typeface="Courier New"/>
              </a:rPr>
              <a:t>;</a:t>
            </a:r>
          </a:p>
          <a:p>
            <a:r>
              <a:rPr lang="en-US" sz="1600" dirty="0">
                <a:latin typeface="Courier New"/>
                <a:cs typeface="Courier New"/>
              </a:rPr>
              <a:t>    </a:t>
            </a:r>
            <a:r>
              <a:rPr lang="en-US" sz="1600" dirty="0">
                <a:solidFill>
                  <a:srgbClr val="C00000"/>
                </a:solidFill>
                <a:latin typeface="Courier New"/>
                <a:cs typeface="Courier New"/>
              </a:rPr>
              <a:t>// Sensible defaults.  Use these unless you have a reason not to.</a:t>
            </a:r>
          </a:p>
          <a:p>
            <a:r>
              <a:rPr lang="en-US" sz="1600" dirty="0">
                <a:latin typeface="Courier New"/>
                <a:cs typeface="Courier New"/>
              </a:rPr>
              <a:t>    </a:t>
            </a:r>
            <a:r>
              <a:rPr lang="en-US" sz="1600" dirty="0" err="1">
                <a:latin typeface="Courier New"/>
                <a:cs typeface="Courier New"/>
              </a:rPr>
              <a:t>sigemptyset</a:t>
            </a:r>
            <a:r>
              <a:rPr lang="en-US" sz="1600" dirty="0">
                <a:latin typeface="Courier New"/>
                <a:cs typeface="Courier New"/>
              </a:rPr>
              <a:t>(&amp;</a:t>
            </a:r>
            <a:r>
              <a:rPr lang="en-US" sz="1600" dirty="0" err="1">
                <a:latin typeface="Courier New"/>
                <a:cs typeface="Courier New"/>
              </a:rPr>
              <a:t>sa.sa_mask</a:t>
            </a:r>
            <a:r>
              <a:rPr lang="en-US" sz="1600" dirty="0">
                <a:latin typeface="Courier New"/>
                <a:cs typeface="Courier New"/>
              </a:rPr>
              <a:t>);</a:t>
            </a:r>
          </a:p>
          <a:p>
            <a:r>
              <a:rPr lang="en-US" sz="1600" dirty="0">
                <a:latin typeface="Courier New"/>
                <a:cs typeface="Courier New"/>
              </a:rPr>
              <a:t>    </a:t>
            </a:r>
            <a:r>
              <a:rPr lang="en-US" sz="1600" dirty="0" err="1">
                <a:latin typeface="Courier New"/>
                <a:cs typeface="Courier New"/>
              </a:rPr>
              <a:t>sa.sa_flags</a:t>
            </a:r>
            <a:r>
              <a:rPr lang="en-US" sz="1600" dirty="0">
                <a:latin typeface="Courier New"/>
                <a:cs typeface="Courier New"/>
              </a:rPr>
              <a:t> = SA_RESTART;</a:t>
            </a:r>
          </a:p>
          <a:p>
            <a:r>
              <a:rPr lang="en-US" sz="1600" dirty="0">
                <a:solidFill>
                  <a:srgbClr val="C00000"/>
                </a:solidFill>
                <a:latin typeface="Courier New"/>
                <a:cs typeface="Courier New"/>
              </a:rPr>
              <a:t>    // The handler for SIGINT will be </a:t>
            </a:r>
            <a:r>
              <a:rPr lang="en-US" sz="1600" dirty="0" err="1">
                <a:solidFill>
                  <a:srgbClr val="C00000"/>
                </a:solidFill>
                <a:latin typeface="Courier New"/>
                <a:cs typeface="Courier New"/>
              </a:rPr>
              <a:t>sigint_handler</a:t>
            </a:r>
            <a:r>
              <a:rPr lang="en-US" sz="1600" dirty="0">
                <a:solidFill>
                  <a:srgbClr val="C00000"/>
                </a:solidFill>
                <a:latin typeface="Courier New"/>
                <a:cs typeface="Courier New"/>
              </a:rPr>
              <a:t>.</a:t>
            </a:r>
          </a:p>
          <a:p>
            <a:r>
              <a:rPr lang="en-US" sz="1600" dirty="0">
                <a:latin typeface="Courier New"/>
                <a:cs typeface="Courier New"/>
              </a:rPr>
              <a:t>    </a:t>
            </a:r>
            <a:r>
              <a:rPr lang="en-US" sz="1600" dirty="0" err="1">
                <a:latin typeface="Courier New"/>
                <a:cs typeface="Courier New"/>
              </a:rPr>
              <a:t>sa.sa_handler</a:t>
            </a:r>
            <a:r>
              <a:rPr lang="en-US" sz="1600" dirty="0">
                <a:latin typeface="Courier New"/>
                <a:cs typeface="Courier New"/>
              </a:rPr>
              <a:t> = </a:t>
            </a:r>
            <a:r>
              <a:rPr lang="en-US" sz="1600" dirty="0" err="1">
                <a:latin typeface="Courier New"/>
                <a:cs typeface="Courier New"/>
              </a:rPr>
              <a:t>sigint_handler</a:t>
            </a:r>
            <a:r>
              <a:rPr lang="en-US" sz="1600" dirty="0">
                <a:latin typeface="Courier New"/>
                <a:cs typeface="Courier New"/>
              </a:rPr>
              <a:t>;</a:t>
            </a:r>
          </a:p>
          <a:p>
            <a:r>
              <a:rPr lang="en-US" sz="1600" dirty="0">
                <a:latin typeface="Courier New"/>
                <a:cs typeface="Courier New"/>
              </a:rPr>
              <a:t>    </a:t>
            </a:r>
            <a:endParaRPr lang="ro-RO" sz="1600" dirty="0">
              <a:latin typeface="Courier New"/>
              <a:cs typeface="Courier New"/>
            </a:endParaRPr>
          </a:p>
          <a:p>
            <a:r>
              <a:rPr lang="ro-RO" sz="1600" dirty="0">
                <a:solidFill>
                  <a:srgbClr val="000000"/>
                </a:solidFill>
                <a:latin typeface="Courier New"/>
                <a:cs typeface="Courier New"/>
              </a:rPr>
              <a:t>    </a:t>
            </a:r>
            <a:r>
              <a:rPr lang="ro-RO" sz="1600" dirty="0">
                <a:solidFill>
                  <a:srgbClr val="C200FF"/>
                </a:solidFill>
                <a:latin typeface="Courier New"/>
                <a:cs typeface="Courier New"/>
              </a:rPr>
              <a:t>if</a:t>
            </a:r>
            <a:r>
              <a:rPr lang="ro-RO" sz="1600" dirty="0">
                <a:solidFill>
                  <a:srgbClr val="000000"/>
                </a:solidFill>
                <a:latin typeface="Courier New"/>
                <a:cs typeface="Courier New"/>
              </a:rPr>
              <a:t> (sig</a:t>
            </a:r>
            <a:r>
              <a:rPr lang="en-US" sz="1600" dirty="0">
                <a:solidFill>
                  <a:srgbClr val="000000"/>
                </a:solidFill>
                <a:latin typeface="Courier New"/>
                <a:cs typeface="Courier New"/>
              </a:rPr>
              <a:t>action</a:t>
            </a:r>
            <a:r>
              <a:rPr lang="ro-RO" sz="1600" dirty="0">
                <a:solidFill>
                  <a:srgbClr val="000000"/>
                </a:solidFill>
                <a:latin typeface="Courier New"/>
                <a:cs typeface="Courier New"/>
              </a:rPr>
              <a:t>(SIGINT, </a:t>
            </a:r>
            <a:r>
              <a:rPr lang="en-US" sz="1600" dirty="0">
                <a:solidFill>
                  <a:srgbClr val="000000"/>
                </a:solidFill>
                <a:latin typeface="Courier New"/>
                <a:cs typeface="Courier New"/>
              </a:rPr>
              <a:t>&amp;</a:t>
            </a:r>
            <a:r>
              <a:rPr lang="en-US" sz="1600" dirty="0" err="1">
                <a:solidFill>
                  <a:srgbClr val="000000"/>
                </a:solidFill>
                <a:latin typeface="Courier New"/>
                <a:cs typeface="Courier New"/>
              </a:rPr>
              <a:t>sa</a:t>
            </a:r>
            <a:r>
              <a:rPr lang="en-US" sz="1600" dirty="0">
                <a:solidFill>
                  <a:srgbClr val="000000"/>
                </a:solidFill>
                <a:latin typeface="Courier New"/>
                <a:cs typeface="Courier New"/>
              </a:rPr>
              <a:t>, 0</a:t>
            </a:r>
            <a:r>
              <a:rPr lang="ro-RO" sz="1600" dirty="0">
                <a:solidFill>
                  <a:srgbClr val="000000"/>
                </a:solidFill>
                <a:latin typeface="Courier New"/>
                <a:cs typeface="Courier New"/>
              </a:rPr>
              <a:t>)</a:t>
            </a:r>
            <a:r>
              <a:rPr lang="en-US" sz="1600" dirty="0">
                <a:solidFill>
                  <a:srgbClr val="000000"/>
                </a:solidFill>
                <a:latin typeface="Courier New"/>
                <a:cs typeface="Courier New"/>
              </a:rPr>
              <a:t> != 0</a:t>
            </a:r>
            <a:r>
              <a:rPr lang="ro-RO" sz="1600" dirty="0">
                <a:solidFill>
                  <a:srgbClr val="000000"/>
                </a:solidFill>
                <a:latin typeface="Courier New"/>
                <a:cs typeface="Courier New"/>
              </a:rPr>
              <a:t>)</a:t>
            </a:r>
          </a:p>
          <a:p>
            <a:r>
              <a:rPr lang="ro-RO" sz="1600" dirty="0">
                <a:solidFill>
                  <a:srgbClr val="000000"/>
                </a:solidFill>
                <a:latin typeface="Courier New"/>
                <a:cs typeface="Courier New"/>
              </a:rPr>
              <a:t>        unix_error(</a:t>
            </a:r>
            <a:r>
              <a:rPr lang="ro-RO" sz="1600" dirty="0">
                <a:solidFill>
                  <a:srgbClr val="B7898A"/>
                </a:solidFill>
                <a:latin typeface="Courier New"/>
                <a:cs typeface="Courier New"/>
              </a:rPr>
              <a:t>"signal error"</a:t>
            </a:r>
            <a:r>
              <a:rPr lang="ro-RO" sz="1600" dirty="0">
                <a:solidFill>
                  <a:srgbClr val="000000"/>
                </a:solidFill>
                <a:latin typeface="Courier New"/>
                <a:cs typeface="Courier New"/>
              </a:rPr>
              <a:t>);</a:t>
            </a:r>
          </a:p>
          <a:p>
            <a:endParaRPr lang="ro-RO"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B2418"/>
                </a:solidFill>
                <a:latin typeface="Courier New"/>
                <a:cs typeface="Courier New"/>
              </a:rPr>
              <a:t>/* Wait for the receipt of a signal */</a:t>
            </a:r>
            <a:endParaRPr lang="ro-RO" sz="1600" dirty="0">
              <a:solidFill>
                <a:srgbClr val="000000"/>
              </a:solidFill>
              <a:latin typeface="Courier New"/>
              <a:cs typeface="Courier New"/>
            </a:endParaRPr>
          </a:p>
          <a:p>
            <a:r>
              <a:rPr lang="ro-RO" sz="1600" dirty="0">
                <a:solidFill>
                  <a:srgbClr val="000000"/>
                </a:solidFill>
                <a:latin typeface="Courier New"/>
                <a:cs typeface="Courier New"/>
              </a:rPr>
              <a:t>    pause();</a:t>
            </a:r>
          </a:p>
          <a:p>
            <a:r>
              <a:rPr lang="en-US" sz="1600" dirty="0">
                <a:solidFill>
                  <a:srgbClr val="000000"/>
                </a:solidFill>
                <a:latin typeface="Courier New"/>
                <a:cs typeface="Courier New"/>
              </a:rPr>
              <a:t>    puts</a:t>
            </a:r>
            <a:r>
              <a:rPr lang="ro-RO" sz="1600" dirty="0">
                <a:solidFill>
                  <a:srgbClr val="000000"/>
                </a:solidFill>
                <a:latin typeface="Courier New"/>
                <a:cs typeface="Courier New"/>
              </a:rPr>
              <a:t>(</a:t>
            </a:r>
            <a:r>
              <a:rPr lang="ro-RO" sz="1600" dirty="0">
                <a:solidFill>
                  <a:srgbClr val="B7898A"/>
                </a:solidFill>
                <a:latin typeface="Courier New"/>
                <a:cs typeface="Courier New"/>
              </a:rPr>
              <a:t>"</a:t>
            </a:r>
            <a:r>
              <a:rPr lang="en-US" sz="1600" dirty="0">
                <a:solidFill>
                  <a:srgbClr val="B7898A"/>
                </a:solidFill>
                <a:latin typeface="Courier New"/>
                <a:cs typeface="Courier New"/>
              </a:rPr>
              <a:t>Ctrl-C received, exiting.</a:t>
            </a:r>
            <a:r>
              <a:rPr lang="ro-RO" sz="1600" dirty="0">
                <a:solidFill>
                  <a:srgbClr val="B7898A"/>
                </a:solidFill>
                <a:latin typeface="Courier New"/>
                <a:cs typeface="Courier New"/>
              </a:rPr>
              <a:t>"</a:t>
            </a:r>
            <a:r>
              <a:rPr lang="ro-RO" sz="1600" dirty="0">
                <a:solidFill>
                  <a:srgbClr val="000000"/>
                </a:solidFill>
                <a:latin typeface="Courier New"/>
                <a:cs typeface="Courier New"/>
              </a:rPr>
              <a:t>);</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 0;</a:t>
            </a:r>
          </a:p>
          <a:p>
            <a:r>
              <a:rPr lang="is-IS" sz="1600" dirty="0">
                <a:solidFill>
                  <a:srgbClr val="000000"/>
                </a:solidFill>
                <a:latin typeface="Courier New"/>
                <a:cs typeface="Courier New"/>
              </a:rPr>
              <a:t>}</a:t>
            </a:r>
          </a:p>
        </p:txBody>
      </p:sp>
      <p:sp>
        <p:nvSpPr>
          <p:cNvPr id="4" name="TextBox 3"/>
          <p:cNvSpPr txBox="1"/>
          <p:nvPr/>
        </p:nvSpPr>
        <p:spPr>
          <a:xfrm>
            <a:off x="8206078" y="6096000"/>
            <a:ext cx="861722" cy="369332"/>
          </a:xfrm>
          <a:prstGeom prst="rect">
            <a:avLst/>
          </a:prstGeom>
          <a:noFill/>
        </p:spPr>
        <p:txBody>
          <a:bodyPr wrap="none" rtlCol="0">
            <a:spAutoFit/>
          </a:bodyPr>
          <a:lstStyle/>
          <a:p>
            <a:r>
              <a:rPr lang="en-US" sz="1800" dirty="0" err="1">
                <a:solidFill>
                  <a:srgbClr val="7F7F7F"/>
                </a:solidFill>
                <a:latin typeface="Calibri" pitchFamily="34" charset="0"/>
              </a:rPr>
              <a:t>sigint.c</a:t>
            </a:r>
            <a:endParaRPr lang="en-US" sz="1800" dirty="0">
              <a:solidFill>
                <a:srgbClr val="7F7F7F"/>
              </a:solidFill>
              <a:latin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381000" y="435678"/>
            <a:ext cx="7592093" cy="762000"/>
          </a:xfrm>
        </p:spPr>
        <p:txBody>
          <a:bodyPr/>
          <a:lstStyle/>
          <a:p>
            <a:r>
              <a:rPr lang="en-US" sz="3400" dirty="0"/>
              <a:t>Signal Handlers as Concurrent Flows</a:t>
            </a:r>
          </a:p>
        </p:txBody>
      </p:sp>
      <p:sp>
        <p:nvSpPr>
          <p:cNvPr id="657411" name="Rectangle 3"/>
          <p:cNvSpPr>
            <a:spLocks noGrp="1" noChangeArrowheads="1"/>
          </p:cNvSpPr>
          <p:nvPr>
            <p:ph type="body" idx="1"/>
          </p:nvPr>
        </p:nvSpPr>
        <p:spPr>
          <a:xfrm>
            <a:off x="381000" y="1371600"/>
            <a:ext cx="8307388" cy="1295400"/>
          </a:xfrm>
        </p:spPr>
        <p:txBody>
          <a:bodyPr/>
          <a:lstStyle/>
          <a:p>
            <a:r>
              <a:rPr lang="en-US" dirty="0"/>
              <a:t>A signal handler is a separate logical flow (not process) that runs concurrently with the main program</a:t>
            </a:r>
          </a:p>
          <a:p>
            <a:r>
              <a:rPr lang="en-US" dirty="0"/>
              <a:t>But, this flow exists only until returns to main program</a:t>
            </a:r>
          </a:p>
        </p:txBody>
      </p:sp>
      <p:sp>
        <p:nvSpPr>
          <p:cNvPr id="657415" name="Line 7"/>
          <p:cNvSpPr>
            <a:spLocks noChangeShapeType="1"/>
          </p:cNvSpPr>
          <p:nvPr/>
        </p:nvSpPr>
        <p:spPr bwMode="auto">
          <a:xfrm>
            <a:off x="2987675"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16" name="Text Box 8"/>
          <p:cNvSpPr txBox="1">
            <a:spLocks noChangeArrowheads="1"/>
          </p:cNvSpPr>
          <p:nvPr/>
        </p:nvSpPr>
        <p:spPr bwMode="auto">
          <a:xfrm>
            <a:off x="2420938" y="3124200"/>
            <a:ext cx="1284287" cy="1069975"/>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A </a:t>
            </a:r>
          </a:p>
          <a:p>
            <a:pPr algn="l">
              <a:lnSpc>
                <a:spcPct val="100000"/>
              </a:lnSpc>
            </a:pPr>
            <a:endParaRPr lang="en-US" sz="1600" b="1" dirty="0">
              <a:latin typeface="Calibri" pitchFamily="34" charset="0"/>
            </a:endParaRPr>
          </a:p>
          <a:p>
            <a:pPr algn="l">
              <a:lnSpc>
                <a:spcPct val="100000"/>
              </a:lnSpc>
            </a:pPr>
            <a:r>
              <a:rPr lang="en-US" sz="1600" b="1" dirty="0">
                <a:latin typeface="Courier New" pitchFamily="49" charset="0"/>
              </a:rPr>
              <a:t>while (1)</a:t>
            </a:r>
          </a:p>
          <a:p>
            <a:pPr algn="l">
              <a:lnSpc>
                <a:spcPct val="100000"/>
              </a:lnSpc>
            </a:pPr>
            <a:r>
              <a:rPr lang="en-US" sz="1600" b="1" dirty="0">
                <a:latin typeface="Courier New" pitchFamily="49" charset="0"/>
              </a:rPr>
              <a:t>    ;</a:t>
            </a:r>
          </a:p>
        </p:txBody>
      </p:sp>
      <p:sp>
        <p:nvSpPr>
          <p:cNvPr id="657417" name="Text Box 9"/>
          <p:cNvSpPr txBox="1">
            <a:spLocks noChangeArrowheads="1"/>
          </p:cNvSpPr>
          <p:nvPr/>
        </p:nvSpPr>
        <p:spPr bwMode="auto">
          <a:xfrm>
            <a:off x="3944938" y="3124200"/>
            <a:ext cx="1406525" cy="1314450"/>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A</a:t>
            </a:r>
          </a:p>
          <a:p>
            <a:pPr algn="l">
              <a:lnSpc>
                <a:spcPct val="100000"/>
              </a:lnSpc>
            </a:pPr>
            <a:endParaRPr lang="en-US" sz="1600" b="1" dirty="0">
              <a:latin typeface="Calibri" pitchFamily="34" charset="0"/>
            </a:endParaRPr>
          </a:p>
          <a:p>
            <a:pPr algn="l">
              <a:lnSpc>
                <a:spcPct val="100000"/>
              </a:lnSpc>
            </a:pPr>
            <a:r>
              <a:rPr lang="en-US" sz="1600" b="1" dirty="0">
                <a:latin typeface="Courier New" pitchFamily="49" charset="0"/>
              </a:rPr>
              <a:t>handler(){</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p:txBody>
      </p:sp>
      <p:sp>
        <p:nvSpPr>
          <p:cNvPr id="657418" name="Text Box 10"/>
          <p:cNvSpPr txBox="1">
            <a:spLocks noChangeArrowheads="1"/>
          </p:cNvSpPr>
          <p:nvPr/>
        </p:nvSpPr>
        <p:spPr bwMode="auto">
          <a:xfrm>
            <a:off x="5468938" y="31242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B</a:t>
            </a:r>
          </a:p>
        </p:txBody>
      </p:sp>
      <p:sp>
        <p:nvSpPr>
          <p:cNvPr id="657419" name="Line 11"/>
          <p:cNvSpPr>
            <a:spLocks noChangeShapeType="1"/>
          </p:cNvSpPr>
          <p:nvPr/>
        </p:nvSpPr>
        <p:spPr bwMode="auto">
          <a:xfrm>
            <a:off x="4511675"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0" name="Line 12"/>
          <p:cNvSpPr>
            <a:spLocks noChangeShapeType="1"/>
          </p:cNvSpPr>
          <p:nvPr/>
        </p:nvSpPr>
        <p:spPr bwMode="auto">
          <a:xfrm>
            <a:off x="6035675"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1" name="Line 13"/>
          <p:cNvSpPr>
            <a:spLocks noChangeShapeType="1"/>
          </p:cNvSpPr>
          <p:nvPr/>
        </p:nvSpPr>
        <p:spPr bwMode="auto">
          <a:xfrm>
            <a:off x="2987675" y="5257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2" name="Line 14"/>
          <p:cNvSpPr>
            <a:spLocks noChangeShapeType="1"/>
          </p:cNvSpPr>
          <p:nvPr/>
        </p:nvSpPr>
        <p:spPr bwMode="auto">
          <a:xfrm>
            <a:off x="6035675" y="55626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3" name="Line 15"/>
          <p:cNvSpPr>
            <a:spLocks noChangeShapeType="1"/>
          </p:cNvSpPr>
          <p:nvPr/>
        </p:nvSpPr>
        <p:spPr bwMode="auto">
          <a:xfrm>
            <a:off x="2530475"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4" name="Line 16"/>
          <p:cNvSpPr>
            <a:spLocks noChangeShapeType="1"/>
          </p:cNvSpPr>
          <p:nvPr/>
        </p:nvSpPr>
        <p:spPr bwMode="auto">
          <a:xfrm>
            <a:off x="2530475" y="4953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5" name="Line 17"/>
          <p:cNvSpPr>
            <a:spLocks noChangeShapeType="1"/>
          </p:cNvSpPr>
          <p:nvPr/>
        </p:nvSpPr>
        <p:spPr bwMode="auto">
          <a:xfrm>
            <a:off x="2530475" y="52578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6" name="Line 18"/>
          <p:cNvSpPr>
            <a:spLocks noChangeShapeType="1"/>
          </p:cNvSpPr>
          <p:nvPr/>
        </p:nvSpPr>
        <p:spPr bwMode="auto">
          <a:xfrm>
            <a:off x="2530475" y="5562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7" name="Line 19"/>
          <p:cNvSpPr>
            <a:spLocks noChangeShapeType="1"/>
          </p:cNvSpPr>
          <p:nvPr/>
        </p:nvSpPr>
        <p:spPr bwMode="auto">
          <a:xfrm>
            <a:off x="2530475" y="5867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9" name="Text Box 1031"/>
          <p:cNvSpPr txBox="1">
            <a:spLocks noChangeArrowheads="1"/>
          </p:cNvSpPr>
          <p:nvPr/>
        </p:nvSpPr>
        <p:spPr bwMode="auto">
          <a:xfrm>
            <a:off x="990600" y="4796135"/>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0" name="Down Arrow 19"/>
          <p:cNvSpPr/>
          <p:nvPr/>
        </p:nvSpPr>
        <p:spPr bwMode="auto">
          <a:xfrm>
            <a:off x="1732253" y="4419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2771015" y="472440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0" name="Rectangle 29"/>
          <p:cNvSpPr/>
          <p:nvPr/>
        </p:nvSpPr>
        <p:spPr bwMode="auto">
          <a:xfrm>
            <a:off x="2771015" y="514985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58434" name="Rectangle 2"/>
          <p:cNvSpPr>
            <a:spLocks noGrp="1" noChangeArrowheads="1"/>
          </p:cNvSpPr>
          <p:nvPr>
            <p:ph type="title"/>
          </p:nvPr>
        </p:nvSpPr>
        <p:spPr>
          <a:xfrm>
            <a:off x="357018" y="609600"/>
            <a:ext cx="7592093" cy="762000"/>
          </a:xfrm>
        </p:spPr>
        <p:txBody>
          <a:bodyPr/>
          <a:lstStyle/>
          <a:p>
            <a:pPr marL="0" indent="0"/>
            <a:r>
              <a:rPr lang="en-US" sz="3400" dirty="0"/>
              <a:t>Another View of Signal Handlers as Concurrent Flows</a:t>
            </a:r>
          </a:p>
        </p:txBody>
      </p:sp>
      <p:sp>
        <p:nvSpPr>
          <p:cNvPr id="658472" name="Text Box 40"/>
          <p:cNvSpPr txBox="1">
            <a:spLocks noChangeArrowheads="1"/>
          </p:cNvSpPr>
          <p:nvPr/>
        </p:nvSpPr>
        <p:spPr bwMode="auto">
          <a:xfrm>
            <a:off x="697782" y="2667000"/>
            <a:ext cx="1615286" cy="646331"/>
          </a:xfrm>
          <a:prstGeom prst="rect">
            <a:avLst/>
          </a:prstGeom>
          <a:noFill/>
          <a:ln w="19050">
            <a:noFill/>
            <a:miter lim="800000"/>
            <a:headEnd/>
            <a:tailEnd/>
          </a:ln>
          <a:effectLst/>
        </p:spPr>
        <p:txBody>
          <a:bodyPr wrap="none" lIns="45720" rIns="45720">
            <a:spAutoFit/>
          </a:bodyPr>
          <a:lstStyle/>
          <a:p>
            <a:r>
              <a:rPr lang="en-US" sz="1800" b="1" dirty="0">
                <a:latin typeface="Calibri" pitchFamily="34" charset="0"/>
              </a:rPr>
              <a:t>Signal delivered</a:t>
            </a:r>
          </a:p>
          <a:p>
            <a:r>
              <a:rPr lang="en-US" sz="1800" dirty="0">
                <a:latin typeface="Calibri" pitchFamily="34" charset="0"/>
              </a:rPr>
              <a:t>to process A</a:t>
            </a:r>
            <a:endParaRPr lang="en-US" sz="1800" b="1" dirty="0">
              <a:latin typeface="Calibri" pitchFamily="34" charset="0"/>
            </a:endParaRPr>
          </a:p>
        </p:txBody>
      </p:sp>
      <p:sp>
        <p:nvSpPr>
          <p:cNvPr id="658473" name="Line 41"/>
          <p:cNvSpPr>
            <a:spLocks noChangeShapeType="1"/>
          </p:cNvSpPr>
          <p:nvPr/>
        </p:nvSpPr>
        <p:spPr bwMode="auto">
          <a:xfrm>
            <a:off x="2362200" y="2851666"/>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658474" name="Text Box 42"/>
          <p:cNvSpPr txBox="1">
            <a:spLocks noChangeArrowheads="1"/>
          </p:cNvSpPr>
          <p:nvPr/>
        </p:nvSpPr>
        <p:spPr bwMode="auto">
          <a:xfrm>
            <a:off x="781138" y="4132052"/>
            <a:ext cx="1531316" cy="646331"/>
          </a:xfrm>
          <a:prstGeom prst="rect">
            <a:avLst/>
          </a:prstGeom>
          <a:noFill/>
          <a:ln w="19050">
            <a:noFill/>
            <a:miter lim="800000"/>
            <a:headEnd/>
            <a:tailEnd/>
          </a:ln>
          <a:effectLst/>
        </p:spPr>
        <p:txBody>
          <a:bodyPr wrap="none" lIns="45720" rIns="45720">
            <a:spAutoFit/>
          </a:bodyPr>
          <a:lstStyle/>
          <a:p>
            <a:r>
              <a:rPr lang="en-US" sz="1800" b="1" dirty="0">
                <a:latin typeface="Calibri" pitchFamily="34" charset="0"/>
              </a:rPr>
              <a:t>Signal received</a:t>
            </a:r>
          </a:p>
          <a:p>
            <a:r>
              <a:rPr lang="en-US" sz="1800" dirty="0">
                <a:latin typeface="Calibri" pitchFamily="34" charset="0"/>
              </a:rPr>
              <a:t>by process A</a:t>
            </a:r>
            <a:endParaRPr lang="en-US" sz="1800" b="1" dirty="0">
              <a:latin typeface="Calibri" pitchFamily="34" charset="0"/>
            </a:endParaRPr>
          </a:p>
        </p:txBody>
      </p:sp>
      <p:sp>
        <p:nvSpPr>
          <p:cNvPr id="658475" name="Line 43"/>
          <p:cNvSpPr>
            <a:spLocks noChangeShapeType="1"/>
          </p:cNvSpPr>
          <p:nvPr/>
        </p:nvSpPr>
        <p:spPr bwMode="auto">
          <a:xfrm>
            <a:off x="2362200" y="4316718"/>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41" name="Rectangle 40"/>
          <p:cNvSpPr/>
          <p:nvPr/>
        </p:nvSpPr>
        <p:spPr bwMode="auto">
          <a:xfrm>
            <a:off x="2771015" y="38850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2" name="Rectangle 41"/>
          <p:cNvSpPr/>
          <p:nvPr/>
        </p:nvSpPr>
        <p:spPr bwMode="auto">
          <a:xfrm>
            <a:off x="2771015" y="34596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3" name="Rectangle 42"/>
          <p:cNvSpPr/>
          <p:nvPr/>
        </p:nvSpPr>
        <p:spPr bwMode="auto">
          <a:xfrm>
            <a:off x="2771015" y="431051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4" name="Rectangle 43"/>
          <p:cNvSpPr/>
          <p:nvPr/>
        </p:nvSpPr>
        <p:spPr bwMode="auto">
          <a:xfrm>
            <a:off x="2771015" y="30282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5" name="Rectangle 44"/>
          <p:cNvSpPr/>
          <p:nvPr/>
        </p:nvSpPr>
        <p:spPr bwMode="auto">
          <a:xfrm>
            <a:off x="2771015" y="2602816"/>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6" name="Text Box 4"/>
          <p:cNvSpPr txBox="1">
            <a:spLocks noChangeArrowheads="1"/>
          </p:cNvSpPr>
          <p:nvPr/>
        </p:nvSpPr>
        <p:spPr bwMode="auto">
          <a:xfrm>
            <a:off x="2993037" y="19812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chemeClr val="accent6">
                    <a:lumMod val="60000"/>
                    <a:lumOff val="40000"/>
                  </a:schemeClr>
                </a:solidFill>
                <a:latin typeface="Calibri" pitchFamily="34" charset="0"/>
              </a:rPr>
              <a:t>Process A</a:t>
            </a:r>
          </a:p>
        </p:txBody>
      </p:sp>
      <p:sp>
        <p:nvSpPr>
          <p:cNvPr id="47" name="Text Box 5"/>
          <p:cNvSpPr txBox="1">
            <a:spLocks noChangeArrowheads="1"/>
          </p:cNvSpPr>
          <p:nvPr/>
        </p:nvSpPr>
        <p:spPr bwMode="auto">
          <a:xfrm>
            <a:off x="4516029" y="19812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chemeClr val="bg2">
                    <a:lumMod val="75000"/>
                  </a:schemeClr>
                </a:solidFill>
                <a:latin typeface="Calibri" pitchFamily="34" charset="0"/>
              </a:rPr>
              <a:t>Process B</a:t>
            </a:r>
          </a:p>
        </p:txBody>
      </p:sp>
      <p:sp>
        <p:nvSpPr>
          <p:cNvPr id="48" name="Line 6"/>
          <p:cNvSpPr>
            <a:spLocks noChangeShapeType="1"/>
          </p:cNvSpPr>
          <p:nvPr/>
        </p:nvSpPr>
        <p:spPr bwMode="auto">
          <a:xfrm flipH="1">
            <a:off x="3546171" y="26060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9" name="Line 11"/>
          <p:cNvSpPr>
            <a:spLocks noChangeShapeType="1"/>
          </p:cNvSpPr>
          <p:nvPr/>
        </p:nvSpPr>
        <p:spPr bwMode="auto">
          <a:xfrm flipH="1">
            <a:off x="4371671" y="1981200"/>
            <a:ext cx="12700" cy="393192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50" name="Text Box 12"/>
          <p:cNvSpPr txBox="1">
            <a:spLocks noChangeArrowheads="1"/>
          </p:cNvSpPr>
          <p:nvPr/>
        </p:nvSpPr>
        <p:spPr bwMode="auto">
          <a:xfrm>
            <a:off x="5472451" y="2667000"/>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51" name="Text Box 13"/>
          <p:cNvSpPr txBox="1">
            <a:spLocks noChangeArrowheads="1"/>
          </p:cNvSpPr>
          <p:nvPr/>
        </p:nvSpPr>
        <p:spPr bwMode="auto">
          <a:xfrm>
            <a:off x="5472451" y="30813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52" name="Text Box 14"/>
          <p:cNvSpPr txBox="1">
            <a:spLocks noChangeArrowheads="1"/>
          </p:cNvSpPr>
          <p:nvPr/>
        </p:nvSpPr>
        <p:spPr bwMode="auto">
          <a:xfrm>
            <a:off x="5472451" y="3494088"/>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53" name="Text Box 15"/>
          <p:cNvSpPr txBox="1">
            <a:spLocks noChangeArrowheads="1"/>
          </p:cNvSpPr>
          <p:nvPr/>
        </p:nvSpPr>
        <p:spPr bwMode="auto">
          <a:xfrm>
            <a:off x="5454989" y="39306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54" name="Text Box 16"/>
          <p:cNvSpPr txBox="1">
            <a:spLocks noChangeArrowheads="1"/>
          </p:cNvSpPr>
          <p:nvPr/>
        </p:nvSpPr>
        <p:spPr bwMode="auto">
          <a:xfrm>
            <a:off x="5472451" y="4343400"/>
            <a:ext cx="184274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(handler)</a:t>
            </a:r>
          </a:p>
        </p:txBody>
      </p:sp>
      <p:sp>
        <p:nvSpPr>
          <p:cNvPr id="55" name="AutoShape 27"/>
          <p:cNvSpPr>
            <a:spLocks/>
          </p:cNvSpPr>
          <p:nvPr/>
        </p:nvSpPr>
        <p:spPr bwMode="auto">
          <a:xfrm>
            <a:off x="7508571" y="30271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6" name="Text Box 28"/>
          <p:cNvSpPr txBox="1">
            <a:spLocks noChangeArrowheads="1"/>
          </p:cNvSpPr>
          <p:nvPr/>
        </p:nvSpPr>
        <p:spPr bwMode="auto">
          <a:xfrm>
            <a:off x="7587946" y="30483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57" name="AutoShape 29"/>
          <p:cNvSpPr>
            <a:spLocks/>
          </p:cNvSpPr>
          <p:nvPr/>
        </p:nvSpPr>
        <p:spPr bwMode="auto">
          <a:xfrm>
            <a:off x="7508571" y="38966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8" name="Text Box 30"/>
          <p:cNvSpPr txBox="1">
            <a:spLocks noChangeArrowheads="1"/>
          </p:cNvSpPr>
          <p:nvPr/>
        </p:nvSpPr>
        <p:spPr bwMode="auto">
          <a:xfrm>
            <a:off x="7587946" y="39178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59" name="Line 6"/>
          <p:cNvSpPr>
            <a:spLocks noChangeShapeType="1"/>
          </p:cNvSpPr>
          <p:nvPr/>
        </p:nvSpPr>
        <p:spPr bwMode="auto">
          <a:xfrm flipH="1">
            <a:off x="3539821" y="4303776"/>
            <a:ext cx="0" cy="420624"/>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60" name="Line 6"/>
          <p:cNvSpPr>
            <a:spLocks noChangeShapeType="1"/>
          </p:cNvSpPr>
          <p:nvPr/>
        </p:nvSpPr>
        <p:spPr bwMode="auto">
          <a:xfrm flipH="1">
            <a:off x="5140021" y="34655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61" name="Straight Arrow Connector 60"/>
          <p:cNvCxnSpPr>
            <a:stCxn id="48" idx="1"/>
            <a:endCxn id="60" idx="0"/>
          </p:cNvCxnSpPr>
          <p:nvPr/>
        </p:nvCxnSpPr>
        <p:spPr bwMode="auto">
          <a:xfrm rot="16200000" flipH="1">
            <a:off x="4123620" y="2449175"/>
            <a:ext cx="438952" cy="1593850"/>
          </a:xfrm>
          <a:prstGeom prst="straightConnector1">
            <a:avLst/>
          </a:prstGeom>
          <a:noFill/>
          <a:ln w="25400">
            <a:solidFill>
              <a:schemeClr val="tx1"/>
            </a:solidFill>
            <a:round/>
            <a:headEnd/>
            <a:tailEnd type="triangle" w="med" len="med"/>
          </a:ln>
          <a:effectLst/>
        </p:spPr>
      </p:cxnSp>
      <p:cxnSp>
        <p:nvCxnSpPr>
          <p:cNvPr id="62" name="Straight Arrow Connector 61"/>
          <p:cNvCxnSpPr>
            <a:stCxn id="60" idx="1"/>
            <a:endCxn id="59" idx="0"/>
          </p:cNvCxnSpPr>
          <p:nvPr/>
        </p:nvCxnSpPr>
        <p:spPr bwMode="auto">
          <a:xfrm rot="16200000" flipH="1" flipV="1">
            <a:off x="4131133" y="3294888"/>
            <a:ext cx="417576" cy="1600200"/>
          </a:xfrm>
          <a:prstGeom prst="straightConnector1">
            <a:avLst/>
          </a:prstGeom>
          <a:noFill/>
          <a:ln w="25400">
            <a:solidFill>
              <a:schemeClr val="tx1"/>
            </a:solidFill>
            <a:round/>
            <a:headEnd/>
            <a:tailEnd type="triangle" w="med" len="med"/>
          </a:ln>
          <a:effectLst/>
        </p:spPr>
      </p:cxnSp>
      <p:sp>
        <p:nvSpPr>
          <p:cNvPr id="31" name="Line 6"/>
          <p:cNvSpPr>
            <a:spLocks noChangeShapeType="1"/>
          </p:cNvSpPr>
          <p:nvPr/>
        </p:nvSpPr>
        <p:spPr bwMode="auto">
          <a:xfrm flipH="1">
            <a:off x="3538270" y="47244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Line 6"/>
          <p:cNvSpPr>
            <a:spLocks noChangeShapeType="1"/>
          </p:cNvSpPr>
          <p:nvPr/>
        </p:nvSpPr>
        <p:spPr bwMode="auto">
          <a:xfrm flipH="1">
            <a:off x="3538270" y="51419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3" name="Text Box 15"/>
          <p:cNvSpPr txBox="1">
            <a:spLocks noChangeArrowheads="1"/>
          </p:cNvSpPr>
          <p:nvPr/>
        </p:nvSpPr>
        <p:spPr bwMode="auto">
          <a:xfrm>
            <a:off x="5457541" y="4766846"/>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34" name="Text Box 14"/>
          <p:cNvSpPr txBox="1">
            <a:spLocks noChangeArrowheads="1"/>
          </p:cNvSpPr>
          <p:nvPr/>
        </p:nvSpPr>
        <p:spPr bwMode="auto">
          <a:xfrm>
            <a:off x="5474684" y="5181600"/>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37" name="Text Box 36"/>
          <p:cNvSpPr txBox="1">
            <a:spLocks noChangeArrowheads="1"/>
          </p:cNvSpPr>
          <p:nvPr/>
        </p:nvSpPr>
        <p:spPr bwMode="auto">
          <a:xfrm>
            <a:off x="3130739" y="2709446"/>
            <a:ext cx="374461"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curr</a:t>
            </a:r>
            <a:endParaRPr lang="en-US" sz="1600" baseline="-25000" dirty="0">
              <a:latin typeface="Calibri" pitchFamily="34" charset="0"/>
            </a:endParaRPr>
          </a:p>
        </p:txBody>
      </p:sp>
      <p:sp>
        <p:nvSpPr>
          <p:cNvPr id="38" name="Text Box 37"/>
          <p:cNvSpPr txBox="1">
            <a:spLocks noChangeArrowheads="1"/>
          </p:cNvSpPr>
          <p:nvPr/>
        </p:nvSpPr>
        <p:spPr bwMode="auto">
          <a:xfrm>
            <a:off x="3124200" y="5071646"/>
            <a:ext cx="397994"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next</a:t>
            </a:r>
            <a:endParaRPr lang="en-US" sz="1600" baseline="-25000" dirty="0">
              <a:latin typeface="Calibri" pitchFamily="34" charset="0"/>
            </a:endParaRPr>
          </a:p>
        </p:txBody>
      </p:sp>
      <p:sp>
        <p:nvSpPr>
          <p:cNvPr id="39" name="Oval 38"/>
          <p:cNvSpPr/>
          <p:nvPr/>
        </p:nvSpPr>
        <p:spPr bwMode="auto">
          <a:xfrm>
            <a:off x="3505200" y="2977086"/>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40" name="Oval 39"/>
          <p:cNvSpPr/>
          <p:nvPr/>
        </p:nvSpPr>
        <p:spPr bwMode="auto">
          <a:xfrm>
            <a:off x="3489960" y="5122652"/>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Signal Handlers	</a:t>
            </a:r>
          </a:p>
        </p:txBody>
      </p:sp>
      <p:sp>
        <p:nvSpPr>
          <p:cNvPr id="3" name="Content Placeholder 2"/>
          <p:cNvSpPr>
            <a:spLocks noGrp="1"/>
          </p:cNvSpPr>
          <p:nvPr>
            <p:ph idx="1"/>
          </p:nvPr>
        </p:nvSpPr>
        <p:spPr>
          <a:xfrm>
            <a:off x="396875" y="1362075"/>
            <a:ext cx="7896225" cy="619125"/>
          </a:xfrm>
        </p:spPr>
        <p:txBody>
          <a:bodyPr/>
          <a:lstStyle/>
          <a:p>
            <a:r>
              <a:rPr lang="en-US" dirty="0"/>
              <a:t>Handlers can be interrupted by other handlers</a:t>
            </a:r>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Rectangle 98"/>
          <p:cNvSpPr>
            <a:spLocks noChangeArrowheads="1"/>
          </p:cNvSpPr>
          <p:nvPr/>
        </p:nvSpPr>
        <p:spPr bwMode="auto">
          <a:xfrm>
            <a:off x="3033202" y="2825740"/>
            <a:ext cx="2051032"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(2) Control passes to handler S</a:t>
            </a:r>
          </a:p>
        </p:txBody>
      </p:sp>
      <p:sp>
        <p:nvSpPr>
          <p:cNvPr id="9" name="Rectangle 99"/>
          <p:cNvSpPr>
            <a:spLocks noChangeArrowheads="1"/>
          </p:cNvSpPr>
          <p:nvPr/>
        </p:nvSpPr>
        <p:spPr bwMode="auto">
          <a:xfrm>
            <a:off x="2017189" y="2286000"/>
            <a:ext cx="1644643"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Main program</a:t>
            </a:r>
          </a:p>
        </p:txBody>
      </p:sp>
      <p:sp>
        <p:nvSpPr>
          <p:cNvPr id="10" name="Rectangle 100"/>
          <p:cNvSpPr>
            <a:spLocks noChangeArrowheads="1"/>
          </p:cNvSpPr>
          <p:nvPr/>
        </p:nvSpPr>
        <p:spPr bwMode="auto">
          <a:xfrm>
            <a:off x="5612346" y="4571994"/>
            <a:ext cx="1478488" cy="82842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(5) Handler T</a:t>
            </a:r>
          </a:p>
          <a:p>
            <a:r>
              <a:rPr lang="en-US" sz="1600" i="1" dirty="0">
                <a:latin typeface="Helvetica" charset="0"/>
              </a:rPr>
              <a:t>returns to handler S</a:t>
            </a:r>
          </a:p>
        </p:txBody>
      </p:sp>
      <p:sp>
        <p:nvSpPr>
          <p:cNvPr id="11" name="Text Box 101"/>
          <p:cNvSpPr txBox="1">
            <a:spLocks noChangeArrowheads="1"/>
          </p:cNvSpPr>
          <p:nvPr/>
        </p:nvSpPr>
        <p:spPr bwMode="auto">
          <a:xfrm>
            <a:off x="2341052" y="3144828"/>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2" name="Text Box 102"/>
          <p:cNvSpPr txBox="1">
            <a:spLocks noChangeArrowheads="1"/>
          </p:cNvSpPr>
          <p:nvPr/>
        </p:nvSpPr>
        <p:spPr bwMode="auto">
          <a:xfrm>
            <a:off x="2341052" y="3849678"/>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dirty="0" err="1">
                <a:latin typeface="Helvetica" charset="0"/>
              </a:rPr>
              <a:t>I</a:t>
            </a:r>
            <a:r>
              <a:rPr lang="en-US" sz="1600" i="1" baseline="-25000" dirty="0" err="1">
                <a:latin typeface="Helvetica" charset="0"/>
              </a:rPr>
              <a:t>next</a:t>
            </a:r>
            <a:endParaRPr lang="en-US" sz="1600" i="1" dirty="0">
              <a:latin typeface="Helvetica" charset="0"/>
            </a:endParaRPr>
          </a:p>
        </p:txBody>
      </p:sp>
      <p:sp>
        <p:nvSpPr>
          <p:cNvPr id="13" name="Rectangle 105"/>
          <p:cNvSpPr>
            <a:spLocks noChangeArrowheads="1"/>
          </p:cNvSpPr>
          <p:nvPr/>
        </p:nvSpPr>
        <p:spPr bwMode="auto">
          <a:xfrm>
            <a:off x="436033" y="3105157"/>
            <a:ext cx="191770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(1) Program catches signal s</a:t>
            </a:r>
          </a:p>
        </p:txBody>
      </p:sp>
      <p:sp>
        <p:nvSpPr>
          <p:cNvPr id="14" name="Rectangle 99"/>
          <p:cNvSpPr>
            <a:spLocks noChangeArrowheads="1"/>
          </p:cNvSpPr>
          <p:nvPr/>
        </p:nvSpPr>
        <p:spPr bwMode="auto">
          <a:xfrm>
            <a:off x="4595290" y="2286000"/>
            <a:ext cx="1280576"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Handler S</a:t>
            </a:r>
          </a:p>
        </p:txBody>
      </p:sp>
      <p:sp>
        <p:nvSpPr>
          <p:cNvPr id="15" name="Rectangle 99"/>
          <p:cNvSpPr>
            <a:spLocks noChangeArrowheads="1"/>
          </p:cNvSpPr>
          <p:nvPr/>
        </p:nvSpPr>
        <p:spPr bwMode="auto">
          <a:xfrm>
            <a:off x="6949024" y="2286000"/>
            <a:ext cx="1280576"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Handler T</a:t>
            </a:r>
          </a:p>
        </p:txBody>
      </p:sp>
      <p:sp>
        <p:nvSpPr>
          <p:cNvPr id="16" name="Rectangle 105"/>
          <p:cNvSpPr>
            <a:spLocks noChangeArrowheads="1"/>
          </p:cNvSpPr>
          <p:nvPr/>
        </p:nvSpPr>
        <p:spPr bwMode="auto">
          <a:xfrm>
            <a:off x="3369734" y="3600457"/>
            <a:ext cx="185420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(3) Program catches signal t</a:t>
            </a: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9" name="Rectangle 98"/>
          <p:cNvSpPr>
            <a:spLocks noChangeArrowheads="1"/>
          </p:cNvSpPr>
          <p:nvPr/>
        </p:nvSpPr>
        <p:spPr bwMode="auto">
          <a:xfrm>
            <a:off x="5357301" y="3409940"/>
            <a:ext cx="211453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(4)  Control passes to handler T</a:t>
            </a: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3" name="Rectangle 100"/>
          <p:cNvSpPr>
            <a:spLocks noChangeArrowheads="1"/>
          </p:cNvSpPr>
          <p:nvPr/>
        </p:nvSpPr>
        <p:spPr bwMode="auto">
          <a:xfrm>
            <a:off x="3529546" y="4698994"/>
            <a:ext cx="1478488" cy="10746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(6) Handler S</a:t>
            </a:r>
          </a:p>
          <a:p>
            <a:r>
              <a:rPr lang="en-US" sz="1600" i="1" dirty="0">
                <a:latin typeface="Helvetica" charset="0"/>
              </a:rPr>
              <a:t>returns to main program</a:t>
            </a:r>
          </a:p>
        </p:txBody>
      </p:sp>
      <p:sp>
        <p:nvSpPr>
          <p:cNvPr id="24" name="Rectangle 105"/>
          <p:cNvSpPr>
            <a:spLocks noChangeArrowheads="1"/>
          </p:cNvSpPr>
          <p:nvPr/>
        </p:nvSpPr>
        <p:spPr bwMode="auto">
          <a:xfrm>
            <a:off x="436033" y="3930657"/>
            <a:ext cx="191770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(7) Main program resumes </a:t>
            </a:r>
          </a:p>
        </p:txBody>
      </p:sp>
    </p:spTree>
    <p:extLst>
      <p:ext uri="{BB962C8B-B14F-4D97-AF65-F5344CB8AC3E}">
        <p14:creationId xmlns:p14="http://schemas.microsoft.com/office/powerpoint/2010/main" val="3944592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and Unblocking Signals	</a:t>
            </a:r>
          </a:p>
        </p:txBody>
      </p:sp>
      <p:sp>
        <p:nvSpPr>
          <p:cNvPr id="3" name="Content Placeholder 2"/>
          <p:cNvSpPr>
            <a:spLocks noGrp="1"/>
          </p:cNvSpPr>
          <p:nvPr>
            <p:ph idx="1"/>
          </p:nvPr>
        </p:nvSpPr>
        <p:spPr/>
        <p:txBody>
          <a:bodyPr/>
          <a:lstStyle/>
          <a:p>
            <a:r>
              <a:rPr lang="en-US" dirty="0"/>
              <a:t>Implicit blocking mechanism	</a:t>
            </a:r>
          </a:p>
          <a:p>
            <a:pPr lvl="1"/>
            <a:r>
              <a:rPr lang="en-US" dirty="0"/>
              <a:t>Kernel blocks any pending signals of type currently being handled. </a:t>
            </a:r>
          </a:p>
          <a:p>
            <a:pPr lvl="1"/>
            <a:r>
              <a:rPr lang="en-US" dirty="0"/>
              <a:t>E.g., A SIGINT handler can’t be interrupted by another SIGINT</a:t>
            </a:r>
          </a:p>
          <a:p>
            <a:pPr marL="0" indent="0">
              <a:buNone/>
            </a:pPr>
            <a:endParaRPr lang="en-US" dirty="0"/>
          </a:p>
          <a:p>
            <a:r>
              <a:rPr lang="en-US" dirty="0"/>
              <a:t>Explicit blocking and unblocking mechanism</a:t>
            </a:r>
          </a:p>
          <a:p>
            <a:pPr lvl="1"/>
            <a:r>
              <a:rPr lang="en-US" dirty="0" err="1">
                <a:latin typeface="Courier New"/>
                <a:cs typeface="Courier New"/>
              </a:rPr>
              <a:t>sigprocmask</a:t>
            </a:r>
            <a:r>
              <a:rPr lang="en-US" dirty="0">
                <a:latin typeface="Courier New"/>
                <a:cs typeface="Courier New"/>
              </a:rPr>
              <a:t> </a:t>
            </a:r>
            <a:r>
              <a:rPr lang="en-US" dirty="0"/>
              <a:t>function</a:t>
            </a:r>
          </a:p>
          <a:p>
            <a:pPr lvl="1"/>
            <a:endParaRPr lang="en-US" dirty="0"/>
          </a:p>
          <a:p>
            <a:r>
              <a:rPr lang="en-US" dirty="0"/>
              <a:t>Supporting functions</a:t>
            </a:r>
          </a:p>
          <a:p>
            <a:pPr lvl="1"/>
            <a:r>
              <a:rPr lang="en-US" dirty="0" err="1">
                <a:latin typeface="Courier New"/>
                <a:cs typeface="Courier New"/>
              </a:rPr>
              <a:t>sigemptyset</a:t>
            </a:r>
            <a:r>
              <a:rPr lang="en-US" dirty="0"/>
              <a:t> – Create empty set</a:t>
            </a:r>
          </a:p>
          <a:p>
            <a:pPr lvl="1"/>
            <a:r>
              <a:rPr lang="en-US" dirty="0" err="1">
                <a:latin typeface="Courier New"/>
                <a:cs typeface="Courier New"/>
              </a:rPr>
              <a:t>sigfillset</a:t>
            </a:r>
            <a:r>
              <a:rPr lang="en-US" dirty="0">
                <a:latin typeface="Courier New"/>
                <a:cs typeface="Courier New"/>
              </a:rPr>
              <a:t> </a:t>
            </a:r>
            <a:r>
              <a:rPr lang="en-US" dirty="0"/>
              <a:t>– Add every signal number to set</a:t>
            </a:r>
          </a:p>
          <a:p>
            <a:pPr lvl="1"/>
            <a:r>
              <a:rPr lang="en-US" dirty="0" err="1">
                <a:latin typeface="Courier New"/>
                <a:cs typeface="Courier New"/>
              </a:rPr>
              <a:t>sigaddset</a:t>
            </a:r>
            <a:r>
              <a:rPr lang="en-US" dirty="0"/>
              <a:t> – Add signal number to set</a:t>
            </a:r>
          </a:p>
          <a:p>
            <a:pPr lvl="1"/>
            <a:r>
              <a:rPr lang="en-US" dirty="0" err="1">
                <a:latin typeface="Courier New"/>
                <a:cs typeface="Courier New"/>
              </a:rPr>
              <a:t>sigdelset</a:t>
            </a:r>
            <a:r>
              <a:rPr lang="en-US" dirty="0"/>
              <a:t> – Delete signal number from set</a:t>
            </a:r>
          </a:p>
          <a:p>
            <a:pPr lvl="1"/>
            <a:endParaRPr lang="en-US" dirty="0"/>
          </a:p>
        </p:txBody>
      </p:sp>
    </p:spTree>
    <p:extLst>
      <p:ext uri="{BB962C8B-B14F-4D97-AF65-F5344CB8AC3E}">
        <p14:creationId xmlns:p14="http://schemas.microsoft.com/office/powerpoint/2010/main" val="8313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6119982" cy="762000"/>
          </a:xfrm>
        </p:spPr>
        <p:txBody>
          <a:bodyPr/>
          <a:lstStyle/>
          <a:p>
            <a:r>
              <a:rPr lang="en-US" dirty="0"/>
              <a:t>Temporarily Blocking Signals</a:t>
            </a:r>
          </a:p>
        </p:txBody>
      </p:sp>
      <p:sp>
        <p:nvSpPr>
          <p:cNvPr id="4" name="Text Box 4"/>
          <p:cNvSpPr txBox="1">
            <a:spLocks noChangeArrowheads="1"/>
          </p:cNvSpPr>
          <p:nvPr/>
        </p:nvSpPr>
        <p:spPr bwMode="auto">
          <a:xfrm>
            <a:off x="457200" y="1828800"/>
            <a:ext cx="8153400" cy="3293209"/>
          </a:xfrm>
          <a:prstGeom prst="rect">
            <a:avLst/>
          </a:prstGeom>
          <a:solidFill>
            <a:srgbClr val="F6F5BD"/>
          </a:solidFill>
          <a:ln w="3175">
            <a:solidFill>
              <a:schemeClr val="tx1"/>
            </a:solidFill>
            <a:miter lim="800000"/>
            <a:headEnd/>
            <a:tailEnd/>
          </a:ln>
          <a:effectLst/>
        </p:spPr>
        <p:txBody>
          <a:bodyPr wrap="square">
            <a:spAutoFit/>
          </a:bodyPr>
          <a:lstStyle/>
          <a:p>
            <a:r>
              <a:rPr lang="en-US" sz="1400" dirty="0">
                <a:solidFill>
                  <a:srgbClr val="000000"/>
                </a:solidFill>
                <a:latin typeface="Courier New"/>
                <a:cs typeface="Courier New"/>
              </a:rPr>
              <a:t> </a:t>
            </a:r>
            <a:r>
              <a:rPr lang="en-US" sz="1600" dirty="0">
                <a:solidFill>
                  <a:srgbClr val="000000"/>
                </a:solidFill>
                <a:latin typeface="Courier New"/>
                <a:cs typeface="Courier New"/>
              </a:rPr>
              <a:t>   </a:t>
            </a:r>
            <a:r>
              <a:rPr lang="en-US" sz="1600" dirty="0" err="1">
                <a:solidFill>
                  <a:srgbClr val="2D961E"/>
                </a:solidFill>
                <a:latin typeface="Courier New"/>
                <a:cs typeface="Courier New"/>
              </a:rPr>
              <a:t>sigset_t</a:t>
            </a:r>
            <a:r>
              <a:rPr lang="en-US" sz="1600" dirty="0">
                <a:solidFill>
                  <a:srgbClr val="000000"/>
                </a:solidFill>
                <a:latin typeface="Courier New"/>
                <a:cs typeface="Courier New"/>
              </a:rPr>
              <a:t> </a:t>
            </a:r>
            <a:r>
              <a:rPr lang="en-US" sz="1600" dirty="0">
                <a:solidFill>
                  <a:srgbClr val="C1651C"/>
                </a:solidFill>
                <a:latin typeface="Courier New"/>
                <a:cs typeface="Courier New"/>
              </a:rPr>
              <a:t>mask</a:t>
            </a:r>
            <a:r>
              <a:rPr lang="en-US" sz="1600" dirty="0">
                <a:solidFill>
                  <a:srgbClr val="000000"/>
                </a:solidFill>
                <a:latin typeface="Courier New"/>
                <a:cs typeface="Courier New"/>
              </a:rPr>
              <a:t>, </a:t>
            </a:r>
            <a:r>
              <a:rPr lang="en-US" sz="1600" dirty="0" err="1">
                <a:solidFill>
                  <a:srgbClr val="C1651C"/>
                </a:solidFill>
                <a:latin typeface="Courier New"/>
                <a:cs typeface="Courier New"/>
              </a:rPr>
              <a:t>prev_mask</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Sigemptyset</a:t>
            </a:r>
            <a:r>
              <a:rPr lang="en-US" sz="1600" dirty="0">
                <a:solidFill>
                  <a:srgbClr val="000000"/>
                </a:solidFill>
                <a:latin typeface="Courier New"/>
                <a:cs typeface="Courier New"/>
              </a:rPr>
              <a:t>(&amp;mask);</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Sigaddset</a:t>
            </a:r>
            <a:r>
              <a:rPr lang="en-US" sz="1600" dirty="0">
                <a:solidFill>
                  <a:srgbClr val="000000"/>
                </a:solidFill>
                <a:latin typeface="Courier New"/>
                <a:cs typeface="Courier New"/>
              </a:rPr>
              <a:t>(&amp;mask, SIGINT);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Block SIGINT and save previous blocked set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&amp;mask, &amp;</a:t>
            </a:r>
            <a:r>
              <a:rPr lang="en-US" sz="1600" dirty="0" err="1">
                <a:solidFill>
                  <a:srgbClr val="000000"/>
                </a:solidFill>
                <a:latin typeface="Courier New"/>
                <a:cs typeface="Courier New"/>
              </a:rPr>
              <a:t>prev_mask</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chemeClr val="accent6">
                    <a:lumMod val="60000"/>
                    <a:lumOff val="40000"/>
                  </a:schemeClr>
                </a:solidFill>
                <a:latin typeface="Courier New"/>
                <a:cs typeface="Courier New"/>
              </a:rPr>
              <a:t>/* Code region that will not be interrupted by SIGINT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Restore previous blocked set, unblocking SIGINT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prev_mask</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p:txBody>
      </p:sp>
      <p:sp>
        <p:nvSpPr>
          <p:cNvPr id="3" name="TextBox 2"/>
          <p:cNvSpPr txBox="1"/>
          <p:nvPr/>
        </p:nvSpPr>
        <p:spPr>
          <a:xfrm rot="16200000">
            <a:off x="513666" y="3448735"/>
            <a:ext cx="838200" cy="646331"/>
          </a:xfrm>
          <a:prstGeom prst="rect">
            <a:avLst/>
          </a:prstGeom>
          <a:noFill/>
        </p:spPr>
        <p:txBody>
          <a:bodyPr wrap="square" rtlCol="0">
            <a:spAutoFit/>
          </a:bodyPr>
          <a:lstStyle/>
          <a:p>
            <a:r>
              <a:rPr lang="en-US" sz="3600" dirty="0">
                <a:latin typeface="Calibri" pitchFamily="34" charset="0"/>
              </a:rPr>
              <a:t>…</a:t>
            </a:r>
          </a:p>
        </p:txBody>
      </p:sp>
    </p:spTree>
    <p:extLst>
      <p:ext uri="{BB962C8B-B14F-4D97-AF65-F5344CB8AC3E}">
        <p14:creationId xmlns:p14="http://schemas.microsoft.com/office/powerpoint/2010/main" val="245698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28600" y="381000"/>
            <a:ext cx="8610600" cy="573088"/>
          </a:xfrm>
        </p:spPr>
        <p:txBody>
          <a:bodyPr/>
          <a:lstStyle/>
          <a:p>
            <a:r>
              <a:rPr lang="en-US" sz="3400" dirty="0" err="1">
                <a:latin typeface="Courier New" pitchFamily="49" charset="0"/>
              </a:rPr>
              <a:t>execve</a:t>
            </a:r>
            <a:r>
              <a:rPr lang="en-US" sz="3400" dirty="0">
                <a:latin typeface="Courier" pitchFamily="49" charset="0"/>
              </a:rPr>
              <a:t>:</a:t>
            </a:r>
            <a:r>
              <a:rPr lang="en-US" sz="3400" dirty="0"/>
              <a:t> Loading and Running Programs</a:t>
            </a:r>
          </a:p>
        </p:txBody>
      </p:sp>
      <p:sp>
        <p:nvSpPr>
          <p:cNvPr id="503811" name="Rectangle 3"/>
          <p:cNvSpPr>
            <a:spLocks noGrp="1" noChangeArrowheads="1"/>
          </p:cNvSpPr>
          <p:nvPr>
            <p:ph type="body" idx="1"/>
          </p:nvPr>
        </p:nvSpPr>
        <p:spPr>
          <a:xfrm>
            <a:off x="228600" y="1371600"/>
            <a:ext cx="8763000" cy="5105400"/>
          </a:xfrm>
        </p:spPr>
        <p:txBody>
          <a:bodyPr/>
          <a:lstStyle/>
          <a:p>
            <a:r>
              <a:rPr lang="en-US" dirty="0"/>
              <a:t> </a:t>
            </a:r>
            <a:r>
              <a:rPr lang="en-US" sz="1800" dirty="0">
                <a:latin typeface="Courier New"/>
                <a:cs typeface="Courier New"/>
              </a:rPr>
              <a:t>int </a:t>
            </a:r>
            <a:r>
              <a:rPr lang="en-US" sz="1800" dirty="0" err="1">
                <a:latin typeface="Courier New"/>
                <a:cs typeface="Courier New"/>
              </a:rPr>
              <a:t>execve</a:t>
            </a:r>
            <a:r>
              <a:rPr lang="en-US" sz="1800" dirty="0">
                <a:latin typeface="Courier New"/>
                <a:cs typeface="Courier New"/>
              </a:rPr>
              <a:t>(char *filename, char *</a:t>
            </a:r>
            <a:r>
              <a:rPr lang="en-US" sz="1800" dirty="0" err="1">
                <a:latin typeface="Courier New"/>
                <a:cs typeface="Courier New"/>
              </a:rPr>
              <a:t>argv</a:t>
            </a:r>
            <a:r>
              <a:rPr lang="en-US" sz="1800" dirty="0">
                <a:latin typeface="Courier New"/>
                <a:cs typeface="Courier New"/>
              </a:rPr>
              <a:t>[], char *</a:t>
            </a:r>
            <a:r>
              <a:rPr lang="en-US" sz="1800" dirty="0" err="1">
                <a:latin typeface="Courier New"/>
                <a:cs typeface="Courier New"/>
              </a:rPr>
              <a:t>envp</a:t>
            </a:r>
            <a:r>
              <a:rPr lang="en-US" sz="1800" dirty="0">
                <a:latin typeface="Courier New"/>
                <a:cs typeface="Courier New"/>
              </a:rPr>
              <a:t>[])</a:t>
            </a:r>
            <a:endParaRPr lang="en-US" sz="1800" dirty="0"/>
          </a:p>
          <a:p>
            <a:r>
              <a:rPr lang="en-US" i="1" dirty="0"/>
              <a:t>Replaces</a:t>
            </a:r>
            <a:r>
              <a:rPr lang="en-US" dirty="0"/>
              <a:t> the </a:t>
            </a:r>
            <a:r>
              <a:rPr lang="en-US" i="1" dirty="0"/>
              <a:t>program</a:t>
            </a:r>
            <a:r>
              <a:rPr lang="en-US" dirty="0"/>
              <a:t> running in the current process</a:t>
            </a:r>
            <a:endParaRPr lang="en-US" b="1" dirty="0">
              <a:latin typeface="Courier New" pitchFamily="49" charset="0"/>
              <a:ea typeface="+mn-ea"/>
              <a:cs typeface="+mn-cs"/>
            </a:endParaRPr>
          </a:p>
          <a:p>
            <a:r>
              <a:rPr lang="en-US" dirty="0"/>
              <a:t>Overwrites code, data, and stack</a:t>
            </a:r>
          </a:p>
          <a:p>
            <a:r>
              <a:rPr lang="en-US" dirty="0"/>
              <a:t>Retains PID, open files, working directory, etc.</a:t>
            </a:r>
          </a:p>
          <a:p>
            <a:r>
              <a:rPr lang="en-US" dirty="0"/>
              <a:t>Called </a:t>
            </a:r>
            <a:r>
              <a:rPr lang="en-US" dirty="0">
                <a:solidFill>
                  <a:srgbClr val="FF0000"/>
                </a:solidFill>
              </a:rPr>
              <a:t>once</a:t>
            </a:r>
            <a:r>
              <a:rPr lang="en-US" dirty="0"/>
              <a:t> and </a:t>
            </a:r>
            <a:r>
              <a:rPr lang="en-US" dirty="0">
                <a:solidFill>
                  <a:srgbClr val="FF0000"/>
                </a:solidFill>
              </a:rPr>
              <a:t>never </a:t>
            </a:r>
            <a:r>
              <a:rPr lang="en-US" dirty="0"/>
              <a:t>returns</a:t>
            </a:r>
          </a:p>
          <a:p>
            <a:pPr lvl="1"/>
            <a:r>
              <a:rPr lang="en-US" dirty="0"/>
              <a:t>…except if there is an error</a:t>
            </a:r>
          </a:p>
        </p:txBody>
      </p:sp>
    </p:spTree>
    <p:extLst>
      <p:ext uri="{BB962C8B-B14F-4D97-AF65-F5344CB8AC3E}">
        <p14:creationId xmlns:p14="http://schemas.microsoft.com/office/powerpoint/2010/main" val="31177688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Signal Handling</a:t>
            </a:r>
          </a:p>
        </p:txBody>
      </p:sp>
      <p:sp>
        <p:nvSpPr>
          <p:cNvPr id="3" name="Content Placeholder 2"/>
          <p:cNvSpPr>
            <a:spLocks noGrp="1"/>
          </p:cNvSpPr>
          <p:nvPr>
            <p:ph idx="1"/>
          </p:nvPr>
        </p:nvSpPr>
        <p:spPr>
          <a:xfrm>
            <a:off x="381000" y="1362075"/>
            <a:ext cx="8290661" cy="4972050"/>
          </a:xfrm>
        </p:spPr>
        <p:txBody>
          <a:bodyPr/>
          <a:lstStyle/>
          <a:p>
            <a:r>
              <a:rPr lang="en-US" dirty="0"/>
              <a:t>Handlers are tricky because they are concurrent with main program and share the same global data structures.</a:t>
            </a:r>
          </a:p>
          <a:p>
            <a:pPr lvl="1"/>
            <a:r>
              <a:rPr lang="en-US" dirty="0"/>
              <a:t>Shared data structures can become corrupted.</a:t>
            </a:r>
          </a:p>
          <a:p>
            <a:pPr lvl="1"/>
            <a:endParaRPr lang="en-US" dirty="0"/>
          </a:p>
          <a:p>
            <a:r>
              <a:rPr lang="en-US" dirty="0"/>
              <a:t>We’ll explore concurrency issues later in the term.</a:t>
            </a:r>
          </a:p>
          <a:p>
            <a:pPr marL="457200" lvl="1" indent="0">
              <a:buNone/>
            </a:pPr>
            <a:endParaRPr lang="en-US" dirty="0"/>
          </a:p>
          <a:p>
            <a:r>
              <a:rPr lang="en-US" dirty="0"/>
              <a:t>For now here are some guidelines to help you avoid trouble. </a:t>
            </a:r>
          </a:p>
        </p:txBody>
      </p:sp>
    </p:spTree>
    <p:extLst>
      <p:ext uri="{BB962C8B-B14F-4D97-AF65-F5344CB8AC3E}">
        <p14:creationId xmlns:p14="http://schemas.microsoft.com/office/powerpoint/2010/main" val="1861070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04800"/>
            <a:ext cx="7592093" cy="762000"/>
          </a:xfrm>
        </p:spPr>
        <p:txBody>
          <a:bodyPr/>
          <a:lstStyle/>
          <a:p>
            <a:r>
              <a:rPr lang="en-US" dirty="0"/>
              <a:t>Guidelines for Writing Safe Handlers	</a:t>
            </a:r>
          </a:p>
        </p:txBody>
      </p:sp>
      <p:sp>
        <p:nvSpPr>
          <p:cNvPr id="3" name="Content Placeholder 2"/>
          <p:cNvSpPr>
            <a:spLocks noGrp="1"/>
          </p:cNvSpPr>
          <p:nvPr>
            <p:ph idx="1"/>
          </p:nvPr>
        </p:nvSpPr>
        <p:spPr>
          <a:xfrm>
            <a:off x="396875" y="1219200"/>
            <a:ext cx="8442325" cy="5267325"/>
          </a:xfrm>
        </p:spPr>
        <p:txBody>
          <a:bodyPr>
            <a:normAutofit lnSpcReduction="10000"/>
          </a:bodyPr>
          <a:lstStyle/>
          <a:p>
            <a:r>
              <a:rPr lang="en-US" dirty="0"/>
              <a:t>G0: Keep your handlers as simple as possible</a:t>
            </a:r>
          </a:p>
          <a:p>
            <a:pPr lvl="1"/>
            <a:r>
              <a:rPr lang="en-US" dirty="0"/>
              <a:t>e.g., Set a global flag and return</a:t>
            </a:r>
          </a:p>
          <a:p>
            <a:r>
              <a:rPr lang="en-US" dirty="0"/>
              <a:t>G1: Call only </a:t>
            </a:r>
            <a:r>
              <a:rPr lang="en-US" dirty="0" err="1"/>
              <a:t>async</a:t>
            </a:r>
            <a:r>
              <a:rPr lang="en-US" dirty="0"/>
              <a:t>-signal-safe functions in your handlers</a:t>
            </a:r>
          </a:p>
          <a:p>
            <a:pPr lvl="1"/>
            <a:r>
              <a:rPr lang="en-US" dirty="0" err="1">
                <a:latin typeface="Courier New"/>
                <a:cs typeface="Courier New"/>
              </a:rPr>
              <a:t>printf</a:t>
            </a:r>
            <a:r>
              <a:rPr lang="en-US" dirty="0">
                <a:latin typeface="Courier New"/>
                <a:cs typeface="Courier New"/>
              </a:rPr>
              <a:t>, </a:t>
            </a:r>
            <a:r>
              <a:rPr lang="en-US" dirty="0" err="1">
                <a:latin typeface="Courier New"/>
                <a:cs typeface="Courier New"/>
              </a:rPr>
              <a:t>sprintf</a:t>
            </a:r>
            <a:r>
              <a:rPr lang="en-US" dirty="0"/>
              <a:t>,  </a:t>
            </a:r>
            <a:r>
              <a:rPr lang="en-US" dirty="0" err="1">
                <a:latin typeface="Courier New"/>
                <a:cs typeface="Courier New"/>
              </a:rPr>
              <a:t>malloc</a:t>
            </a:r>
            <a:r>
              <a:rPr lang="en-US" dirty="0"/>
              <a:t>, and </a:t>
            </a:r>
            <a:r>
              <a:rPr lang="en-US" dirty="0">
                <a:latin typeface="Courier New"/>
                <a:cs typeface="Courier New"/>
              </a:rPr>
              <a:t>exit</a:t>
            </a:r>
            <a:r>
              <a:rPr lang="en-US" dirty="0"/>
              <a:t> are not safe!</a:t>
            </a:r>
          </a:p>
          <a:p>
            <a:r>
              <a:rPr lang="en-US" dirty="0"/>
              <a:t>G2: Save and restore </a:t>
            </a:r>
            <a:r>
              <a:rPr lang="en-US" dirty="0" err="1">
                <a:latin typeface="Courier New"/>
                <a:cs typeface="Courier New"/>
              </a:rPr>
              <a:t>errno</a:t>
            </a:r>
            <a:r>
              <a:rPr lang="en-US" dirty="0"/>
              <a:t> on entry and exit</a:t>
            </a:r>
          </a:p>
          <a:p>
            <a:pPr lvl="1"/>
            <a:r>
              <a:rPr lang="en-US" dirty="0"/>
              <a:t>So that other handlers don’t overwrite your value of </a:t>
            </a:r>
            <a:r>
              <a:rPr lang="en-US" dirty="0" err="1">
                <a:latin typeface="Courier New"/>
                <a:cs typeface="Courier New"/>
              </a:rPr>
              <a:t>errno</a:t>
            </a:r>
            <a:r>
              <a:rPr lang="en-US" dirty="0"/>
              <a:t>	</a:t>
            </a:r>
          </a:p>
          <a:p>
            <a:r>
              <a:rPr lang="en-US" dirty="0"/>
              <a:t>G3: Protect accesses to shared data structures by temporarily blocking all signals. </a:t>
            </a:r>
          </a:p>
          <a:p>
            <a:pPr lvl="1"/>
            <a:r>
              <a:rPr lang="en-US" dirty="0"/>
              <a:t>To prevent possible corruption</a:t>
            </a:r>
          </a:p>
          <a:p>
            <a:r>
              <a:rPr lang="en-US" dirty="0"/>
              <a:t>G4: Declare global variables as </a:t>
            </a:r>
            <a:r>
              <a:rPr lang="en-US" dirty="0">
                <a:latin typeface="Courier New"/>
                <a:cs typeface="Courier New"/>
              </a:rPr>
              <a:t>volatile</a:t>
            </a:r>
          </a:p>
          <a:p>
            <a:pPr lvl="1"/>
            <a:r>
              <a:rPr lang="en-US" dirty="0">
                <a:latin typeface="+mn-lt"/>
                <a:cs typeface="Courier New"/>
              </a:rPr>
              <a:t>To prevent compiler from storing them in a register</a:t>
            </a:r>
          </a:p>
          <a:p>
            <a:r>
              <a:rPr lang="en-US" dirty="0">
                <a:latin typeface="+mn-lt"/>
                <a:cs typeface="Courier New"/>
              </a:rPr>
              <a:t>G5: Declare global flags as </a:t>
            </a:r>
            <a:r>
              <a:rPr lang="en-US" dirty="0">
                <a:latin typeface="Courier New"/>
                <a:cs typeface="Courier New"/>
              </a:rPr>
              <a:t>volatile </a:t>
            </a:r>
            <a:r>
              <a:rPr lang="en-US" dirty="0" err="1">
                <a:latin typeface="Courier New"/>
                <a:cs typeface="Courier New"/>
              </a:rPr>
              <a:t>sig_atomic_t</a:t>
            </a:r>
            <a:endParaRPr lang="en-US" dirty="0">
              <a:latin typeface="Courier New"/>
              <a:cs typeface="Courier New"/>
            </a:endParaRPr>
          </a:p>
          <a:p>
            <a:pPr lvl="1"/>
            <a:r>
              <a:rPr lang="en-US" i="1" dirty="0">
                <a:latin typeface="+mn-lt"/>
                <a:cs typeface="Courier New"/>
              </a:rPr>
              <a:t>flag</a:t>
            </a:r>
            <a:r>
              <a:rPr lang="en-US" dirty="0">
                <a:latin typeface="+mn-lt"/>
                <a:cs typeface="Courier New"/>
              </a:rPr>
              <a:t>: variable that is only read or written (e.g. flag = 1, not flag++)</a:t>
            </a:r>
          </a:p>
          <a:p>
            <a:pPr lvl="1"/>
            <a:r>
              <a:rPr lang="en-US" dirty="0">
                <a:latin typeface="+mn-lt"/>
                <a:cs typeface="Courier New"/>
              </a:rPr>
              <a:t>Flag declared this way does not need to be protected  like other </a:t>
            </a:r>
            <a:r>
              <a:rPr lang="en-US" dirty="0" err="1">
                <a:latin typeface="+mn-lt"/>
                <a:cs typeface="Courier New"/>
              </a:rPr>
              <a:t>globals</a:t>
            </a:r>
            <a:endParaRPr lang="en-US" dirty="0">
              <a:latin typeface="+mn-lt"/>
              <a:cs typeface="Courier New"/>
            </a:endParaRPr>
          </a:p>
        </p:txBody>
      </p:sp>
    </p:spTree>
    <p:extLst>
      <p:ext uri="{BB962C8B-B14F-4D97-AF65-F5344CB8AC3E}">
        <p14:creationId xmlns:p14="http://schemas.microsoft.com/office/powerpoint/2010/main" val="28751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-Signal-Safety	</a:t>
            </a:r>
          </a:p>
        </p:txBody>
      </p:sp>
      <p:sp>
        <p:nvSpPr>
          <p:cNvPr id="3" name="Content Placeholder 2"/>
          <p:cNvSpPr>
            <a:spLocks noGrp="1"/>
          </p:cNvSpPr>
          <p:nvPr>
            <p:ph idx="1"/>
          </p:nvPr>
        </p:nvSpPr>
        <p:spPr>
          <a:xfrm>
            <a:off x="396875" y="1362075"/>
            <a:ext cx="8670925" cy="3743325"/>
          </a:xfrm>
        </p:spPr>
        <p:txBody>
          <a:bodyPr/>
          <a:lstStyle/>
          <a:p>
            <a:r>
              <a:rPr lang="en-US" dirty="0">
                <a:latin typeface="Calibri"/>
                <a:cs typeface="Calibri"/>
              </a:rPr>
              <a:t>Function is </a:t>
            </a:r>
            <a:r>
              <a:rPr lang="en-US" i="1" dirty="0" err="1">
                <a:solidFill>
                  <a:srgbClr val="990000"/>
                </a:solidFill>
                <a:latin typeface="Calibri"/>
                <a:cs typeface="Calibri"/>
              </a:rPr>
              <a:t>async</a:t>
            </a:r>
            <a:r>
              <a:rPr lang="en-US" i="1" dirty="0">
                <a:solidFill>
                  <a:srgbClr val="990000"/>
                </a:solidFill>
                <a:latin typeface="Calibri"/>
                <a:cs typeface="Calibri"/>
              </a:rPr>
              <a:t>-signal-safe </a:t>
            </a:r>
            <a:r>
              <a:rPr lang="en-US" dirty="0">
                <a:latin typeface="Calibri"/>
                <a:cs typeface="Calibri"/>
              </a:rPr>
              <a:t>if either reentrant (e.g., all variables stored on stack frame, CS:APP3e 12.7.2) or non-interruptible by signals.</a:t>
            </a:r>
          </a:p>
          <a:p>
            <a:r>
              <a:rPr lang="en-US" dirty="0" err="1">
                <a:latin typeface="Calibri"/>
                <a:cs typeface="Calibri"/>
              </a:rPr>
              <a:t>Posix</a:t>
            </a:r>
            <a:r>
              <a:rPr lang="en-US" dirty="0">
                <a:latin typeface="Calibri"/>
                <a:cs typeface="Calibri"/>
              </a:rPr>
              <a:t> guarantees 117 functions to be </a:t>
            </a:r>
            <a:r>
              <a:rPr lang="en-US" dirty="0" err="1">
                <a:latin typeface="Calibri"/>
                <a:cs typeface="Calibri"/>
              </a:rPr>
              <a:t>async</a:t>
            </a:r>
            <a:r>
              <a:rPr lang="en-US" dirty="0">
                <a:latin typeface="Calibri"/>
                <a:cs typeface="Calibri"/>
              </a:rPr>
              <a:t>-signal-safe </a:t>
            </a:r>
          </a:p>
          <a:p>
            <a:pPr lvl="1"/>
            <a:r>
              <a:rPr lang="en-US" dirty="0">
                <a:latin typeface="Calibri"/>
                <a:cs typeface="Calibri"/>
              </a:rPr>
              <a:t>Source: “</a:t>
            </a:r>
            <a:r>
              <a:rPr lang="en-US" dirty="0">
                <a:latin typeface="Courier New"/>
                <a:cs typeface="Courier New"/>
              </a:rPr>
              <a:t>man 7 signal-safety</a:t>
            </a:r>
            <a:r>
              <a:rPr lang="en-US" dirty="0">
                <a:latin typeface="Calibri"/>
                <a:cs typeface="Calibri"/>
              </a:rPr>
              <a:t>”</a:t>
            </a:r>
          </a:p>
          <a:p>
            <a:pPr lvl="1"/>
            <a:r>
              <a:rPr lang="en-US" dirty="0">
                <a:latin typeface="+mn-lt"/>
                <a:cs typeface="Courier New"/>
              </a:rPr>
              <a:t>Popular functions on the list:</a:t>
            </a:r>
          </a:p>
          <a:p>
            <a:pPr lvl="2"/>
            <a:r>
              <a:rPr lang="en-US" dirty="0">
                <a:latin typeface="Courier New"/>
                <a:cs typeface="Courier New"/>
              </a:rPr>
              <a:t>_exit, write, wait, </a:t>
            </a:r>
            <a:r>
              <a:rPr lang="en-US" dirty="0" err="1">
                <a:latin typeface="Courier New"/>
                <a:cs typeface="Courier New"/>
              </a:rPr>
              <a:t>waitpid</a:t>
            </a:r>
            <a:r>
              <a:rPr lang="en-US" dirty="0">
                <a:latin typeface="Courier New"/>
                <a:cs typeface="Courier New"/>
              </a:rPr>
              <a:t>, sleep, kill</a:t>
            </a:r>
          </a:p>
          <a:p>
            <a:pPr lvl="1"/>
            <a:r>
              <a:rPr lang="en-US" dirty="0">
                <a:latin typeface="+mn-lt"/>
                <a:cs typeface="Courier New"/>
              </a:rPr>
              <a:t>Popular functions that are </a:t>
            </a:r>
            <a:r>
              <a:rPr lang="en-US" b="1" dirty="0">
                <a:solidFill>
                  <a:srgbClr val="FF0000"/>
                </a:solidFill>
                <a:latin typeface="+mn-lt"/>
                <a:cs typeface="Courier New"/>
              </a:rPr>
              <a:t>not</a:t>
            </a:r>
            <a:r>
              <a:rPr lang="en-US" dirty="0">
                <a:latin typeface="+mn-lt"/>
                <a:cs typeface="Courier New"/>
              </a:rPr>
              <a:t> on the list:</a:t>
            </a:r>
          </a:p>
          <a:p>
            <a:pPr lvl="2"/>
            <a:r>
              <a:rPr lang="en-US" dirty="0" err="1">
                <a:latin typeface="Courier New"/>
                <a:cs typeface="Courier New"/>
              </a:rPr>
              <a:t>printf</a:t>
            </a:r>
            <a:r>
              <a:rPr lang="en-US" dirty="0">
                <a:latin typeface="+mn-lt"/>
                <a:cs typeface="Courier New"/>
              </a:rPr>
              <a:t>,  </a:t>
            </a:r>
            <a:r>
              <a:rPr lang="en-US" dirty="0" err="1">
                <a:latin typeface="Courier New"/>
                <a:cs typeface="Courier New"/>
              </a:rPr>
              <a:t>sprintf</a:t>
            </a:r>
            <a:r>
              <a:rPr lang="en-US" dirty="0">
                <a:latin typeface="+mn-lt"/>
                <a:cs typeface="Courier New"/>
              </a:rPr>
              <a:t>,</a:t>
            </a:r>
            <a:r>
              <a:rPr lang="en-US" dirty="0">
                <a:latin typeface="Courier New"/>
                <a:cs typeface="Courier New"/>
              </a:rPr>
              <a:t> </a:t>
            </a:r>
            <a:r>
              <a:rPr lang="en-US" dirty="0" err="1">
                <a:latin typeface="Courier New"/>
                <a:cs typeface="Courier New"/>
              </a:rPr>
              <a:t>malloc</a:t>
            </a:r>
            <a:r>
              <a:rPr lang="en-US" dirty="0">
                <a:latin typeface="Courier New"/>
                <a:cs typeface="Courier New"/>
              </a:rPr>
              <a:t>, exit </a:t>
            </a:r>
          </a:p>
          <a:p>
            <a:pPr lvl="2"/>
            <a:r>
              <a:rPr lang="en-US" dirty="0">
                <a:latin typeface="Calibri"/>
                <a:cs typeface="Calibri"/>
              </a:rPr>
              <a:t>Unfortunate fact: </a:t>
            </a:r>
            <a:r>
              <a:rPr lang="en-US" dirty="0">
                <a:latin typeface="Courier New"/>
                <a:cs typeface="Courier New"/>
              </a:rPr>
              <a:t>write</a:t>
            </a:r>
            <a:r>
              <a:rPr lang="en-US" dirty="0">
                <a:latin typeface="Calibri"/>
                <a:cs typeface="Calibri"/>
              </a:rPr>
              <a:t> is the only </a:t>
            </a:r>
            <a:r>
              <a:rPr lang="en-US" dirty="0" err="1">
                <a:latin typeface="Calibri"/>
                <a:cs typeface="Calibri"/>
              </a:rPr>
              <a:t>async</a:t>
            </a:r>
            <a:r>
              <a:rPr lang="en-US" dirty="0">
                <a:latin typeface="Calibri"/>
                <a:cs typeface="Calibri"/>
              </a:rPr>
              <a:t>-signal-safe output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Safe Formatted Output: Option #1</a:t>
            </a:r>
          </a:p>
        </p:txBody>
      </p:sp>
      <p:sp>
        <p:nvSpPr>
          <p:cNvPr id="3" name="Content Placeholder 2"/>
          <p:cNvSpPr>
            <a:spLocks noGrp="1"/>
          </p:cNvSpPr>
          <p:nvPr>
            <p:ph idx="1"/>
          </p:nvPr>
        </p:nvSpPr>
        <p:spPr>
          <a:xfrm>
            <a:off x="396875" y="1143000"/>
            <a:ext cx="8345006" cy="2057400"/>
          </a:xfrm>
        </p:spPr>
        <p:txBody>
          <a:bodyPr/>
          <a:lstStyle/>
          <a:p>
            <a:r>
              <a:rPr lang="en-US" dirty="0"/>
              <a:t>Use the reentrant SIO (Safe I/O library) from </a:t>
            </a:r>
            <a:r>
              <a:rPr lang="en-US" dirty="0" err="1">
                <a:latin typeface="Courier New"/>
                <a:cs typeface="Courier New"/>
              </a:rPr>
              <a:t>csapp.c</a:t>
            </a:r>
            <a:r>
              <a:rPr lang="en-US" dirty="0"/>
              <a:t> in your handlers.</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sio_puts</a:t>
            </a:r>
            <a:r>
              <a:rPr lang="en-US" dirty="0">
                <a:latin typeface="Courier New"/>
                <a:cs typeface="Courier New"/>
              </a:rPr>
              <a:t>(char s[]) /* Put string */</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sio_putl</a:t>
            </a:r>
            <a:r>
              <a:rPr lang="en-US" dirty="0">
                <a:latin typeface="Courier New"/>
                <a:cs typeface="Courier New"/>
              </a:rPr>
              <a:t>(long v)   /* Put long */</a:t>
            </a:r>
          </a:p>
          <a:p>
            <a:pPr lvl="1"/>
            <a:r>
              <a:rPr lang="en-US" dirty="0">
                <a:latin typeface="Courier New"/>
                <a:cs typeface="Courier New"/>
              </a:rPr>
              <a:t>void </a:t>
            </a:r>
            <a:r>
              <a:rPr lang="en-US" dirty="0" err="1">
                <a:latin typeface="Courier New"/>
                <a:cs typeface="Courier New"/>
              </a:rPr>
              <a:t>sio_error</a:t>
            </a:r>
            <a:r>
              <a:rPr lang="en-US" dirty="0">
                <a:latin typeface="Courier New"/>
                <a:cs typeface="Courier New"/>
              </a:rPr>
              <a:t>(char s[])   /* Put </a:t>
            </a:r>
            <a:r>
              <a:rPr lang="en-US" dirty="0" err="1">
                <a:latin typeface="Courier New"/>
                <a:cs typeface="Courier New"/>
              </a:rPr>
              <a:t>msg</a:t>
            </a:r>
            <a:r>
              <a:rPr lang="en-US" dirty="0">
                <a:latin typeface="Courier New"/>
                <a:cs typeface="Courier New"/>
              </a:rPr>
              <a:t> &amp; exit */</a:t>
            </a:r>
          </a:p>
        </p:txBody>
      </p:sp>
      <p:sp>
        <p:nvSpPr>
          <p:cNvPr id="7" name="Text Box 4"/>
          <p:cNvSpPr txBox="1">
            <a:spLocks noChangeArrowheads="1"/>
          </p:cNvSpPr>
          <p:nvPr/>
        </p:nvSpPr>
        <p:spPr bwMode="auto">
          <a:xfrm>
            <a:off x="275119" y="3581400"/>
            <a:ext cx="8466761" cy="2819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sigint_handler</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sig</a:t>
            </a:r>
            <a:r>
              <a:rPr lang="en-US" sz="1800" dirty="0">
                <a:solidFill>
                  <a:srgbClr val="000000"/>
                </a:solidFill>
                <a:latin typeface="Courier New"/>
                <a:cs typeface="Courier New"/>
              </a:rPr>
              <a:t>) </a:t>
            </a:r>
            <a:r>
              <a:rPr lang="en-US" sz="1800" dirty="0">
                <a:solidFill>
                  <a:srgbClr val="CB2418"/>
                </a:solidFill>
                <a:latin typeface="Courier New"/>
                <a:cs typeface="Courier New"/>
              </a:rPr>
              <a:t>/* Safe SIGINT handler */</a:t>
            </a:r>
            <a:endParaRPr lang="en-US" sz="1800" dirty="0">
              <a:solidFill>
                <a:srgbClr val="000000"/>
              </a:solidFill>
              <a:latin typeface="Courier New"/>
              <a:cs typeface="Courier New"/>
            </a:endParaRP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"So you think you can stop the bomb</a:t>
            </a:r>
            <a:r>
              <a:rPr lang="en-US" sz="1800" dirty="0">
                <a:solidFill>
                  <a:srgbClr val="AF3782"/>
                </a:solidFill>
                <a:latin typeface="Courier New" panose="02070309020205020404" pitchFamily="49" charset="0"/>
                <a:cs typeface="Courier New" panose="02070309020205020404" pitchFamily="49" charset="0"/>
              </a:rPr>
              <a:t>"</a:t>
            </a:r>
            <a:endParaRPr lang="en-US" sz="1800" dirty="0">
              <a:solidFill>
                <a:srgbClr val="9D206F"/>
              </a:solidFill>
              <a:latin typeface="Courier New"/>
              <a:cs typeface="Courier New"/>
            </a:endParaRPr>
          </a:p>
          <a:p>
            <a:r>
              <a:rPr lang="en-US" sz="1800" dirty="0">
                <a:solidFill>
                  <a:srgbClr val="9D206F"/>
                </a:solidFill>
                <a:latin typeface="Courier New"/>
                <a:cs typeface="Courier New"/>
              </a:rPr>
              <a:t>             </a:t>
            </a:r>
            <a:r>
              <a:rPr lang="en-US" sz="1800" dirty="0">
                <a:solidFill>
                  <a:srgbClr val="AF3782"/>
                </a:solidFill>
                <a:latin typeface="Courier New" panose="02070309020205020404" pitchFamily="49" charset="0"/>
                <a:cs typeface="Courier New" panose="02070309020205020404" pitchFamily="49" charset="0"/>
              </a:rPr>
              <a:t>"</a:t>
            </a:r>
            <a:r>
              <a:rPr lang="en-US" sz="1800" dirty="0">
                <a:solidFill>
                  <a:srgbClr val="9D206F"/>
                </a:solidFill>
                <a:latin typeface="Courier New"/>
                <a:cs typeface="Courier New"/>
              </a:rPr>
              <a:t> with ctrl-c, do you?\n"</a:t>
            </a:r>
            <a:r>
              <a:rPr lang="en-US" sz="1800" dirty="0">
                <a:solidFill>
                  <a:srgbClr val="000000"/>
                </a:solidFill>
                <a:latin typeface="Courier New"/>
                <a:cs typeface="Courier New"/>
              </a:rPr>
              <a:t>);</a:t>
            </a:r>
          </a:p>
          <a:p>
            <a:r>
              <a:rPr lang="nl-NL" sz="1800" dirty="0">
                <a:solidFill>
                  <a:srgbClr val="000000"/>
                </a:solidFill>
                <a:latin typeface="Courier New"/>
                <a:cs typeface="Courier New"/>
              </a:rPr>
              <a:t>    sleep(2);</a:t>
            </a:r>
          </a:p>
          <a:p>
            <a:r>
              <a:rPr lang="de-DE" sz="1800" dirty="0">
                <a:solidFill>
                  <a:srgbClr val="000000"/>
                </a:solidFill>
                <a:latin typeface="Courier New"/>
                <a:cs typeface="Courier New"/>
              </a:rPr>
              <a:t>    </a:t>
            </a:r>
            <a:r>
              <a:rPr lang="de-DE" sz="1800" dirty="0" err="1">
                <a:solidFill>
                  <a:srgbClr val="000000"/>
                </a:solidFill>
                <a:latin typeface="Courier New"/>
                <a:cs typeface="Courier New"/>
              </a:rPr>
              <a:t>Sio_puts</a:t>
            </a:r>
            <a:r>
              <a:rPr lang="de-DE" sz="1800" dirty="0">
                <a:solidFill>
                  <a:srgbClr val="000000"/>
                </a:solidFill>
                <a:latin typeface="Courier New"/>
                <a:cs typeface="Courier New"/>
              </a:rPr>
              <a:t>(</a:t>
            </a:r>
            <a:r>
              <a:rPr lang="de-DE" sz="1800" dirty="0">
                <a:solidFill>
                  <a:srgbClr val="9D206F"/>
                </a:solidFill>
                <a:latin typeface="Courier New"/>
                <a:cs typeface="Courier New"/>
              </a:rPr>
              <a:t>"</a:t>
            </a:r>
            <a:r>
              <a:rPr lang="de-DE" sz="1800" dirty="0" err="1">
                <a:solidFill>
                  <a:srgbClr val="9D206F"/>
                </a:solidFill>
                <a:latin typeface="Courier New"/>
                <a:cs typeface="Courier New"/>
              </a:rPr>
              <a:t>Well</a:t>
            </a:r>
            <a:r>
              <a:rPr lang="de-DE" sz="1800" dirty="0">
                <a:solidFill>
                  <a:srgbClr val="9D206F"/>
                </a:solidFill>
                <a:latin typeface="Courier New"/>
                <a:cs typeface="Courier New"/>
              </a:rPr>
              <a:t>..."</a:t>
            </a:r>
            <a:r>
              <a:rPr lang="de-DE" sz="1800" dirty="0">
                <a:solidFill>
                  <a:srgbClr val="000000"/>
                </a:solidFill>
                <a:latin typeface="Courier New"/>
                <a:cs typeface="Courier New"/>
              </a:rPr>
              <a:t>);</a:t>
            </a:r>
          </a:p>
          <a:p>
            <a:r>
              <a:rPr lang="nl-NL" sz="1800" dirty="0">
                <a:solidFill>
                  <a:srgbClr val="000000"/>
                </a:solidFill>
                <a:latin typeface="Courier New"/>
                <a:cs typeface="Courier New"/>
              </a:rPr>
              <a:t>    sleep(1);</a:t>
            </a:r>
          </a:p>
          <a:p>
            <a:r>
              <a:rPr lang="nl-NL" sz="1800" dirty="0">
                <a:solidFill>
                  <a:srgbClr val="000000"/>
                </a:solidFill>
                <a:latin typeface="Courier New"/>
                <a:cs typeface="Courier New"/>
              </a:rPr>
              <a:t>    </a:t>
            </a:r>
            <a:r>
              <a:rPr lang="nl-NL" sz="1800" dirty="0" err="1">
                <a:solidFill>
                  <a:srgbClr val="000000"/>
                </a:solidFill>
                <a:latin typeface="Courier New"/>
                <a:cs typeface="Courier New"/>
              </a:rPr>
              <a:t>Sio_puts</a:t>
            </a:r>
            <a:r>
              <a:rPr lang="nl-NL" sz="1800" dirty="0">
                <a:solidFill>
                  <a:srgbClr val="000000"/>
                </a:solidFill>
                <a:latin typeface="Courier New"/>
                <a:cs typeface="Courier New"/>
              </a:rPr>
              <a:t>(</a:t>
            </a:r>
            <a:r>
              <a:rPr lang="nl-NL" sz="1800" dirty="0">
                <a:solidFill>
                  <a:srgbClr val="9D206F"/>
                </a:solidFill>
                <a:latin typeface="Courier New"/>
                <a:cs typeface="Courier New"/>
              </a:rPr>
              <a:t>"OK. :-)\n"</a:t>
            </a:r>
            <a:r>
              <a:rPr lang="nl-NL" sz="1800" dirty="0">
                <a:solidFill>
                  <a:srgbClr val="000000"/>
                </a:solidFill>
                <a:latin typeface="Courier New"/>
                <a:cs typeface="Courier New"/>
              </a:rPr>
              <a:t>);</a:t>
            </a:r>
          </a:p>
          <a:p>
            <a:r>
              <a:rPr lang="nl-NL" sz="1800" dirty="0">
                <a:solidFill>
                  <a:srgbClr val="000000"/>
                </a:solidFill>
                <a:latin typeface="Courier New"/>
                <a:cs typeface="Courier New"/>
              </a:rPr>
              <a:t>    _exit(0);</a:t>
            </a:r>
          </a:p>
          <a:p>
            <a:r>
              <a:rPr lang="nl-NL" sz="1800" dirty="0">
                <a:solidFill>
                  <a:srgbClr val="000000"/>
                </a:solidFill>
                <a:latin typeface="Courier New"/>
                <a:cs typeface="Courier New"/>
              </a:rPr>
              <a:t>}</a:t>
            </a:r>
          </a:p>
          <a:p>
            <a:endParaRPr lang="en-US" sz="1800" dirty="0">
              <a:solidFill>
                <a:srgbClr val="000000"/>
              </a:solidFill>
              <a:latin typeface="Courier New"/>
              <a:cs typeface="Courier New"/>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292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Safe Formatted Output: Option #2</a:t>
            </a:r>
          </a:p>
        </p:txBody>
      </p:sp>
      <p:sp>
        <p:nvSpPr>
          <p:cNvPr id="3" name="Content Placeholder 2"/>
          <p:cNvSpPr>
            <a:spLocks noGrp="1"/>
          </p:cNvSpPr>
          <p:nvPr>
            <p:ph idx="1"/>
          </p:nvPr>
        </p:nvSpPr>
        <p:spPr>
          <a:xfrm>
            <a:off x="396875" y="1143000"/>
            <a:ext cx="7928418" cy="547577"/>
          </a:xfrm>
        </p:spPr>
        <p:txBody>
          <a:bodyPr/>
          <a:lstStyle/>
          <a:p>
            <a:r>
              <a:rPr lang="en-US" dirty="0"/>
              <a:t>Use the new &amp; improved reentrant </a:t>
            </a:r>
            <a:r>
              <a:rPr lang="en-US" dirty="0" err="1"/>
              <a:t>sio_printf</a:t>
            </a:r>
            <a:r>
              <a:rPr lang="en-US" dirty="0"/>
              <a:t> !</a:t>
            </a:r>
          </a:p>
          <a:p>
            <a:pPr lvl="1"/>
            <a:r>
              <a:rPr lang="en-US" dirty="0"/>
              <a:t>Handles restricted class of </a:t>
            </a:r>
            <a:r>
              <a:rPr lang="en-US" dirty="0" err="1"/>
              <a:t>printf</a:t>
            </a:r>
            <a:r>
              <a:rPr lang="en-US" dirty="0"/>
              <a:t> format strings</a:t>
            </a:r>
          </a:p>
          <a:p>
            <a:pPr lvl="2"/>
            <a:r>
              <a:rPr lang="en-US" dirty="0"/>
              <a:t>Recognizes: </a:t>
            </a:r>
            <a:r>
              <a:rPr lang="en-US" b="1" dirty="0">
                <a:latin typeface="Courier New" panose="02070309020205020404" pitchFamily="49" charset="0"/>
                <a:cs typeface="Courier New" panose="02070309020205020404" pitchFamily="49" charset="0"/>
              </a:rPr>
              <a:t>%c %s %d %u %x %%</a:t>
            </a:r>
          </a:p>
          <a:p>
            <a:pPr lvl="2"/>
            <a:r>
              <a:rPr lang="en-US" dirty="0"/>
              <a:t>Size designators ‘</a:t>
            </a:r>
            <a:r>
              <a:rPr lang="en-US" b="1" dirty="0">
                <a:latin typeface="Courier New" panose="02070309020205020404" pitchFamily="49" charset="0"/>
                <a:cs typeface="Courier New" panose="02070309020205020404" pitchFamily="49" charset="0"/>
              </a:rPr>
              <a:t>l</a:t>
            </a:r>
            <a:r>
              <a:rPr lang="en-US" dirty="0"/>
              <a:t>’ and ‘</a:t>
            </a:r>
            <a:r>
              <a:rPr lang="en-US" b="1" dirty="0">
                <a:latin typeface="Courier New" panose="02070309020205020404" pitchFamily="49" charset="0"/>
                <a:cs typeface="Courier New" panose="02070309020205020404" pitchFamily="49" charset="0"/>
              </a:rPr>
              <a:t>z</a:t>
            </a:r>
            <a:r>
              <a:rPr lang="en-US" dirty="0"/>
              <a:t>’</a:t>
            </a:r>
          </a:p>
        </p:txBody>
      </p:sp>
      <p:sp>
        <p:nvSpPr>
          <p:cNvPr id="7" name="Text Box 4"/>
          <p:cNvSpPr txBox="1">
            <a:spLocks noChangeArrowheads="1"/>
          </p:cNvSpPr>
          <p:nvPr/>
        </p:nvSpPr>
        <p:spPr bwMode="auto">
          <a:xfrm>
            <a:off x="444945" y="2837120"/>
            <a:ext cx="8466761" cy="3138377"/>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34A327"/>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5E34FF"/>
                </a:solidFill>
                <a:latin typeface="Courier New" panose="02070309020205020404" pitchFamily="49" charset="0"/>
                <a:cs typeface="Courier New" panose="02070309020205020404" pitchFamily="49" charset="0"/>
              </a:rPr>
              <a:t>sigint_handler</a:t>
            </a:r>
            <a:r>
              <a:rPr lang="en-US" sz="1800" dirty="0">
                <a:solidFill>
                  <a:srgbClr val="000000"/>
                </a:solidFill>
                <a:latin typeface="Courier New" panose="02070309020205020404" pitchFamily="49" charset="0"/>
                <a:cs typeface="Courier New" panose="02070309020205020404" pitchFamily="49" charset="0"/>
              </a:rPr>
              <a:t>(</a:t>
            </a:r>
            <a:r>
              <a:rPr lang="en-US" sz="1800" dirty="0" err="1">
                <a:solidFill>
                  <a:srgbClr val="34A327"/>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CD7923"/>
                </a:solidFill>
                <a:latin typeface="Courier New" panose="02070309020205020404" pitchFamily="49" charset="0"/>
                <a:cs typeface="Courier New" panose="02070309020205020404" pitchFamily="49" charset="0"/>
              </a:rPr>
              <a:t>sig</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D7391E"/>
                </a:solidFill>
                <a:latin typeface="Courier New" panose="02070309020205020404" pitchFamily="49" charset="0"/>
                <a:cs typeface="Courier New" panose="02070309020205020404" pitchFamily="49" charset="0"/>
              </a:rPr>
              <a:t>/* Safe SIGINT handler */</a:t>
            </a:r>
          </a:p>
          <a:p>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Sio_printf</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"So you think you can stop the bomb"</a:t>
            </a:r>
          </a:p>
          <a:p>
            <a:r>
              <a:rPr lang="en-US" sz="1800" dirty="0">
                <a:solidFill>
                  <a:srgbClr val="AF3782"/>
                </a:solidFill>
                <a:latin typeface="Courier New" panose="02070309020205020404" pitchFamily="49" charset="0"/>
                <a:cs typeface="Courier New" panose="02070309020205020404" pitchFamily="49" charset="0"/>
              </a:rPr>
              <a:t>               " (process %d) with ctrl-%c, do you?\n"</a:t>
            </a:r>
            <a:r>
              <a:rPr lang="en-US" sz="1800" dirty="0">
                <a:solidFill>
                  <a:srgbClr val="000000"/>
                </a:solidFill>
                <a:latin typeface="Courier New" panose="02070309020205020404" pitchFamily="49" charset="0"/>
                <a:cs typeface="Courier New" panose="02070309020205020404" pitchFamily="49" charset="0"/>
              </a:rPr>
              <a:t>,</a:t>
            </a:r>
            <a:endParaRPr lang="en-US" sz="1800" dirty="0">
              <a:solidFill>
                <a:srgbClr val="AF3782"/>
              </a:solidFill>
              <a:latin typeface="Courier New" panose="02070309020205020404" pitchFamily="49" charset="0"/>
              <a:cs typeface="Courier New" panose="02070309020205020404" pitchFamily="49" charset="0"/>
            </a:endParaRP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34A327"/>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getpid</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AF3782"/>
                </a:solidFill>
                <a:latin typeface="Courier New" panose="02070309020205020404" pitchFamily="49" charset="0"/>
                <a:cs typeface="Courier New" panose="02070309020205020404" pitchFamily="49" charset="0"/>
              </a:rPr>
              <a:t>'c'</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sleep(2);</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Sio_puts</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"Well..."</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sleep(1);</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Sio_puts</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"OK. :-)\n"</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_exit(0);</a:t>
            </a:r>
          </a:p>
          <a:p>
            <a:r>
              <a:rPr lang="en-US" sz="1800" dirty="0">
                <a:solidFill>
                  <a:srgbClr val="000000"/>
                </a:solidFill>
                <a:latin typeface="Courier New" panose="02070309020205020404" pitchFamily="49" charset="0"/>
                <a:cs typeface="Courier New" panose="02070309020205020404" pitchFamily="49" charset="0"/>
              </a:rPr>
              <a:t>}</a:t>
            </a:r>
          </a:p>
          <a:p>
            <a:endParaRPr lang="en-US" sz="1800"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211709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idx="1"/>
          </p:nvPr>
        </p:nvSpPr>
        <p:spPr>
          <a:xfrm>
            <a:off x="6172200" y="1113504"/>
            <a:ext cx="2971800" cy="3763296"/>
          </a:xfrm>
        </p:spPr>
        <p:txBody>
          <a:bodyPr/>
          <a:lstStyle/>
          <a:p>
            <a:pPr marL="230188" indent="-230188"/>
            <a:r>
              <a:rPr lang="en-US" sz="2200" dirty="0"/>
              <a:t>Pending signals are not queued</a:t>
            </a:r>
          </a:p>
          <a:p>
            <a:pPr marL="401638" lvl="1" indent="-171450"/>
            <a:r>
              <a:rPr lang="en-US" sz="1800" dirty="0"/>
              <a:t>For each signal type, one bit indicates whether or not signal is pending…</a:t>
            </a:r>
          </a:p>
          <a:p>
            <a:pPr marL="401638" lvl="1" indent="-171450"/>
            <a:r>
              <a:rPr lang="en-US" sz="1800" dirty="0"/>
              <a:t>…thus at most one pending signal of any particular type. </a:t>
            </a:r>
          </a:p>
          <a:p>
            <a:pPr marL="1588" indent="-171450"/>
            <a:r>
              <a:rPr lang="en-US" sz="2200" dirty="0"/>
              <a:t> You can’t use signals to count events, such as children terminating.</a:t>
            </a:r>
          </a:p>
        </p:txBody>
      </p:sp>
      <p:sp>
        <p:nvSpPr>
          <p:cNvPr id="525316" name="Text Box 4"/>
          <p:cNvSpPr txBox="1">
            <a:spLocks noChangeArrowheads="1"/>
          </p:cNvSpPr>
          <p:nvPr/>
        </p:nvSpPr>
        <p:spPr bwMode="auto">
          <a:xfrm>
            <a:off x="63500" y="522513"/>
            <a:ext cx="5867400" cy="6259287"/>
          </a:xfrm>
          <a:prstGeom prst="rect">
            <a:avLst/>
          </a:prstGeom>
          <a:solidFill>
            <a:srgbClr val="F6F5BD"/>
          </a:solidFill>
          <a:ln w="3175">
            <a:solidFill>
              <a:schemeClr val="tx1"/>
            </a:solidFill>
            <a:miter lim="800000"/>
            <a:headEnd/>
            <a:tailEnd/>
          </a:ln>
          <a:effectLst/>
        </p:spPr>
        <p:txBody>
          <a:bodyPr wrap="square">
            <a:noAutofit/>
          </a:bodyPr>
          <a:lstStyle/>
          <a:p>
            <a:r>
              <a:rPr lang="en-US" sz="1400" dirty="0">
                <a:solidFill>
                  <a:srgbClr val="2D961E"/>
                </a:solidFill>
                <a:latin typeface="Courier New"/>
                <a:cs typeface="Courier New"/>
              </a:rPr>
              <a:t>volatile </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err="1">
                <a:solidFill>
                  <a:srgbClr val="C1651C"/>
                </a:solidFill>
                <a:latin typeface="Courier New"/>
                <a:cs typeface="Courier New"/>
              </a:rPr>
              <a:t>ccount</a:t>
            </a:r>
            <a:r>
              <a:rPr lang="en-US" sz="1400" dirty="0">
                <a:solidFill>
                  <a:srgbClr val="000000"/>
                </a:solidFill>
                <a:latin typeface="Courier New"/>
                <a:cs typeface="Courier New"/>
              </a:rPr>
              <a:t> = 0;</a:t>
            </a: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err="1">
                <a:solidFill>
                  <a:srgbClr val="4A00FF"/>
                </a:solidFill>
                <a:latin typeface="Courier New"/>
                <a:cs typeface="Courier New"/>
              </a:rPr>
              <a:t>child_handler</a:t>
            </a:r>
            <a:r>
              <a:rPr lang="en-US" sz="1400" dirty="0">
                <a:solidFill>
                  <a:srgbClr val="000000"/>
                </a:solidFill>
                <a:latin typeface="Courier New"/>
                <a:cs typeface="Courier New"/>
              </a:rPr>
              <a:t>(</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C1651C"/>
                </a:solidFill>
                <a:latin typeface="Courier New"/>
                <a:cs typeface="Courier New"/>
              </a:rPr>
              <a:t>sig</a:t>
            </a:r>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err="1">
                <a:solidFill>
                  <a:srgbClr val="C1651C"/>
                </a:solidFill>
                <a:latin typeface="Courier New"/>
                <a:cs typeface="Courier New"/>
              </a:rPr>
              <a:t>olderrno</a:t>
            </a:r>
            <a:r>
              <a:rPr lang="en-US" sz="1400" dirty="0">
                <a:solidFill>
                  <a:srgbClr val="000000"/>
                </a:solidFill>
                <a:latin typeface="Courier New"/>
                <a:cs typeface="Courier New"/>
              </a:rPr>
              <a:t> = </a:t>
            </a:r>
            <a:r>
              <a:rPr lang="en-US" sz="1400" dirty="0" err="1">
                <a:solidFill>
                  <a:srgbClr val="000000"/>
                </a:solidFill>
                <a:latin typeface="Courier New"/>
                <a:cs typeface="Courier New"/>
              </a:rPr>
              <a:t>errno</a:t>
            </a:r>
            <a:r>
              <a:rPr lang="en-US" sz="1400" dirty="0">
                <a:solidFill>
                  <a:srgbClr val="000000"/>
                </a:solidFill>
                <a:latin typeface="Courier New"/>
                <a:cs typeface="Courier New"/>
              </a:rPr>
              <a:t>;</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 = wait(</a:t>
            </a:r>
            <a:r>
              <a:rPr lang="en-US" sz="1400" dirty="0">
                <a:solidFill>
                  <a:srgbClr val="2C9290"/>
                </a:solidFill>
                <a:latin typeface="Courier New"/>
                <a:cs typeface="Courier New"/>
              </a:rPr>
              <a:t>NULL</a:t>
            </a:r>
            <a:r>
              <a:rPr lang="en-US" sz="1400" dirty="0">
                <a:solidFill>
                  <a:srgbClr val="000000"/>
                </a:solidFill>
                <a:latin typeface="Courier New"/>
                <a:cs typeface="Courier New"/>
              </a:rPr>
              <a:t>)) &lt; 0)</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Sio_error</a:t>
            </a:r>
            <a:r>
              <a:rPr lang="en-US" sz="1400" dirty="0">
                <a:solidFill>
                  <a:srgbClr val="000000"/>
                </a:solidFill>
                <a:latin typeface="Courier New"/>
                <a:cs typeface="Courier New"/>
              </a:rPr>
              <a:t>(</a:t>
            </a:r>
            <a:r>
              <a:rPr lang="en-US" sz="1400" dirty="0">
                <a:solidFill>
                  <a:srgbClr val="9D206F"/>
                </a:solidFill>
                <a:latin typeface="Courier New"/>
                <a:cs typeface="Courier New"/>
              </a:rPr>
              <a:t>"wait error"</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"Handler reaped child "</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Sio_putl</a:t>
            </a:r>
            <a:r>
              <a:rPr lang="en-US" sz="1400" dirty="0">
                <a:solidFill>
                  <a:srgbClr val="000000"/>
                </a:solidFill>
                <a:latin typeface="Courier New"/>
                <a:cs typeface="Courier New"/>
              </a:rPr>
              <a:t>((</a:t>
            </a:r>
            <a:r>
              <a:rPr lang="en-US" sz="1400" dirty="0">
                <a:solidFill>
                  <a:srgbClr val="2D961E"/>
                </a:solidFill>
                <a:latin typeface="Courier New"/>
                <a:cs typeface="Courier New"/>
              </a:rPr>
              <a:t>long</a:t>
            </a:r>
            <a:r>
              <a:rPr lang="en-US" sz="1400" dirty="0">
                <a:solidFill>
                  <a:srgbClr val="000000"/>
                </a:solidFill>
                <a:latin typeface="Courier New"/>
                <a:cs typeface="Courier New"/>
              </a:rPr>
              <a:t>)</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 \n"</a:t>
            </a:r>
            <a:r>
              <a:rPr lang="en-US" sz="1400" dirty="0">
                <a:solidFill>
                  <a:srgbClr val="000000"/>
                </a:solidFill>
                <a:latin typeface="Courier New"/>
                <a:cs typeface="Courier New"/>
              </a:rPr>
              <a:t>);</a:t>
            </a:r>
          </a:p>
          <a:p>
            <a:r>
              <a:rPr lang="nl-NL" sz="1400" dirty="0">
                <a:solidFill>
                  <a:srgbClr val="000000"/>
                </a:solidFill>
                <a:latin typeface="Courier New"/>
                <a:cs typeface="Courier New"/>
              </a:rPr>
              <a:t>    sleep(1);</a:t>
            </a:r>
          </a:p>
          <a:p>
            <a:r>
              <a:rPr lang="nl-NL" sz="1400" dirty="0">
                <a:solidFill>
                  <a:srgbClr val="000000"/>
                </a:solidFill>
                <a:latin typeface="Courier New"/>
                <a:cs typeface="Courier New"/>
              </a:rPr>
              <a:t>    </a:t>
            </a:r>
            <a:r>
              <a:rPr lang="nl-NL" sz="1400" dirty="0" err="1">
                <a:solidFill>
                  <a:srgbClr val="000000"/>
                </a:solidFill>
                <a:latin typeface="Courier New"/>
                <a:cs typeface="Courier New"/>
              </a:rPr>
              <a:t>errno</a:t>
            </a:r>
            <a:r>
              <a:rPr lang="nl-NL" sz="1400" dirty="0">
                <a:solidFill>
                  <a:srgbClr val="000000"/>
                </a:solidFill>
                <a:latin typeface="Courier New"/>
                <a:cs typeface="Courier New"/>
              </a:rPr>
              <a:t> = </a:t>
            </a:r>
            <a:r>
              <a:rPr lang="nl-NL" sz="1400" dirty="0" err="1">
                <a:solidFill>
                  <a:srgbClr val="000000"/>
                </a:solidFill>
                <a:latin typeface="Courier New"/>
                <a:cs typeface="Courier New"/>
              </a:rPr>
              <a:t>olderrno</a:t>
            </a:r>
            <a:r>
              <a:rPr lang="nl-NL" sz="1400" dirty="0">
                <a:solidFill>
                  <a:srgbClr val="000000"/>
                </a:solidFill>
                <a:latin typeface="Courier New"/>
                <a:cs typeface="Courier New"/>
              </a:rPr>
              <a:t>;</a:t>
            </a:r>
          </a:p>
          <a:p>
            <a:r>
              <a:rPr lang="nl-NL" sz="1400" dirty="0">
                <a:solidFill>
                  <a:srgbClr val="000000"/>
                </a:solidFill>
                <a:latin typeface="Courier New"/>
                <a:cs typeface="Courier New"/>
              </a:rPr>
              <a:t>}</a:t>
            </a:r>
          </a:p>
          <a:p>
            <a:endParaRPr lang="nl-NL" sz="1400" dirty="0">
              <a:solidFill>
                <a:srgbClr val="000000"/>
              </a:solidFill>
              <a:latin typeface="Courier New"/>
              <a:cs typeface="Courier New"/>
            </a:endParaRP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fork14</a:t>
            </a:r>
            <a:r>
              <a:rPr lang="en-US" sz="1400" dirty="0">
                <a:solidFill>
                  <a:srgbClr val="000000"/>
                </a:solidFill>
                <a:latin typeface="Courier New"/>
                <a:cs typeface="Courier New"/>
              </a:rPr>
              <a:t>() {</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err="1">
                <a:solidFill>
                  <a:srgbClr val="000000"/>
                </a:solidFill>
                <a:latin typeface="Courier New"/>
                <a:cs typeface="Courier New"/>
              </a:rPr>
              <a:t>[N</a:t>
            </a:r>
            <a:r>
              <a:rPr lang="fi-FI"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a:solidFill>
                  <a:srgbClr val="C1651C"/>
                </a:solidFill>
                <a:latin typeface="Courier New"/>
                <a:cs typeface="Courier New"/>
              </a:rPr>
              <a:t>i</a:t>
            </a:r>
            <a:r>
              <a:rPr lang="fr-FR"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 = N;</a:t>
            </a:r>
          </a:p>
          <a:p>
            <a:r>
              <a:rPr lang="en-US" sz="1400" dirty="0">
                <a:solidFill>
                  <a:srgbClr val="000000"/>
                </a:solidFill>
                <a:latin typeface="Courier New"/>
                <a:cs typeface="Courier New"/>
              </a:rPr>
              <a:t>    Signal(SIGCHLD, </a:t>
            </a:r>
            <a:r>
              <a:rPr lang="en-US" sz="1400" dirty="0" err="1">
                <a:solidFill>
                  <a:srgbClr val="000000"/>
                </a:solidFill>
                <a:latin typeface="Courier New"/>
                <a:cs typeface="Courier New"/>
              </a:rPr>
              <a:t>child_handler</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a:t>
            </a:r>
            <a:r>
              <a:rPr lang="en-US" sz="1400" dirty="0" err="1">
                <a:solidFill>
                  <a:srgbClr val="000000"/>
                </a:solidFill>
                <a:latin typeface="Courier New"/>
                <a:cs typeface="Courier New"/>
              </a:rPr>
              <a:t>i</a:t>
            </a:r>
            <a:r>
              <a:rPr lang="en-US" sz="1400" dirty="0">
                <a:solidFill>
                  <a:srgbClr val="000000"/>
                </a:solidFill>
                <a:latin typeface="Courier New"/>
                <a:cs typeface="Courier New"/>
              </a:rPr>
              <a:t>] = Fork()) == 0) {</a:t>
            </a:r>
          </a:p>
          <a:p>
            <a:r>
              <a:rPr lang="nl-NL" sz="1400" dirty="0">
                <a:solidFill>
                  <a:srgbClr val="000000"/>
                </a:solidFill>
                <a:latin typeface="Courier New"/>
                <a:cs typeface="Courier New"/>
              </a:rPr>
              <a:t>            Sleep(1);</a:t>
            </a:r>
          </a:p>
          <a:p>
            <a:r>
              <a:rPr lang="en-US" sz="1400" dirty="0">
                <a:solidFill>
                  <a:srgbClr val="000000"/>
                </a:solidFill>
                <a:latin typeface="Courier New"/>
                <a:cs typeface="Courier New"/>
              </a:rPr>
              <a:t>            exit(0);  </a:t>
            </a:r>
            <a:r>
              <a:rPr lang="en-US" sz="1400" dirty="0">
                <a:solidFill>
                  <a:srgbClr val="CB2418"/>
                </a:solidFill>
                <a:latin typeface="Courier New"/>
                <a:cs typeface="Courier New"/>
              </a:rPr>
              <a:t>/* Child exits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 &gt; 0) </a:t>
            </a:r>
            <a:r>
              <a:rPr lang="en-US" sz="1400" dirty="0">
                <a:solidFill>
                  <a:srgbClr val="CB2418"/>
                </a:solidFill>
                <a:latin typeface="Courier New"/>
                <a:cs typeface="Courier New"/>
              </a:rPr>
              <a:t>/* Parent spins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
        <p:nvSpPr>
          <p:cNvPr id="6" name="TextBox 5"/>
          <p:cNvSpPr txBox="1"/>
          <p:nvPr/>
        </p:nvSpPr>
        <p:spPr>
          <a:xfrm>
            <a:off x="5118622" y="6412468"/>
            <a:ext cx="824978" cy="369332"/>
          </a:xfrm>
          <a:prstGeom prst="rect">
            <a:avLst/>
          </a:prstGeom>
          <a:noFill/>
        </p:spPr>
        <p:txBody>
          <a:bodyPr wrap="none" rtlCol="0">
            <a:spAutoFit/>
          </a:bodyPr>
          <a:lstStyle/>
          <a:p>
            <a:r>
              <a:rPr lang="en-US" sz="1800" dirty="0" err="1">
                <a:solidFill>
                  <a:srgbClr val="7F7F7F"/>
                </a:solidFill>
                <a:latin typeface="Calibri" pitchFamily="34" charset="0"/>
              </a:rPr>
              <a:t>forks.c</a:t>
            </a:r>
            <a:endParaRPr lang="en-US" sz="1800" dirty="0">
              <a:solidFill>
                <a:srgbClr val="7F7F7F"/>
              </a:solidFill>
              <a:latin typeface="Calibri" pitchFamily="34" charset="0"/>
            </a:endParaRPr>
          </a:p>
        </p:txBody>
      </p:sp>
      <p:sp>
        <p:nvSpPr>
          <p:cNvPr id="7" name="TextBox 6"/>
          <p:cNvSpPr txBox="1"/>
          <p:nvPr/>
        </p:nvSpPr>
        <p:spPr>
          <a:xfrm>
            <a:off x="4876800" y="5257800"/>
            <a:ext cx="3581400" cy="1077218"/>
          </a:xfrm>
          <a:prstGeom prst="rect">
            <a:avLst/>
          </a:prstGeom>
          <a:solidFill>
            <a:srgbClr val="E0E0E0"/>
          </a:solidFill>
        </p:spPr>
        <p:txBody>
          <a:bodyPr wrap="square" rtlCol="0">
            <a:spAutoFit/>
          </a:bodyPr>
          <a:lstStyle/>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 </a:t>
            </a:r>
            <a:r>
              <a:rPr lang="en-US" sz="1600" dirty="0">
                <a:solidFill>
                  <a:srgbClr val="000000"/>
                </a:solidFill>
                <a:latin typeface="Courier New"/>
                <a:cs typeface="Courier New"/>
              </a:rPr>
              <a:t>./forks 14</a:t>
            </a:r>
          </a:p>
          <a:p>
            <a:r>
              <a:rPr lang="en-US" sz="1600" dirty="0">
                <a:solidFill>
                  <a:srgbClr val="000000"/>
                </a:solidFill>
                <a:latin typeface="Courier New"/>
                <a:cs typeface="Courier New"/>
              </a:rPr>
              <a:t>Handler reaped child 23240</a:t>
            </a:r>
          </a:p>
          <a:p>
            <a:r>
              <a:rPr lang="en-US" sz="1600" dirty="0">
                <a:solidFill>
                  <a:srgbClr val="000000"/>
                </a:solidFill>
                <a:latin typeface="Courier New"/>
                <a:cs typeface="Courier New"/>
              </a:rPr>
              <a:t>Handler reaped child 23241</a:t>
            </a:r>
            <a:endParaRPr lang="en-US" sz="1600" dirty="0">
              <a:latin typeface="Courier New"/>
              <a:cs typeface="Courier New"/>
            </a:endParaRPr>
          </a:p>
          <a:p>
            <a:r>
              <a:rPr lang="en-US" sz="1600" dirty="0">
                <a:solidFill>
                  <a:srgbClr val="990000"/>
                </a:solidFill>
                <a:latin typeface="+mn-lt"/>
                <a:cs typeface="Courier New"/>
              </a:rPr>
              <a:t>. . .(hangs)</a:t>
            </a:r>
          </a:p>
        </p:txBody>
      </p:sp>
      <p:sp>
        <p:nvSpPr>
          <p:cNvPr id="525314" name="Rectangle 2"/>
          <p:cNvSpPr>
            <a:spLocks noGrp="1" noChangeArrowheads="1"/>
          </p:cNvSpPr>
          <p:nvPr>
            <p:ph type="title"/>
          </p:nvPr>
        </p:nvSpPr>
        <p:spPr>
          <a:xfrm>
            <a:off x="4419600" y="417512"/>
            <a:ext cx="4648200" cy="573088"/>
          </a:xfrm>
          <a:solidFill>
            <a:schemeClr val="bg1"/>
          </a:solidFill>
        </p:spPr>
        <p:txBody>
          <a:bodyPr/>
          <a:lstStyle/>
          <a:p>
            <a:r>
              <a:rPr lang="en-US" dirty="0"/>
              <a:t>Correct Signal Handling</a:t>
            </a:r>
          </a:p>
        </p:txBody>
      </p:sp>
      <p:sp>
        <p:nvSpPr>
          <p:cNvPr id="8" name="TextBox 7"/>
          <p:cNvSpPr txBox="1"/>
          <p:nvPr/>
        </p:nvSpPr>
        <p:spPr>
          <a:xfrm>
            <a:off x="2505331" y="4027750"/>
            <a:ext cx="1023262" cy="338554"/>
          </a:xfrm>
          <a:prstGeom prst="rect">
            <a:avLst/>
          </a:prstGeom>
          <a:solidFill>
            <a:srgbClr val="E0E0E0"/>
          </a:solidFill>
        </p:spPr>
        <p:txBody>
          <a:bodyPr wrap="square" rtlCol="0">
            <a:spAutoFit/>
          </a:bodyPr>
          <a:lstStyle/>
          <a:p>
            <a:pPr algn="ctr"/>
            <a:r>
              <a:rPr lang="en-US" sz="1600" dirty="0">
                <a:solidFill>
                  <a:srgbClr val="3913A8"/>
                </a:solidFill>
                <a:latin typeface="Courier New"/>
                <a:cs typeface="Courier New"/>
              </a:rPr>
              <a:t>N == 5</a:t>
            </a:r>
            <a:endParaRPr lang="en-US" sz="1600" dirty="0">
              <a:latin typeface="Courier New"/>
              <a:cs typeface="Courier New"/>
            </a:endParaRPr>
          </a:p>
        </p:txBody>
      </p:sp>
      <p:sp>
        <p:nvSpPr>
          <p:cNvPr id="2" name="TextBox 1"/>
          <p:cNvSpPr txBox="1"/>
          <p:nvPr/>
        </p:nvSpPr>
        <p:spPr>
          <a:xfrm>
            <a:off x="2847560" y="3165650"/>
            <a:ext cx="2966527" cy="461665"/>
          </a:xfrm>
          <a:prstGeom prst="rect">
            <a:avLst/>
          </a:prstGeom>
          <a:solidFill>
            <a:srgbClr val="CCFFCC"/>
          </a:solidFill>
        </p:spPr>
        <p:txBody>
          <a:bodyPr wrap="none" rtlCol="0">
            <a:spAutoFit/>
          </a:bodyPr>
          <a:lstStyle/>
          <a:p>
            <a:r>
              <a:rPr lang="en-US" dirty="0">
                <a:solidFill>
                  <a:srgbClr val="FF0000"/>
                </a:solidFill>
                <a:latin typeface="Calibri" pitchFamily="34" charset="0"/>
              </a:rPr>
              <a:t>This code is incorrect!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53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457200"/>
            <a:ext cx="8407400" cy="573088"/>
          </a:xfrm>
        </p:spPr>
        <p:txBody>
          <a:bodyPr/>
          <a:lstStyle/>
          <a:p>
            <a:r>
              <a:rPr lang="en-US" dirty="0"/>
              <a:t>Correct Signal Handling</a:t>
            </a:r>
          </a:p>
        </p:txBody>
      </p:sp>
      <p:sp>
        <p:nvSpPr>
          <p:cNvPr id="526339" name="Rectangle 3"/>
          <p:cNvSpPr>
            <a:spLocks noGrp="1" noChangeArrowheads="1"/>
          </p:cNvSpPr>
          <p:nvPr>
            <p:ph type="body" idx="1"/>
          </p:nvPr>
        </p:nvSpPr>
        <p:spPr>
          <a:xfrm>
            <a:off x="480796" y="1295400"/>
            <a:ext cx="8382000" cy="1219200"/>
          </a:xfrm>
        </p:spPr>
        <p:txBody>
          <a:bodyPr/>
          <a:lstStyle/>
          <a:p>
            <a:r>
              <a:rPr lang="en-US" dirty="0"/>
              <a:t>Must wait for all terminated child processes</a:t>
            </a:r>
          </a:p>
          <a:p>
            <a:pPr lvl="1"/>
            <a:r>
              <a:rPr lang="en-US" dirty="0"/>
              <a:t>Put  </a:t>
            </a:r>
            <a:r>
              <a:rPr lang="en-US" dirty="0">
                <a:latin typeface="Courier New" pitchFamily="49" charset="0"/>
              </a:rPr>
              <a:t>wait</a:t>
            </a:r>
            <a:r>
              <a:rPr lang="en-US" b="1" dirty="0">
                <a:latin typeface="Courier New" pitchFamily="49" charset="0"/>
              </a:rPr>
              <a:t> </a:t>
            </a:r>
            <a:r>
              <a:rPr lang="en-US" dirty="0">
                <a:latin typeface="+mn-lt"/>
              </a:rPr>
              <a:t>in a loop to reap all terminated children</a:t>
            </a:r>
          </a:p>
        </p:txBody>
      </p:sp>
      <p:sp>
        <p:nvSpPr>
          <p:cNvPr id="526340" name="Text Box 4"/>
          <p:cNvSpPr txBox="1">
            <a:spLocks noChangeArrowheads="1"/>
          </p:cNvSpPr>
          <p:nvPr/>
        </p:nvSpPr>
        <p:spPr bwMode="auto">
          <a:xfrm>
            <a:off x="457200" y="2260600"/>
            <a:ext cx="8263467" cy="3124200"/>
          </a:xfrm>
          <a:prstGeom prst="rect">
            <a:avLst/>
          </a:prstGeom>
          <a:solidFill>
            <a:srgbClr val="F6F5BD"/>
          </a:solidFill>
          <a:ln w="3175">
            <a:solidFill>
              <a:schemeClr val="tx1"/>
            </a:solidFill>
            <a:miter lim="800000"/>
            <a:headEnd/>
            <a:tailEnd/>
          </a:ln>
          <a:effectLst/>
        </p:spPr>
        <p:txBody>
          <a:bodyPr wrap="square">
            <a:normAutofit fontScale="92500" lnSpcReduction="20000"/>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child_handler2</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sig</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err="1">
                <a:solidFill>
                  <a:srgbClr val="C1651C"/>
                </a:solidFill>
                <a:latin typeface="Courier New"/>
                <a:cs typeface="Courier New"/>
              </a:rPr>
              <a:t>olderrno</a:t>
            </a:r>
            <a:r>
              <a:rPr lang="en-US" sz="1800" dirty="0">
                <a:solidFill>
                  <a:srgbClr val="000000"/>
                </a:solidFill>
                <a:latin typeface="Courier New"/>
                <a:cs typeface="Courier New"/>
              </a:rPr>
              <a:t> =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a:t>
            </a:r>
          </a:p>
          <a:p>
            <a:r>
              <a:rPr lang="fi-FI" sz="1800" dirty="0">
                <a:solidFill>
                  <a:srgbClr val="000000"/>
                </a:solidFill>
                <a:latin typeface="Courier New"/>
                <a:cs typeface="Courier New"/>
              </a:rPr>
              <a:t>    </a:t>
            </a:r>
            <a:r>
              <a:rPr lang="fi-FI" sz="1800" dirty="0" err="1">
                <a:solidFill>
                  <a:srgbClr val="2D961E"/>
                </a:solidFill>
                <a:latin typeface="Courier New"/>
                <a:cs typeface="Courier New"/>
              </a:rPr>
              <a:t>pid_t</a:t>
            </a:r>
            <a:r>
              <a:rPr lang="fi-FI" sz="1800" dirty="0">
                <a:solidFill>
                  <a:srgbClr val="000000"/>
                </a:solidFill>
                <a:latin typeface="Courier New"/>
                <a:cs typeface="Courier New"/>
              </a:rPr>
              <a:t> </a:t>
            </a:r>
            <a:r>
              <a:rPr lang="fi-FI" sz="1800" dirty="0" err="1">
                <a:solidFill>
                  <a:srgbClr val="C1651C"/>
                </a:solidFill>
                <a:latin typeface="Courier New"/>
                <a:cs typeface="Courier New"/>
              </a:rPr>
              <a:t>pid</a:t>
            </a:r>
            <a:r>
              <a:rPr lang="fi-FI"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while</a:t>
            </a:r>
            <a:r>
              <a:rPr lang="en-US" sz="1800" dirty="0">
                <a:solidFill>
                  <a:srgbClr val="000000"/>
                </a:solidFill>
                <a:latin typeface="Courier New"/>
                <a:cs typeface="Courier New"/>
              </a:rPr>
              <a:t> ((</a:t>
            </a:r>
            <a:r>
              <a:rPr lang="en-US" sz="1800" dirty="0" err="1">
                <a:solidFill>
                  <a:srgbClr val="000000"/>
                </a:solidFill>
                <a:latin typeface="Courier New"/>
                <a:cs typeface="Courier New"/>
              </a:rPr>
              <a:t>pid</a:t>
            </a:r>
            <a:r>
              <a:rPr lang="en-US" sz="1800" dirty="0">
                <a:solidFill>
                  <a:srgbClr val="000000"/>
                </a:solidFill>
                <a:latin typeface="Courier New"/>
                <a:cs typeface="Courier New"/>
              </a:rPr>
              <a:t> = wait(</a:t>
            </a:r>
            <a:r>
              <a:rPr lang="en-US" sz="1800" dirty="0">
                <a:solidFill>
                  <a:srgbClr val="2C9290"/>
                </a:solidFill>
                <a:latin typeface="Courier New"/>
                <a:cs typeface="Courier New"/>
              </a:rPr>
              <a:t>NULL</a:t>
            </a:r>
            <a:r>
              <a:rPr lang="en-US" sz="1800" dirty="0">
                <a:solidFill>
                  <a:srgbClr val="000000"/>
                </a:solidFill>
                <a:latin typeface="Courier New"/>
                <a:cs typeface="Courier New"/>
              </a:rPr>
              <a:t>)) &gt; 0)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ccount</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"Handler reaped child "</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Sio_putl</a:t>
            </a:r>
            <a:r>
              <a:rPr lang="en-US" sz="1800" dirty="0">
                <a:solidFill>
                  <a:srgbClr val="000000"/>
                </a:solidFill>
                <a:latin typeface="Courier New"/>
                <a:cs typeface="Courier New"/>
              </a:rPr>
              <a:t>((</a:t>
            </a:r>
            <a:r>
              <a:rPr lang="en-US" sz="1800" dirty="0">
                <a:solidFill>
                  <a:srgbClr val="2D961E"/>
                </a:solidFill>
                <a:latin typeface="Courier New"/>
                <a:cs typeface="Courier New"/>
              </a:rPr>
              <a:t>long</a:t>
            </a:r>
            <a:r>
              <a:rPr lang="en-US" sz="1800" dirty="0">
                <a:solidFill>
                  <a:srgbClr val="000000"/>
                </a:solidFill>
                <a:latin typeface="Courier New"/>
                <a:cs typeface="Courier New"/>
              </a:rPr>
              <a:t>)</a:t>
            </a:r>
            <a:r>
              <a:rPr lang="en-US" sz="1800" dirty="0" err="1">
                <a:solidFill>
                  <a:srgbClr val="000000"/>
                </a:solidFill>
                <a:latin typeface="Courier New"/>
                <a:cs typeface="Courier New"/>
              </a:rPr>
              <a:t>pid</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 \n"</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 != ECHILD)</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Sio_error</a:t>
            </a:r>
            <a:r>
              <a:rPr lang="en-US" sz="1800" dirty="0">
                <a:solidFill>
                  <a:srgbClr val="000000"/>
                </a:solidFill>
                <a:latin typeface="Courier New"/>
                <a:cs typeface="Courier New"/>
              </a:rPr>
              <a:t>(</a:t>
            </a:r>
            <a:r>
              <a:rPr lang="en-US" sz="1800" dirty="0">
                <a:solidFill>
                  <a:srgbClr val="9D206F"/>
                </a:solidFill>
                <a:latin typeface="Courier New"/>
                <a:cs typeface="Courier New"/>
              </a:rPr>
              <a:t>"wait error"</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 = </a:t>
            </a:r>
            <a:r>
              <a:rPr lang="en-US" sz="1800" dirty="0" err="1">
                <a:solidFill>
                  <a:srgbClr val="000000"/>
                </a:solidFill>
                <a:latin typeface="Courier New"/>
                <a:cs typeface="Courier New"/>
              </a:rPr>
              <a:t>olderrno</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p:txBody>
      </p:sp>
      <p:sp>
        <p:nvSpPr>
          <p:cNvPr id="5" name="Rectangle 4"/>
          <p:cNvSpPr/>
          <p:nvPr/>
        </p:nvSpPr>
        <p:spPr>
          <a:xfrm>
            <a:off x="4419600" y="4800600"/>
            <a:ext cx="4495800" cy="1815882"/>
          </a:xfrm>
          <a:prstGeom prst="rect">
            <a:avLst/>
          </a:prstGeom>
          <a:solidFill>
            <a:srgbClr val="E0E0E0"/>
          </a:solidFill>
        </p:spPr>
        <p:txBody>
          <a:bodyPr wrap="square">
            <a:spAutoFit/>
          </a:bodyPr>
          <a:lstStyle/>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 </a:t>
            </a:r>
            <a:r>
              <a:rPr lang="en-US" sz="1600" dirty="0">
                <a:solidFill>
                  <a:srgbClr val="000000"/>
                </a:solidFill>
                <a:latin typeface="Courier New"/>
                <a:cs typeface="Courier New"/>
              </a:rPr>
              <a:t>./forks 15</a:t>
            </a:r>
          </a:p>
          <a:p>
            <a:r>
              <a:rPr lang="en-US" sz="1600" dirty="0">
                <a:solidFill>
                  <a:srgbClr val="000000"/>
                </a:solidFill>
                <a:latin typeface="Courier New"/>
                <a:cs typeface="Courier New"/>
              </a:rPr>
              <a:t>Handler reaped child 23246</a:t>
            </a:r>
          </a:p>
          <a:p>
            <a:r>
              <a:rPr lang="en-US" sz="1600" dirty="0">
                <a:solidFill>
                  <a:srgbClr val="000000"/>
                </a:solidFill>
                <a:latin typeface="Courier New"/>
                <a:cs typeface="Courier New"/>
              </a:rPr>
              <a:t>Handler reaped child 23247</a:t>
            </a:r>
          </a:p>
          <a:p>
            <a:r>
              <a:rPr lang="en-US" sz="1600" dirty="0">
                <a:solidFill>
                  <a:srgbClr val="000000"/>
                </a:solidFill>
                <a:latin typeface="Courier New"/>
                <a:cs typeface="Courier New"/>
              </a:rPr>
              <a:t>Handler reaped child 23248</a:t>
            </a:r>
          </a:p>
          <a:p>
            <a:r>
              <a:rPr lang="en-US" sz="1600" dirty="0">
                <a:solidFill>
                  <a:srgbClr val="000000"/>
                </a:solidFill>
                <a:latin typeface="Courier New"/>
                <a:cs typeface="Courier New"/>
              </a:rPr>
              <a:t>Handler reaped child 23249</a:t>
            </a:r>
          </a:p>
          <a:p>
            <a:r>
              <a:rPr lang="en-US" sz="1600" dirty="0">
                <a:solidFill>
                  <a:srgbClr val="000000"/>
                </a:solidFill>
                <a:latin typeface="Courier New"/>
                <a:cs typeface="Courier New"/>
              </a:rPr>
              <a:t>Handler reaped child 23250</a:t>
            </a:r>
          </a:p>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a:t>
            </a:r>
            <a:endParaRPr lang="en-US" sz="16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272254" cy="762000"/>
          </a:xfrm>
        </p:spPr>
        <p:txBody>
          <a:bodyPr/>
          <a:lstStyle/>
          <a:p>
            <a:r>
              <a:rPr lang="en-US" dirty="0"/>
              <a:t>Synchronizing to Avoid Parent-Child Race </a:t>
            </a:r>
          </a:p>
        </p:txBody>
      </p:sp>
      <p:sp>
        <p:nvSpPr>
          <p:cNvPr id="5" name="Rectangle 4"/>
          <p:cNvSpPr>
            <a:spLocks noChangeArrowheads="1"/>
          </p:cNvSpPr>
          <p:nvPr/>
        </p:nvSpPr>
        <p:spPr bwMode="auto">
          <a:xfrm>
            <a:off x="76200" y="1380321"/>
            <a:ext cx="8986279"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2D961E"/>
                </a:solidFill>
                <a:latin typeface="Courier New"/>
                <a:cs typeface="Courier New"/>
              </a:rPr>
              <a:t>int</a:t>
            </a:r>
            <a:r>
              <a:rPr lang="fi-FI" sz="1500" dirty="0">
                <a:solidFill>
                  <a:srgbClr val="000000"/>
                </a:solidFill>
                <a:latin typeface="Courier New"/>
                <a:cs typeface="Courier New"/>
              </a:rPr>
              <a:t> </a:t>
            </a:r>
            <a:r>
              <a:rPr lang="fi-FI" sz="1500" dirty="0" err="1">
                <a:solidFill>
                  <a:srgbClr val="C1651C"/>
                </a:solidFill>
                <a:latin typeface="Courier New"/>
                <a:cs typeface="Courier New"/>
              </a:rPr>
              <a:t>pid</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2D961E"/>
                </a:solidFill>
                <a:latin typeface="Courier New"/>
                <a:cs typeface="Courier New"/>
              </a:rPr>
              <a:t>sigset_t</a:t>
            </a:r>
            <a:r>
              <a:rPr lang="fi-FI" sz="1500" dirty="0">
                <a:solidFill>
                  <a:srgbClr val="000000"/>
                </a:solidFill>
                <a:latin typeface="Courier New"/>
                <a:cs typeface="Courier New"/>
              </a:rPr>
              <a:t> </a:t>
            </a:r>
            <a:r>
              <a:rPr lang="fi-FI" sz="1500" dirty="0" err="1">
                <a:solidFill>
                  <a:srgbClr val="C1651C"/>
                </a:solidFill>
                <a:latin typeface="Courier New"/>
                <a:cs typeface="Courier New"/>
              </a:rPr>
              <a:t>mask_all</a:t>
            </a:r>
            <a:r>
              <a:rPr lang="fi-FI" sz="1500" dirty="0">
                <a:solidFill>
                  <a:srgbClr val="000000"/>
                </a:solidFill>
                <a:latin typeface="Courier New"/>
                <a:cs typeface="Courier New"/>
              </a:rPr>
              <a:t>, </a:t>
            </a:r>
            <a:r>
              <a:rPr lang="fi-FI" sz="1500" dirty="0" err="1">
                <a:solidFill>
                  <a:srgbClr val="C1651C"/>
                </a:solidFill>
                <a:latin typeface="Courier New"/>
                <a:cs typeface="Courier New"/>
              </a:rPr>
              <a:t>mask_one</a:t>
            </a:r>
            <a:r>
              <a:rPr lang="fi-FI" sz="1500" dirty="0">
                <a:solidFill>
                  <a:srgbClr val="000000"/>
                </a:solidFill>
                <a:latin typeface="Courier New"/>
                <a:cs typeface="Courier New"/>
              </a:rPr>
              <a:t>, </a:t>
            </a:r>
            <a:r>
              <a:rPr lang="fi-FI" sz="1500" dirty="0" err="1">
                <a:solidFill>
                  <a:srgbClr val="C1651C"/>
                </a:solidFill>
                <a:latin typeface="Courier New"/>
                <a:cs typeface="Courier New"/>
              </a:rPr>
              <a:t>prev_one</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int</a:t>
            </a:r>
            <a:r>
              <a:rPr lang="fi-FI" sz="1500" dirty="0">
                <a:solidFill>
                  <a:srgbClr val="000000"/>
                </a:solidFill>
                <a:latin typeface="Courier New"/>
                <a:cs typeface="Courier New"/>
              </a:rPr>
              <a:t> n = N; /* N = 5 */</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Sigfillset(&amp;mask_all</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Sigemptyset(&amp;mask_one</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Sigaddset(&amp;mask_one</a:t>
            </a:r>
            <a:r>
              <a:rPr lang="fi-FI" sz="1500" dirty="0">
                <a:solidFill>
                  <a:srgbClr val="000000"/>
                </a:solidFill>
                <a:latin typeface="Courier New"/>
                <a:cs typeface="Courier New"/>
              </a:rPr>
              <a:t>, SIGCHLD);</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Signal(SIGCHLD</a:t>
            </a:r>
            <a:r>
              <a:rPr lang="fi-FI" sz="1500" dirty="0">
                <a:solidFill>
                  <a:srgbClr val="000000"/>
                </a:solidFill>
                <a:latin typeface="Courier New"/>
                <a:cs typeface="Courier New"/>
              </a:rPr>
              <a:t>, </a:t>
            </a:r>
            <a:r>
              <a:rPr lang="fi-FI" sz="1500" dirty="0" err="1">
                <a:solidFill>
                  <a:srgbClr val="000000"/>
                </a:solidFill>
                <a:latin typeface="Courier New"/>
                <a:cs typeface="Courier New"/>
              </a:rPr>
              <a:t>handler</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initjobs</a:t>
            </a:r>
            <a:r>
              <a:rPr lang="fi-FI" sz="1500" dirty="0">
                <a:solidFill>
                  <a:srgbClr val="000000"/>
                </a:solidFill>
                <a:latin typeface="Courier New"/>
                <a:cs typeface="Courier New"/>
              </a:rPr>
              <a:t>(); </a:t>
            </a:r>
            <a:r>
              <a:rPr lang="fi-FI" sz="1500" dirty="0">
                <a:solidFill>
                  <a:srgbClr val="CB2418"/>
                </a:solidFill>
                <a:latin typeface="Courier New"/>
                <a:cs typeface="Courier New"/>
              </a:rPr>
              <a:t>/* </a:t>
            </a:r>
            <a:r>
              <a:rPr lang="fi-FI" sz="1500" dirty="0" err="1">
                <a:solidFill>
                  <a:srgbClr val="CB2418"/>
                </a:solidFill>
                <a:latin typeface="Courier New"/>
                <a:cs typeface="Courier New"/>
              </a:rPr>
              <a:t>Initialize</a:t>
            </a:r>
            <a:r>
              <a:rPr lang="fi-FI" sz="1500" dirty="0">
                <a:solidFill>
                  <a:srgbClr val="CB2418"/>
                </a:solidFill>
                <a:latin typeface="Courier New"/>
                <a:cs typeface="Courier New"/>
              </a:rPr>
              <a:t> the </a:t>
            </a:r>
            <a:r>
              <a:rPr lang="fi-FI" sz="1500" dirty="0" err="1">
                <a:solidFill>
                  <a:srgbClr val="CB2418"/>
                </a:solidFill>
                <a:latin typeface="Courier New"/>
                <a:cs typeface="Courier New"/>
              </a:rPr>
              <a:t>job</a:t>
            </a:r>
            <a:r>
              <a:rPr lang="fi-FI" sz="1500" dirty="0">
                <a:solidFill>
                  <a:srgbClr val="CB2418"/>
                </a:solidFill>
                <a:latin typeface="Courier New"/>
                <a:cs typeface="Courier New"/>
              </a:rPr>
              <a:t> </a:t>
            </a:r>
            <a:r>
              <a:rPr lang="fi-FI" sz="1500" dirty="0" err="1">
                <a:solidFill>
                  <a:srgbClr val="CB2418"/>
                </a:solidFill>
                <a:latin typeface="Courier New"/>
                <a:cs typeface="Courier New"/>
              </a:rPr>
              <a:t>list</a:t>
            </a:r>
            <a:r>
              <a:rPr lang="fi-FI" sz="1500" dirty="0">
                <a:solidFill>
                  <a:srgbClr val="CB2418"/>
                </a:solidFill>
                <a:latin typeface="Courier New"/>
                <a:cs typeface="Courier New"/>
              </a:rPr>
              <a:t> */</a:t>
            </a:r>
            <a:endParaRPr lang="fi-FI" sz="1500" dirty="0">
              <a:solidFill>
                <a:srgbClr val="000000"/>
              </a:solidFill>
              <a:latin typeface="Courier New"/>
              <a:cs typeface="Courier New"/>
            </a:endParaRPr>
          </a:p>
          <a:p>
            <a:endParaRPr lang="fi-FI"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a:t>
            </a:r>
            <a:r>
              <a:rPr lang="en-US" sz="1500" dirty="0" err="1">
                <a:solidFill>
                  <a:srgbClr val="000000"/>
                </a:solidFill>
                <a:latin typeface="Courier New"/>
                <a:cs typeface="Courier New"/>
              </a:rPr>
              <a:t>mask_one</a:t>
            </a:r>
            <a:r>
              <a:rPr lang="en-US" sz="1500" dirty="0">
                <a:solidFill>
                  <a:srgbClr val="000000"/>
                </a:solidFill>
                <a:latin typeface="Courier New"/>
                <a:cs typeface="Courier New"/>
              </a:rPr>
              <a:t>,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 = Fork()) == 0) { </a:t>
            </a:r>
            <a:r>
              <a:rPr lang="en-US" sz="1500" dirty="0">
                <a:solidFill>
                  <a:srgbClr val="CB2418"/>
                </a:solidFill>
                <a:latin typeface="Courier New"/>
                <a:cs typeface="Courier New"/>
              </a:rPr>
              <a:t>/* Child process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(SIG_SETMASK,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Unblock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Execve</a:t>
            </a:r>
            <a:r>
              <a:rPr lang="en-US" sz="1500" dirty="0">
                <a:solidFill>
                  <a:srgbClr val="000000"/>
                </a:solidFill>
                <a:latin typeface="Courier New"/>
                <a:cs typeface="Courier New"/>
              </a:rPr>
              <a:t>(</a:t>
            </a:r>
            <a:r>
              <a:rPr lang="en-US" sz="1500" dirty="0">
                <a:solidFill>
                  <a:srgbClr val="9D206F"/>
                </a:solidFill>
                <a:latin typeface="Courier New"/>
                <a:cs typeface="Courier New"/>
              </a:rPr>
              <a:t>"/bin/date"</a:t>
            </a:r>
            <a:r>
              <a:rPr lang="en-US" sz="1500" dirty="0">
                <a:solidFill>
                  <a:srgbClr val="000000"/>
                </a:solidFill>
                <a:latin typeface="Courier New"/>
                <a:cs typeface="Courier New"/>
              </a:rPr>
              <a:t>, </a:t>
            </a:r>
            <a:r>
              <a:rPr lang="en-US" sz="1500" dirty="0" err="1">
                <a:solidFill>
                  <a:srgbClr val="000000"/>
                </a:solidFill>
                <a:latin typeface="Courier New"/>
                <a:cs typeface="Courier New"/>
              </a:rPr>
              <a:t>argv</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a:t>
            </a:r>
            <a:r>
              <a:rPr lang="en-US" sz="1500" dirty="0" err="1">
                <a:solidFill>
                  <a:srgbClr val="000000"/>
                </a:solidFill>
                <a:latin typeface="Courier New"/>
                <a:cs typeface="Courier New"/>
              </a:rPr>
              <a:t>mask_all</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Parent process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addjob</a:t>
            </a:r>
            <a:r>
              <a:rPr lang="en-US" sz="1500" dirty="0">
                <a:solidFill>
                  <a:srgbClr val="000000"/>
                </a:solidFill>
                <a:latin typeface="Courier New"/>
                <a:cs typeface="Courier New"/>
              </a:rPr>
              <a:t>(</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  </a:t>
            </a:r>
            <a:r>
              <a:rPr lang="en-US" sz="1500" dirty="0">
                <a:solidFill>
                  <a:srgbClr val="CB2418"/>
                </a:solidFill>
                <a:latin typeface="Courier New"/>
                <a:cs typeface="Courier New"/>
              </a:rPr>
              <a:t>/* Add the child to the job list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(SIG_SETMASK,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Unblock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exit(0);</a:t>
            </a:r>
          </a:p>
          <a:p>
            <a:r>
              <a:rPr lang="en-US" sz="1500" dirty="0">
                <a:solidFill>
                  <a:srgbClr val="000000"/>
                </a:solidFill>
                <a:latin typeface="Courier New"/>
                <a:cs typeface="Courier New"/>
              </a:rPr>
              <a:t>}</a:t>
            </a:r>
          </a:p>
        </p:txBody>
      </p:sp>
      <p:sp>
        <p:nvSpPr>
          <p:cNvPr id="4" name="TextBox 3"/>
          <p:cNvSpPr txBox="1"/>
          <p:nvPr/>
        </p:nvSpPr>
        <p:spPr>
          <a:xfrm>
            <a:off x="7633253"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procmask2.c</a:t>
            </a:r>
          </a:p>
        </p:txBody>
      </p:sp>
    </p:spTree>
    <p:extLst>
      <p:ext uri="{BB962C8B-B14F-4D97-AF65-F5344CB8AC3E}">
        <p14:creationId xmlns:p14="http://schemas.microsoft.com/office/powerpoint/2010/main" val="2305731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Explicitly Waiting for Signals</a:t>
            </a:r>
          </a:p>
        </p:txBody>
      </p:sp>
      <p:sp>
        <p:nvSpPr>
          <p:cNvPr id="5" name="Rectangle 4"/>
          <p:cNvSpPr>
            <a:spLocks noChangeArrowheads="1"/>
          </p:cNvSpPr>
          <p:nvPr/>
        </p:nvSpPr>
        <p:spPr bwMode="auto">
          <a:xfrm>
            <a:off x="571500" y="2514600"/>
            <a:ext cx="8267700" cy="3323987"/>
          </a:xfrm>
          <a:prstGeom prst="rect">
            <a:avLst/>
          </a:prstGeom>
          <a:solidFill>
            <a:srgbClr val="F6F5BD"/>
          </a:solidFill>
          <a:ln w="3175">
            <a:solidFill>
              <a:schemeClr val="tx1"/>
            </a:solidFill>
            <a:miter lim="800000"/>
            <a:headEnd/>
            <a:tailEnd/>
          </a:ln>
          <a:effectLst/>
        </p:spPr>
        <p:txBody>
          <a:bodyPr wrap="square">
            <a:spAutoFit/>
          </a:bodyPr>
          <a:lstStyle/>
          <a:p>
            <a:r>
              <a:rPr lang="en-US" sz="1500" dirty="0">
                <a:solidFill>
                  <a:srgbClr val="C200FF"/>
                </a:solidFill>
                <a:latin typeface="Courier New"/>
                <a:cs typeface="Courier New"/>
              </a:rPr>
              <a:t>volatile</a:t>
            </a:r>
            <a:r>
              <a:rPr lang="en-US" sz="1500" dirty="0">
                <a:solidFill>
                  <a:srgbClr val="000000"/>
                </a:solidFill>
                <a:latin typeface="Courier New"/>
                <a:cs typeface="Courier New"/>
              </a:rPr>
              <a:t> </a:t>
            </a:r>
            <a:r>
              <a:rPr lang="en-US" sz="1500" dirty="0" err="1">
                <a:solidFill>
                  <a:srgbClr val="2D961E"/>
                </a:solidFill>
                <a:latin typeface="Courier New"/>
                <a:cs typeface="Courier New"/>
              </a:rPr>
              <a:t>sig_atomic_t</a:t>
            </a:r>
            <a:r>
              <a:rPr lang="en-US" sz="1500" dirty="0">
                <a:solidFill>
                  <a:srgbClr val="000000"/>
                </a:solidFill>
                <a:latin typeface="Courier New"/>
                <a:cs typeface="Courier New"/>
              </a:rPr>
              <a:t> </a:t>
            </a:r>
            <a:r>
              <a:rPr lang="en-US" sz="1500" dirty="0" err="1">
                <a:solidFill>
                  <a:srgbClr val="C1651C"/>
                </a:solidFill>
                <a:latin typeface="Courier New"/>
                <a:cs typeface="Courier New"/>
              </a:rPr>
              <a:t>pid</a:t>
            </a:r>
            <a:r>
              <a:rPr lang="en-US" sz="1500" dirty="0">
                <a:solidFill>
                  <a:srgbClr val="000000"/>
                </a:solidFill>
                <a:latin typeface="Courier New"/>
                <a:cs typeface="Courier New"/>
              </a:rPr>
              <a:t>;</a:t>
            </a:r>
          </a:p>
          <a:p>
            <a:endParaRPr lang="en-US" sz="1500" dirty="0">
              <a:solidFill>
                <a:srgbClr val="000000"/>
              </a:solidFill>
              <a:latin typeface="Courier New"/>
              <a:cs typeface="Courier New"/>
            </a:endParaRPr>
          </a:p>
          <a:p>
            <a:r>
              <a:rPr lang="en-US" sz="1500" dirty="0">
                <a:solidFill>
                  <a:srgbClr val="2D961E"/>
                </a:solidFill>
                <a:latin typeface="Courier New"/>
                <a:cs typeface="Courier New"/>
              </a:rPr>
              <a:t>void</a:t>
            </a:r>
            <a:r>
              <a:rPr lang="en-US" sz="1500" dirty="0">
                <a:solidFill>
                  <a:srgbClr val="000000"/>
                </a:solidFill>
                <a:latin typeface="Courier New"/>
                <a:cs typeface="Courier New"/>
              </a:rPr>
              <a:t> </a:t>
            </a:r>
            <a:r>
              <a:rPr lang="en-US" sz="1500" dirty="0" err="1">
                <a:solidFill>
                  <a:srgbClr val="4A00FF"/>
                </a:solidFill>
                <a:latin typeface="Courier New"/>
                <a:cs typeface="Courier New"/>
              </a:rPr>
              <a:t>sigchld_handler</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C1651C"/>
                </a:solidFill>
                <a:latin typeface="Courier New"/>
                <a:cs typeface="Courier New"/>
              </a:rPr>
              <a:t>s</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olderrno</a:t>
            </a:r>
            <a:r>
              <a:rPr lang="en-US" sz="1500" dirty="0">
                <a:solidFill>
                  <a:srgbClr val="000000"/>
                </a:solidFill>
                <a:latin typeface="Courier New"/>
                <a:cs typeface="Courier New"/>
              </a:rPr>
              <a:t> = </a:t>
            </a:r>
            <a:r>
              <a:rPr lang="en-US" sz="1500" dirty="0" err="1">
                <a:solidFill>
                  <a:srgbClr val="000000"/>
                </a:solidFill>
                <a:latin typeface="Courier New"/>
                <a:cs typeface="Courier New"/>
              </a:rPr>
              <a:t>errno</a:t>
            </a:r>
            <a:r>
              <a:rPr lang="en-US"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pid</a:t>
            </a:r>
            <a:r>
              <a:rPr lang="fi-FI" sz="1500" dirty="0">
                <a:solidFill>
                  <a:srgbClr val="000000"/>
                </a:solidFill>
                <a:latin typeface="Courier New"/>
                <a:cs typeface="Courier New"/>
              </a:rPr>
              <a:t> = Waitpid(-1, </a:t>
            </a:r>
            <a:r>
              <a:rPr lang="fi-FI" sz="1500" dirty="0">
                <a:solidFill>
                  <a:srgbClr val="2C9290"/>
                </a:solidFill>
                <a:latin typeface="Courier New"/>
                <a:cs typeface="Courier New"/>
              </a:rPr>
              <a:t>NULL</a:t>
            </a:r>
            <a:r>
              <a:rPr lang="fi-FI" sz="1500" dirty="0">
                <a:solidFill>
                  <a:srgbClr val="000000"/>
                </a:solidFill>
                <a:latin typeface="Courier New"/>
                <a:cs typeface="Courier New"/>
              </a:rPr>
              <a:t>, 0); </a:t>
            </a:r>
            <a:r>
              <a:rPr lang="fi-FI" sz="1500" dirty="0">
                <a:solidFill>
                  <a:srgbClr val="FF0000"/>
                </a:solidFill>
                <a:latin typeface="Courier New"/>
                <a:cs typeface="Courier New"/>
              </a:rPr>
              <a:t>/* Main is </a:t>
            </a:r>
            <a:r>
              <a:rPr lang="fi-FI" sz="1500" dirty="0" err="1">
                <a:solidFill>
                  <a:srgbClr val="FF0000"/>
                </a:solidFill>
                <a:latin typeface="Courier New"/>
                <a:cs typeface="Courier New"/>
              </a:rPr>
              <a:t>waiting</a:t>
            </a:r>
            <a:r>
              <a:rPr lang="fi-FI" sz="1500" dirty="0">
                <a:solidFill>
                  <a:srgbClr val="FF0000"/>
                </a:solidFill>
                <a:latin typeface="Courier New"/>
                <a:cs typeface="Courier New"/>
              </a:rPr>
              <a:t> for </a:t>
            </a:r>
            <a:r>
              <a:rPr lang="fi-FI" sz="1500" dirty="0" err="1">
                <a:solidFill>
                  <a:srgbClr val="FF0000"/>
                </a:solidFill>
                <a:latin typeface="Courier New"/>
                <a:cs typeface="Courier New"/>
              </a:rPr>
              <a:t>nonzero</a:t>
            </a:r>
            <a:r>
              <a:rPr lang="fi-FI" sz="1500" dirty="0">
                <a:solidFill>
                  <a:srgbClr val="FF0000"/>
                </a:solidFill>
                <a:latin typeface="Courier New"/>
                <a:cs typeface="Courier New"/>
              </a:rPr>
              <a:t> </a:t>
            </a:r>
            <a:r>
              <a:rPr lang="fi-FI" sz="1500" dirty="0" err="1">
                <a:solidFill>
                  <a:srgbClr val="FF0000"/>
                </a:solidFill>
                <a:latin typeface="Courier New"/>
                <a:cs typeface="Courier New"/>
              </a:rPr>
              <a:t>pid</a:t>
            </a:r>
            <a:r>
              <a:rPr lang="fi-FI" sz="1500" dirty="0">
                <a:solidFill>
                  <a:srgbClr val="FF0000"/>
                </a:solidFill>
                <a:latin typeface="Courier New"/>
                <a:cs typeface="Courier New"/>
              </a:rPr>
              <a:t> */</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errno</a:t>
            </a:r>
            <a:r>
              <a:rPr lang="fi-FI" sz="1500" dirty="0">
                <a:solidFill>
                  <a:srgbClr val="000000"/>
                </a:solidFill>
                <a:latin typeface="Courier New"/>
                <a:cs typeface="Courier New"/>
              </a:rPr>
              <a:t> = </a:t>
            </a:r>
            <a:r>
              <a:rPr lang="fi-FI" sz="1500" dirty="0" err="1">
                <a:solidFill>
                  <a:srgbClr val="000000"/>
                </a:solidFill>
                <a:latin typeface="Courier New"/>
                <a:cs typeface="Courier New"/>
              </a:rPr>
              <a:t>olderrno</a:t>
            </a:r>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endParaRPr lang="fi-FI" sz="1500" dirty="0">
              <a:solidFill>
                <a:srgbClr val="000000"/>
              </a:solidFill>
              <a:latin typeface="Courier New"/>
              <a:cs typeface="Courier New"/>
            </a:endParaRPr>
          </a:p>
          <a:p>
            <a:r>
              <a:rPr lang="fi-FI" sz="1500" dirty="0" err="1">
                <a:solidFill>
                  <a:srgbClr val="2D961E"/>
                </a:solidFill>
                <a:latin typeface="Courier New"/>
                <a:cs typeface="Courier New"/>
              </a:rPr>
              <a:t>void</a:t>
            </a:r>
            <a:r>
              <a:rPr lang="fi-FI" sz="1500" dirty="0">
                <a:solidFill>
                  <a:srgbClr val="000000"/>
                </a:solidFill>
                <a:latin typeface="Courier New"/>
                <a:cs typeface="Courier New"/>
              </a:rPr>
              <a:t> </a:t>
            </a:r>
            <a:r>
              <a:rPr lang="fi-FI" sz="1500" dirty="0" err="1">
                <a:solidFill>
                  <a:srgbClr val="4A00FF"/>
                </a:solidFill>
                <a:latin typeface="Courier New"/>
                <a:cs typeface="Courier New"/>
              </a:rPr>
              <a:t>sigint_handler</a:t>
            </a:r>
            <a:r>
              <a:rPr lang="fi-FI" sz="1500" dirty="0" err="1">
                <a:solidFill>
                  <a:srgbClr val="000000"/>
                </a:solidFill>
                <a:latin typeface="Courier New"/>
                <a:cs typeface="Courier New"/>
              </a:rPr>
              <a:t>(</a:t>
            </a:r>
            <a:r>
              <a:rPr lang="fi-FI" sz="1500" dirty="0" err="1">
                <a:solidFill>
                  <a:srgbClr val="2D961E"/>
                </a:solidFill>
                <a:latin typeface="Courier New"/>
                <a:cs typeface="Courier New"/>
              </a:rPr>
              <a:t>int</a:t>
            </a:r>
            <a:r>
              <a:rPr lang="fi-FI" sz="1500" dirty="0">
                <a:solidFill>
                  <a:srgbClr val="000000"/>
                </a:solidFill>
                <a:latin typeface="Courier New"/>
                <a:cs typeface="Courier New"/>
              </a:rPr>
              <a:t> </a:t>
            </a:r>
            <a:r>
              <a:rPr lang="fi-FI" sz="1500" dirty="0">
                <a:solidFill>
                  <a:srgbClr val="C1651C"/>
                </a:solidFill>
                <a:latin typeface="Courier New"/>
                <a:cs typeface="Courier New"/>
              </a:rPr>
              <a:t>s</a:t>
            </a:r>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endParaRPr lang="fi-FI" sz="1500" dirty="0">
              <a:solidFill>
                <a:srgbClr val="000000"/>
              </a:solidFill>
              <a:latin typeface="Courier New"/>
              <a:cs typeface="Courier New"/>
            </a:endParaRPr>
          </a:p>
          <a:p>
            <a:endParaRPr lang="ro-RO" sz="15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8442325" cy="801588"/>
          </a:xfrm>
        </p:spPr>
        <p:txBody>
          <a:bodyPr/>
          <a:lstStyle/>
          <a:p>
            <a:r>
              <a:rPr lang="en-US" dirty="0"/>
              <a:t>Handlers for program explicitly waiting for SIGCHLD to arrive.</a:t>
            </a:r>
          </a:p>
        </p:txBody>
      </p:sp>
      <p:sp>
        <p:nvSpPr>
          <p:cNvPr id="6" name="TextBox 5"/>
          <p:cNvSpPr txBox="1"/>
          <p:nvPr/>
        </p:nvSpPr>
        <p:spPr>
          <a:xfrm>
            <a:off x="7248688" y="5486400"/>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10747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72540"/>
            <a:ext cx="8482182" cy="762000"/>
          </a:xfrm>
        </p:spPr>
        <p:txBody>
          <a:bodyPr/>
          <a:lstStyle/>
          <a:p>
            <a:r>
              <a:rPr lang="en-US" dirty="0"/>
              <a:t>Explicitly Waiting for Signals</a:t>
            </a:r>
          </a:p>
        </p:txBody>
      </p:sp>
      <p:sp>
        <p:nvSpPr>
          <p:cNvPr id="5" name="Rectangle 4"/>
          <p:cNvSpPr>
            <a:spLocks noChangeArrowheads="1"/>
          </p:cNvSpPr>
          <p:nvPr/>
        </p:nvSpPr>
        <p:spPr bwMode="auto">
          <a:xfrm>
            <a:off x="475784" y="994856"/>
            <a:ext cx="8034095" cy="5863144"/>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sigset_t</a:t>
            </a:r>
            <a:r>
              <a:rPr lang="en-US" sz="1500" dirty="0">
                <a:solidFill>
                  <a:srgbClr val="000000"/>
                </a:solidFill>
                <a:latin typeface="Courier New"/>
                <a:cs typeface="Courier New"/>
              </a:rPr>
              <a:t> </a:t>
            </a:r>
            <a:r>
              <a:rPr lang="en-US" sz="1500" dirty="0">
                <a:solidFill>
                  <a:srgbClr val="C1651C"/>
                </a:solidFill>
                <a:latin typeface="Courier New"/>
                <a:cs typeface="Courier New"/>
              </a:rPr>
              <a:t>mask</a:t>
            </a:r>
            <a:r>
              <a:rPr lang="en-US" sz="1500" dirty="0">
                <a:solidFill>
                  <a:srgbClr val="000000"/>
                </a:solidFill>
                <a:latin typeface="Courier New"/>
                <a:cs typeface="Courier New"/>
              </a:rPr>
              <a:t>, </a:t>
            </a:r>
            <a:r>
              <a:rPr lang="en-US" sz="1500" dirty="0" err="1">
                <a:solidFill>
                  <a:srgbClr val="C1651C"/>
                </a:solidFill>
                <a:latin typeface="Courier New"/>
                <a:cs typeface="Courier New"/>
              </a:rPr>
              <a:t>prev</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int</a:t>
            </a:r>
            <a:r>
              <a:rPr lang="en-US" sz="1500" dirty="0">
                <a:solidFill>
                  <a:srgbClr val="000000"/>
                </a:solidFill>
                <a:latin typeface="Courier New"/>
                <a:cs typeface="Courier New"/>
              </a:rPr>
              <a:t> n = N; /* N = 10 */</a:t>
            </a:r>
          </a:p>
          <a:p>
            <a:r>
              <a:rPr lang="en-US" sz="1500" dirty="0">
                <a:solidFill>
                  <a:srgbClr val="000000"/>
                </a:solidFill>
                <a:latin typeface="Courier New"/>
                <a:cs typeface="Courier New"/>
              </a:rPr>
              <a:t>    Signal(SIGCHLD, </a:t>
            </a:r>
            <a:r>
              <a:rPr lang="en-US" sz="1500" dirty="0" err="1">
                <a:solidFill>
                  <a:srgbClr val="000000"/>
                </a:solidFill>
                <a:latin typeface="Courier New"/>
                <a:cs typeface="Courier New"/>
              </a:rPr>
              <a:t>sigchld_handler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Signal(SIGINT, </a:t>
            </a:r>
            <a:r>
              <a:rPr lang="en-US" sz="1500" dirty="0" err="1">
                <a:solidFill>
                  <a:srgbClr val="000000"/>
                </a:solidFill>
                <a:latin typeface="Courier New"/>
                <a:cs typeface="Courier New"/>
              </a:rPr>
              <a:t>sigint_handler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Sigemptyset</a:t>
            </a:r>
            <a:r>
              <a:rPr lang="en-US" sz="1500" dirty="0">
                <a:solidFill>
                  <a:srgbClr val="000000"/>
                </a:solidFill>
                <a:latin typeface="Courier New"/>
                <a:cs typeface="Courier New"/>
              </a:rPr>
              <a:t>(&amp;mask);</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Sigaddset</a:t>
            </a:r>
            <a:r>
              <a:rPr lang="en-US" sz="1500" dirty="0">
                <a:solidFill>
                  <a:srgbClr val="000000"/>
                </a:solidFill>
                <a:latin typeface="Courier New"/>
                <a:cs typeface="Courier New"/>
              </a:rPr>
              <a:t>(&amp;mask, SIGCHLD);</a:t>
            </a:r>
          </a:p>
          <a:p>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&amp;mask, &amp;</a:t>
            </a:r>
            <a:r>
              <a:rPr lang="en-US" sz="1500" dirty="0" err="1">
                <a:solidFill>
                  <a:srgbClr val="000000"/>
                </a:solidFill>
                <a:latin typeface="Courier New"/>
                <a:cs typeface="Courier New"/>
              </a:rPr>
              <a:t>prev</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exit(0);</a:t>
            </a:r>
          </a:p>
          <a:p>
            <a:r>
              <a:rPr lang="fr-FR" sz="1500" dirty="0">
                <a:solidFill>
                  <a:srgbClr val="000000"/>
                </a:solidFill>
                <a:latin typeface="Courier New"/>
                <a:cs typeface="Courier New"/>
              </a:rPr>
              <a:t>	</a:t>
            </a:r>
            <a:r>
              <a:rPr lang="fr-FR" sz="1500" dirty="0">
                <a:solidFill>
                  <a:srgbClr val="CB2418"/>
                </a:solidFill>
                <a:latin typeface="Courier New"/>
                <a:cs typeface="Courier New"/>
              </a:rPr>
              <a:t>/* Parent */</a:t>
            </a:r>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err="1">
                <a:solidFill>
                  <a:srgbClr val="000000"/>
                </a:solidFill>
                <a:latin typeface="Courier New"/>
                <a:cs typeface="Courier New"/>
              </a:rPr>
              <a:t>pid</a:t>
            </a:r>
            <a:r>
              <a:rPr lang="fr-FR" sz="1500" dirty="0">
                <a:solidFill>
                  <a:srgbClr val="000000"/>
                </a:solidFill>
                <a:latin typeface="Courier New"/>
                <a:cs typeface="Courier New"/>
              </a:rPr>
              <a:t> = 0;</a:t>
            </a:r>
          </a:p>
          <a:p>
            <a:r>
              <a:rPr lang="fr-FR" sz="1500" dirty="0">
                <a:solidFill>
                  <a:srgbClr val="000000"/>
                </a:solidFill>
                <a:latin typeface="Courier New"/>
                <a:cs typeface="Courier New"/>
              </a:rPr>
              <a:t>	</a:t>
            </a:r>
            <a:r>
              <a:rPr lang="fr-FR" sz="1500" dirty="0" err="1">
                <a:solidFill>
                  <a:srgbClr val="000000"/>
                </a:solidFill>
                <a:latin typeface="Courier New"/>
                <a:cs typeface="Courier New"/>
              </a:rPr>
              <a:t>Sigprocmask</a:t>
            </a:r>
            <a:r>
              <a:rPr lang="fr-FR" sz="1500" dirty="0">
                <a:solidFill>
                  <a:srgbClr val="000000"/>
                </a:solidFill>
                <a:latin typeface="Courier New"/>
                <a:cs typeface="Courier New"/>
              </a:rPr>
              <a:t>(SIG_SETMASK, &amp;</a:t>
            </a:r>
            <a:r>
              <a:rPr lang="fr-FR" sz="1500" dirty="0" err="1">
                <a:solidFill>
                  <a:srgbClr val="000000"/>
                </a:solidFill>
                <a:latin typeface="Courier New"/>
                <a:cs typeface="Courier New"/>
              </a:rPr>
              <a:t>prev</a:t>
            </a:r>
            <a:r>
              <a:rPr lang="fr-FR" sz="1500" dirty="0">
                <a:solidFill>
                  <a:srgbClr val="000000"/>
                </a:solidFill>
                <a:latin typeface="Courier New"/>
                <a:cs typeface="Courier New"/>
              </a:rPr>
              <a:t>, </a:t>
            </a:r>
            <a:r>
              <a:rPr lang="fr-FR" sz="1500" dirty="0">
                <a:solidFill>
                  <a:srgbClr val="2C9290"/>
                </a:solidFill>
                <a:latin typeface="Courier New"/>
                <a:cs typeface="Courier New"/>
              </a:rPr>
              <a:t>NULL</a:t>
            </a:r>
            <a:r>
              <a:rPr lang="fr-FR" sz="1500" dirty="0">
                <a:solidFill>
                  <a:srgbClr val="000000"/>
                </a:solidFill>
                <a:latin typeface="Courier New"/>
                <a:cs typeface="Courier New"/>
              </a:rPr>
              <a:t>); </a:t>
            </a:r>
            <a:r>
              <a:rPr lang="fr-FR" sz="1500" dirty="0">
                <a:solidFill>
                  <a:srgbClr val="CB2418"/>
                </a:solidFill>
                <a:latin typeface="Courier New"/>
                <a:cs typeface="Courier New"/>
              </a:rPr>
              <a:t>/* </a:t>
            </a:r>
            <a:r>
              <a:rPr lang="fr-FR" sz="1500" dirty="0" err="1">
                <a:solidFill>
                  <a:srgbClr val="CB2418"/>
                </a:solidFill>
                <a:latin typeface="Courier New"/>
                <a:cs typeface="Courier New"/>
              </a:rPr>
              <a:t>Unblock</a:t>
            </a:r>
            <a:r>
              <a:rPr lang="fr-FR" sz="1500" dirty="0">
                <a:solidFill>
                  <a:srgbClr val="CB2418"/>
                </a:solidFill>
                <a:latin typeface="Courier New"/>
                <a:cs typeface="Courier New"/>
              </a:rPr>
              <a:t> SIGCHLD */</a:t>
            </a:r>
            <a:endParaRPr lang="fr-FR" sz="1500" dirty="0">
              <a:solidFill>
                <a:srgbClr val="000000"/>
              </a:solidFill>
              <a:latin typeface="Courier New"/>
              <a:cs typeface="Courier New"/>
            </a:endParaRPr>
          </a:p>
          <a:p>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a:solidFill>
                  <a:srgbClr val="CB2418"/>
                </a:solidFill>
                <a:latin typeface="Courier New"/>
                <a:cs typeface="Courier New"/>
              </a:rPr>
              <a:t>/* </a:t>
            </a:r>
            <a:r>
              <a:rPr lang="fr-FR" sz="1500" dirty="0" err="1">
                <a:solidFill>
                  <a:srgbClr val="CB2418"/>
                </a:solidFill>
                <a:latin typeface="Courier New"/>
                <a:cs typeface="Courier New"/>
              </a:rPr>
              <a:t>Wait</a:t>
            </a:r>
            <a:r>
              <a:rPr lang="fr-FR" sz="1500" dirty="0">
                <a:solidFill>
                  <a:srgbClr val="CB2418"/>
                </a:solidFill>
                <a:latin typeface="Courier New"/>
                <a:cs typeface="Courier New"/>
              </a:rPr>
              <a:t> for SIGCHLD to </a:t>
            </a:r>
            <a:r>
              <a:rPr lang="fr-FR" sz="1500" dirty="0" err="1">
                <a:solidFill>
                  <a:srgbClr val="CB2418"/>
                </a:solidFill>
                <a:latin typeface="Courier New"/>
                <a:cs typeface="Courier New"/>
              </a:rPr>
              <a:t>be</a:t>
            </a:r>
            <a:r>
              <a:rPr lang="fr-FR" sz="1500" dirty="0">
                <a:solidFill>
                  <a:srgbClr val="CB2418"/>
                </a:solidFill>
                <a:latin typeface="Courier New"/>
                <a:cs typeface="Courier New"/>
              </a:rPr>
              <a:t> </a:t>
            </a:r>
            <a:r>
              <a:rPr lang="fr-FR" sz="1500" dirty="0" err="1">
                <a:solidFill>
                  <a:srgbClr val="CB2418"/>
                </a:solidFill>
                <a:latin typeface="Courier New"/>
                <a:cs typeface="Courier New"/>
              </a:rPr>
              <a:t>received</a:t>
            </a:r>
            <a:r>
              <a:rPr lang="fr-FR" sz="1500" dirty="0">
                <a:solidFill>
                  <a:srgbClr val="CB2418"/>
                </a:solidFill>
                <a:latin typeface="Courier New"/>
                <a:cs typeface="Courier New"/>
              </a:rPr>
              <a:t> (</a:t>
            </a:r>
            <a:r>
              <a:rPr lang="fr-FR" sz="1500" dirty="0" err="1">
                <a:solidFill>
                  <a:srgbClr val="CB2418"/>
                </a:solidFill>
                <a:latin typeface="Courier New"/>
                <a:cs typeface="Courier New"/>
              </a:rPr>
              <a:t>wasteful</a:t>
            </a:r>
            <a:r>
              <a:rPr lang="fr-FR" sz="1500" dirty="0">
                <a:solidFill>
                  <a:srgbClr val="CB2418"/>
                </a:solidFill>
                <a:latin typeface="Courier New"/>
                <a:cs typeface="Courier New"/>
              </a:rPr>
              <a:t>!) */</a:t>
            </a:r>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err="1">
                <a:solidFill>
                  <a:srgbClr val="C200FF"/>
                </a:solidFill>
                <a:latin typeface="Courier New"/>
                <a:cs typeface="Courier New"/>
              </a:rPr>
              <a:t>while</a:t>
            </a:r>
            <a:r>
              <a:rPr lang="fr-FR" sz="1500" dirty="0">
                <a:solidFill>
                  <a:srgbClr val="000000"/>
                </a:solidFill>
                <a:latin typeface="Courier New"/>
                <a:cs typeface="Courier New"/>
              </a:rPr>
              <a:t> (!</a:t>
            </a:r>
            <a:r>
              <a:rPr lang="fr-FR" sz="1500" dirty="0" err="1">
                <a:solidFill>
                  <a:srgbClr val="000000"/>
                </a:solidFill>
                <a:latin typeface="Courier New"/>
                <a:cs typeface="Courier New"/>
              </a:rPr>
              <a:t>pid</a:t>
            </a:r>
            <a:r>
              <a:rPr lang="fr-FR" sz="1500" dirty="0">
                <a:solidFill>
                  <a:srgbClr val="000000"/>
                </a:solidFill>
                <a:latin typeface="Courier New"/>
                <a:cs typeface="Courier New"/>
              </a:rPr>
              <a:t>)</a:t>
            </a:r>
          </a:p>
          <a:p>
            <a:r>
              <a:rPr lang="fr-FR" sz="1500" dirty="0">
                <a:solidFill>
                  <a:srgbClr val="000000"/>
                </a:solidFill>
                <a:latin typeface="Courier New"/>
                <a:cs typeface="Courier New"/>
              </a:rPr>
              <a:t>            ;</a:t>
            </a:r>
          </a:p>
          <a:p>
            <a:r>
              <a:rPr lang="fr-FR" sz="1500" dirty="0">
                <a:solidFill>
                  <a:srgbClr val="000000"/>
                </a:solidFill>
                <a:latin typeface="Courier New"/>
                <a:cs typeface="Courier New"/>
              </a:rPr>
              <a:t>	</a:t>
            </a:r>
            <a:r>
              <a:rPr lang="fr-FR" sz="1500" dirty="0">
                <a:solidFill>
                  <a:srgbClr val="CB2418"/>
                </a:solidFill>
                <a:latin typeface="Courier New"/>
                <a:cs typeface="Courier New"/>
              </a:rPr>
              <a:t>/* Do </a:t>
            </a:r>
            <a:r>
              <a:rPr lang="fr-FR" sz="1500" dirty="0" err="1">
                <a:solidFill>
                  <a:srgbClr val="CB2418"/>
                </a:solidFill>
                <a:latin typeface="Courier New"/>
                <a:cs typeface="Courier New"/>
              </a:rPr>
              <a:t>some</a:t>
            </a:r>
            <a:r>
              <a:rPr lang="fr-FR" sz="1500" dirty="0">
                <a:solidFill>
                  <a:srgbClr val="CB2418"/>
                </a:solidFill>
                <a:latin typeface="Courier New"/>
                <a:cs typeface="Courier New"/>
              </a:rPr>
              <a:t> </a:t>
            </a:r>
            <a:r>
              <a:rPr lang="fr-FR" sz="1500" dirty="0" err="1">
                <a:solidFill>
                  <a:srgbClr val="CB2418"/>
                </a:solidFill>
                <a:latin typeface="Courier New"/>
                <a:cs typeface="Courier New"/>
              </a:rPr>
              <a:t>work</a:t>
            </a:r>
            <a:r>
              <a:rPr lang="fr-FR" sz="1500" dirty="0">
                <a:solidFill>
                  <a:srgbClr val="CB2418"/>
                </a:solidFill>
                <a:latin typeface="Courier New"/>
                <a:cs typeface="Courier New"/>
              </a:rPr>
              <a:t> </a:t>
            </a:r>
            <a:r>
              <a:rPr lang="fr-FR" sz="1500" dirty="0" err="1">
                <a:solidFill>
                  <a:srgbClr val="CB2418"/>
                </a:solidFill>
                <a:latin typeface="Courier New"/>
                <a:cs typeface="Courier New"/>
              </a:rPr>
              <a:t>after</a:t>
            </a:r>
            <a:r>
              <a:rPr lang="fr-FR" sz="1500" dirty="0">
                <a:solidFill>
                  <a:srgbClr val="CB2418"/>
                </a:solidFill>
                <a:latin typeface="Courier New"/>
                <a:cs typeface="Courier New"/>
              </a:rPr>
              <a:t> </a:t>
            </a:r>
            <a:r>
              <a:rPr lang="fr-FR" sz="1500" dirty="0" err="1">
                <a:solidFill>
                  <a:srgbClr val="CB2418"/>
                </a:solidFill>
                <a:latin typeface="Courier New"/>
                <a:cs typeface="Courier New"/>
              </a:rPr>
              <a:t>receiving</a:t>
            </a:r>
            <a:r>
              <a:rPr lang="fr-FR" sz="1500" dirty="0">
                <a:solidFill>
                  <a:srgbClr val="CB2418"/>
                </a:solidFill>
                <a:latin typeface="Courier New"/>
                <a:cs typeface="Courier New"/>
              </a:rPr>
              <a:t> SIGCHLD */</a:t>
            </a:r>
            <a:endParaRPr lang="fr-FR" sz="1500" dirty="0">
              <a:solidFill>
                <a:srgbClr val="000000"/>
              </a:solidFill>
              <a:latin typeface="Courier New"/>
              <a:cs typeface="Courier New"/>
            </a:endParaRP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a:t>
            </a:r>
            <a:r>
              <a:rPr lang="ro-RO" sz="1500" dirty="0">
                <a:solidFill>
                  <a:srgbClr val="000000"/>
                </a:solidFill>
                <a:latin typeface="Courier New"/>
                <a:cs typeface="Courier New"/>
              </a:rPr>
              <a:t>);</a:t>
            </a:r>
          </a:p>
          <a:p>
            <a:r>
              <a:rPr lang="ro-RO" sz="1500" dirty="0">
                <a:solidFill>
                  <a:srgbClr val="000000"/>
                </a:solidFill>
                <a:latin typeface="Courier New"/>
                <a:cs typeface="Courier New"/>
              </a:rPr>
              <a:t>    }</a:t>
            </a: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"\n"</a:t>
            </a:r>
            <a:r>
              <a:rPr lang="ro-RO" sz="1500" dirty="0">
                <a:solidFill>
                  <a:srgbClr val="000000"/>
                </a:solidFill>
                <a:latin typeface="Courier New"/>
                <a:cs typeface="Courier New"/>
              </a:rPr>
              <a:t>);</a:t>
            </a:r>
          </a:p>
          <a:p>
            <a:r>
              <a:rPr lang="ro-RO" sz="1500" dirty="0">
                <a:solidFill>
                  <a:srgbClr val="000000"/>
                </a:solidFill>
                <a:latin typeface="Courier New"/>
                <a:cs typeface="Courier New"/>
              </a:rPr>
              <a:t>    exit(0);</a:t>
            </a:r>
          </a:p>
          <a:p>
            <a:r>
              <a:rPr lang="ro-RO" sz="1500" dirty="0">
                <a:solidFill>
                  <a:srgbClr val="000000"/>
                </a:solidFill>
                <a:latin typeface="Courier New"/>
                <a:cs typeface="Courier New"/>
              </a:rPr>
              <a:t>}</a:t>
            </a:r>
          </a:p>
        </p:txBody>
      </p:sp>
      <p:sp>
        <p:nvSpPr>
          <p:cNvPr id="4" name="TextBox 3"/>
          <p:cNvSpPr txBox="1"/>
          <p:nvPr/>
        </p:nvSpPr>
        <p:spPr>
          <a:xfrm>
            <a:off x="6934200" y="6336268"/>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
        <p:nvSpPr>
          <p:cNvPr id="3" name="TextBox 2"/>
          <p:cNvSpPr txBox="1"/>
          <p:nvPr/>
        </p:nvSpPr>
        <p:spPr>
          <a:xfrm>
            <a:off x="6079138" y="1143000"/>
            <a:ext cx="2531462" cy="990600"/>
          </a:xfrm>
          <a:prstGeom prst="rect">
            <a:avLst/>
          </a:prstGeom>
          <a:solidFill>
            <a:schemeClr val="bg1"/>
          </a:solidFill>
          <a:ln>
            <a:solidFill>
              <a:schemeClr val="tx1"/>
            </a:solidFill>
          </a:ln>
        </p:spPr>
        <p:txBody>
          <a:bodyPr wrap="none" rtlCol="0">
            <a:noAutofit/>
          </a:bodyPr>
          <a:lstStyle/>
          <a:p>
            <a:r>
              <a:rPr lang="en-US" sz="1800" dirty="0">
                <a:latin typeface="Calibri" pitchFamily="34" charset="0"/>
              </a:rPr>
              <a:t>Similar to a shell waiting</a:t>
            </a:r>
          </a:p>
          <a:p>
            <a:r>
              <a:rPr lang="en-US" sz="1800" dirty="0">
                <a:latin typeface="Calibri" pitchFamily="34" charset="0"/>
              </a:rPr>
              <a:t>for a foreground job to </a:t>
            </a:r>
          </a:p>
          <a:p>
            <a:r>
              <a:rPr lang="en-US" sz="1800" dirty="0">
                <a:latin typeface="Calibri" pitchFamily="34" charset="0"/>
              </a:rPr>
              <a:t>terminate. </a:t>
            </a:r>
          </a:p>
        </p:txBody>
      </p:sp>
    </p:spTree>
    <p:extLst>
      <p:ext uri="{BB962C8B-B14F-4D97-AF65-F5344CB8AC3E}">
        <p14:creationId xmlns:p14="http://schemas.microsoft.com/office/powerpoint/2010/main" val="385179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1026"/>
          <p:cNvSpPr>
            <a:spLocks noGrp="1" noChangeArrowheads="1"/>
          </p:cNvSpPr>
          <p:nvPr>
            <p:ph type="title"/>
          </p:nvPr>
        </p:nvSpPr>
        <p:spPr/>
        <p:txBody>
          <a:bodyPr/>
          <a:lstStyle/>
          <a:p>
            <a:r>
              <a:rPr lang="en-US"/>
              <a:t>ECF Exists at All Levels of a System</a:t>
            </a:r>
            <a:endParaRPr lang="en-US" dirty="0"/>
          </a:p>
        </p:txBody>
      </p:sp>
      <p:sp>
        <p:nvSpPr>
          <p:cNvPr id="545795" name="Rectangle 1027"/>
          <p:cNvSpPr>
            <a:spLocks noGrp="1" noChangeArrowheads="1"/>
          </p:cNvSpPr>
          <p:nvPr>
            <p:ph type="body" idx="1"/>
          </p:nvPr>
        </p:nvSpPr>
        <p:spPr>
          <a:xfrm>
            <a:off x="396875" y="1285875"/>
            <a:ext cx="7896225" cy="4972050"/>
          </a:xfrm>
        </p:spPr>
        <p:txBody>
          <a:bodyPr/>
          <a:lstStyle/>
          <a:p>
            <a:r>
              <a:rPr lang="en-US" dirty="0"/>
              <a:t>Exceptions</a:t>
            </a:r>
          </a:p>
          <a:p>
            <a:pPr lvl="1"/>
            <a:r>
              <a:rPr lang="en-US" dirty="0"/>
              <a:t>Hardware and operating system kernel software</a:t>
            </a:r>
          </a:p>
          <a:p>
            <a:r>
              <a:rPr lang="en-US" dirty="0"/>
              <a:t>Process Context Switch</a:t>
            </a:r>
          </a:p>
          <a:p>
            <a:pPr lvl="1"/>
            <a:r>
              <a:rPr lang="en-US" dirty="0"/>
              <a:t>Hardware timer and kernel software</a:t>
            </a:r>
          </a:p>
          <a:p>
            <a:r>
              <a:rPr lang="en-US" dirty="0"/>
              <a:t>Signals</a:t>
            </a:r>
          </a:p>
          <a:p>
            <a:pPr lvl="1"/>
            <a:r>
              <a:rPr lang="en-US" dirty="0"/>
              <a:t>Kernel software and application software</a:t>
            </a:r>
          </a:p>
          <a:p>
            <a:r>
              <a:rPr lang="en-US" dirty="0"/>
              <a:t>Nonlocal jumps</a:t>
            </a:r>
          </a:p>
          <a:p>
            <a:pPr lvl="1"/>
            <a:r>
              <a:rPr lang="en-US" dirty="0"/>
              <a:t>Application code</a:t>
            </a:r>
          </a:p>
        </p:txBody>
      </p:sp>
      <p:sp>
        <p:nvSpPr>
          <p:cNvPr id="545797" name="AutoShape 1029"/>
          <p:cNvSpPr>
            <a:spLocks/>
          </p:cNvSpPr>
          <p:nvPr/>
        </p:nvSpPr>
        <p:spPr bwMode="auto">
          <a:xfrm>
            <a:off x="6239933" y="1481435"/>
            <a:ext cx="228600" cy="1295400"/>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545798" name="Text Box 1030"/>
          <p:cNvSpPr txBox="1">
            <a:spLocks noChangeArrowheads="1"/>
          </p:cNvSpPr>
          <p:nvPr/>
        </p:nvSpPr>
        <p:spPr bwMode="auto">
          <a:xfrm>
            <a:off x="6480490" y="1900535"/>
            <a:ext cx="2206310" cy="461665"/>
          </a:xfrm>
          <a:prstGeom prst="rect">
            <a:avLst/>
          </a:prstGeom>
          <a:noFill/>
          <a:ln w="19050">
            <a:noFill/>
            <a:miter lim="800000"/>
            <a:headEnd/>
            <a:tailEnd type="none" w="sm" len="sm"/>
          </a:ln>
          <a:effectLst/>
        </p:spPr>
        <p:txBody>
          <a:bodyPr wrap="none" lIns="45720" rIns="45720">
            <a:spAutoFit/>
          </a:bodyPr>
          <a:lstStyle/>
          <a:p>
            <a:r>
              <a:rPr lang="en-US" b="1" dirty="0">
                <a:latin typeface="Calibri" pitchFamily="34" charset="0"/>
              </a:rPr>
              <a:t>Previous Lecture</a:t>
            </a:r>
          </a:p>
        </p:txBody>
      </p:sp>
      <p:sp>
        <p:nvSpPr>
          <p:cNvPr id="8" name="AutoShape 1029"/>
          <p:cNvSpPr>
            <a:spLocks/>
          </p:cNvSpPr>
          <p:nvPr/>
        </p:nvSpPr>
        <p:spPr bwMode="auto">
          <a:xfrm>
            <a:off x="6248399" y="3124200"/>
            <a:ext cx="220133" cy="533400"/>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9" name="Text Box 1030"/>
          <p:cNvSpPr txBox="1">
            <a:spLocks noChangeArrowheads="1"/>
          </p:cNvSpPr>
          <p:nvPr/>
        </p:nvSpPr>
        <p:spPr bwMode="auto">
          <a:xfrm>
            <a:off x="6477000" y="3119735"/>
            <a:ext cx="1624547" cy="461665"/>
          </a:xfrm>
          <a:prstGeom prst="rect">
            <a:avLst/>
          </a:prstGeom>
          <a:noFill/>
          <a:ln w="19050">
            <a:noFill/>
            <a:miter lim="800000"/>
            <a:headEnd/>
            <a:tailEnd type="none" w="sm" len="sm"/>
          </a:ln>
          <a:effectLst/>
        </p:spPr>
        <p:txBody>
          <a:bodyPr wrap="none" lIns="45720" rIns="45720">
            <a:spAutoFit/>
          </a:bodyPr>
          <a:lstStyle/>
          <a:p>
            <a:r>
              <a:rPr lang="en-US" b="1" dirty="0">
                <a:latin typeface="Calibri" pitchFamily="34" charset="0"/>
              </a:rPr>
              <a:t>This Lecture</a:t>
            </a:r>
          </a:p>
        </p:txBody>
      </p:sp>
      <p:sp>
        <p:nvSpPr>
          <p:cNvPr id="11" name="Text Box 1030"/>
          <p:cNvSpPr txBox="1">
            <a:spLocks noChangeArrowheads="1"/>
          </p:cNvSpPr>
          <p:nvPr/>
        </p:nvSpPr>
        <p:spPr bwMode="auto">
          <a:xfrm>
            <a:off x="6477000" y="3664803"/>
            <a:ext cx="2632241" cy="830997"/>
          </a:xfrm>
          <a:prstGeom prst="rect">
            <a:avLst/>
          </a:prstGeom>
          <a:noFill/>
          <a:ln w="19050">
            <a:noFill/>
            <a:miter lim="800000"/>
            <a:headEnd/>
            <a:tailEnd type="none" w="sm" len="sm"/>
          </a:ln>
          <a:effectLst/>
        </p:spPr>
        <p:txBody>
          <a:bodyPr wrap="none" lIns="45720" rIns="45720">
            <a:spAutoFit/>
          </a:bodyPr>
          <a:lstStyle/>
          <a:p>
            <a:r>
              <a:rPr lang="en-US" b="1" dirty="0">
                <a:latin typeface="Calibri" pitchFamily="34" charset="0"/>
              </a:rPr>
              <a:t>Textbook and </a:t>
            </a:r>
          </a:p>
          <a:p>
            <a:r>
              <a:rPr lang="en-US" dirty="0">
                <a:latin typeface="Calibri" pitchFamily="34" charset="0"/>
              </a:rPr>
              <a:t>supplemental slides</a:t>
            </a:r>
            <a:endParaRPr lang="en-US" b="1" dirty="0">
              <a:latin typeface="Calibri" pitchFamily="34" charset="0"/>
            </a:endParaRPr>
          </a:p>
        </p:txBody>
      </p:sp>
      <p:sp>
        <p:nvSpPr>
          <p:cNvPr id="12" name="AutoShape 1029"/>
          <p:cNvSpPr>
            <a:spLocks/>
          </p:cNvSpPr>
          <p:nvPr/>
        </p:nvSpPr>
        <p:spPr bwMode="auto">
          <a:xfrm>
            <a:off x="6248399" y="3771900"/>
            <a:ext cx="220133" cy="533400"/>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6875" y="1408212"/>
            <a:ext cx="7896225" cy="3929332"/>
          </a:xfrm>
        </p:spPr>
        <p:txBody>
          <a:bodyPr/>
          <a:lstStyle/>
          <a:p>
            <a:pPr marL="0" indent="0">
              <a:buNone/>
            </a:pPr>
            <a:endParaRPr lang="en-US" dirty="0"/>
          </a:p>
          <a:p>
            <a:r>
              <a:rPr lang="en-US" dirty="0"/>
              <a:t>Program is correct, but very wasteful</a:t>
            </a:r>
          </a:p>
          <a:p>
            <a:pPr lvl="1"/>
            <a:r>
              <a:rPr lang="en-US" dirty="0"/>
              <a:t>Program in busy-wait loop</a:t>
            </a:r>
          </a:p>
          <a:p>
            <a:endParaRPr lang="en-US" dirty="0"/>
          </a:p>
          <a:p>
            <a:pPr marL="0" indent="0">
              <a:buNone/>
            </a:pPr>
            <a:endParaRPr lang="en-US" dirty="0"/>
          </a:p>
          <a:p>
            <a:r>
              <a:rPr lang="en-US" dirty="0"/>
              <a:t>Possible race condition</a:t>
            </a:r>
          </a:p>
          <a:p>
            <a:pPr lvl="1"/>
            <a:r>
              <a:rPr lang="en-US" dirty="0"/>
              <a:t>Between checking </a:t>
            </a:r>
            <a:r>
              <a:rPr lang="en-US" dirty="0" err="1"/>
              <a:t>pid</a:t>
            </a:r>
            <a:r>
              <a:rPr lang="en-US" dirty="0"/>
              <a:t> and starting pause, might receive signal</a:t>
            </a:r>
          </a:p>
          <a:p>
            <a:endParaRPr lang="en-US" dirty="0"/>
          </a:p>
          <a:p>
            <a:endParaRPr lang="en-US" dirty="0"/>
          </a:p>
          <a:p>
            <a:r>
              <a:rPr lang="en-US" dirty="0"/>
              <a:t>Safe, but slow</a:t>
            </a:r>
          </a:p>
          <a:p>
            <a:pPr lvl="1"/>
            <a:r>
              <a:rPr lang="en-US" dirty="0"/>
              <a:t>Will take up to one second to respond</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Solution: </a:t>
            </a:r>
            <a:r>
              <a:rPr lang="en-US" dirty="0" err="1">
                <a:latin typeface="Courier New"/>
                <a:cs typeface="Courier New"/>
              </a:rPr>
              <a:t>sigsuspend</a:t>
            </a:r>
            <a:endParaRPr lang="en-US" dirty="0">
              <a:latin typeface="Courier New"/>
              <a:cs typeface="Courier New"/>
            </a:endParaRPr>
          </a:p>
        </p:txBody>
      </p:sp>
      <p:sp>
        <p:nvSpPr>
          <p:cNvPr id="2" name="Title 1"/>
          <p:cNvSpPr>
            <a:spLocks noGrp="1"/>
          </p:cNvSpPr>
          <p:nvPr>
            <p:ph type="title"/>
          </p:nvPr>
        </p:nvSpPr>
        <p:spPr>
          <a:xfrm>
            <a:off x="357018" y="435678"/>
            <a:ext cx="8482182" cy="762000"/>
          </a:xfrm>
        </p:spPr>
        <p:txBody>
          <a:bodyPr/>
          <a:lstStyle/>
          <a:p>
            <a:r>
              <a:rPr lang="en-US" dirty="0"/>
              <a:t>Explicitly Waiting for Signals</a:t>
            </a:r>
          </a:p>
        </p:txBody>
      </p:sp>
      <p:sp>
        <p:nvSpPr>
          <p:cNvPr id="5" name="Rectangle 4"/>
          <p:cNvSpPr>
            <a:spLocks noChangeArrowheads="1"/>
          </p:cNvSpPr>
          <p:nvPr/>
        </p:nvSpPr>
        <p:spPr bwMode="auto">
          <a:xfrm>
            <a:off x="805416" y="2814752"/>
            <a:ext cx="33147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Race!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pause();</a:t>
            </a:r>
            <a:endParaRPr lang="ro-RO" sz="1600" dirty="0">
              <a:solidFill>
                <a:srgbClr val="000000"/>
              </a:solidFill>
              <a:latin typeface="Courier New"/>
              <a:cs typeface="Courier New"/>
            </a:endParaRPr>
          </a:p>
        </p:txBody>
      </p:sp>
      <p:sp>
        <p:nvSpPr>
          <p:cNvPr id="6" name="Rectangle 5"/>
          <p:cNvSpPr>
            <a:spLocks noChangeArrowheads="1"/>
          </p:cNvSpPr>
          <p:nvPr/>
        </p:nvSpPr>
        <p:spPr bwMode="auto">
          <a:xfrm>
            <a:off x="843517" y="4601020"/>
            <a:ext cx="38100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Too slow! */</a:t>
            </a:r>
            <a:endParaRPr lang="en-US" sz="1600" dirty="0">
              <a:solidFill>
                <a:srgbClr val="000000"/>
              </a:solidFill>
              <a:latin typeface="Courier New"/>
              <a:cs typeface="Courier New"/>
            </a:endParaRPr>
          </a:p>
          <a:p>
            <a:r>
              <a:rPr lang="nl-NL" sz="1600" dirty="0">
                <a:solidFill>
                  <a:srgbClr val="000000"/>
                </a:solidFill>
                <a:latin typeface="Courier New"/>
                <a:cs typeface="Courier New"/>
              </a:rPr>
              <a:t>    sleep(1);</a:t>
            </a:r>
            <a:endParaRPr lang="ro-RO" sz="1600" dirty="0">
              <a:solidFill>
                <a:srgbClr val="000000"/>
              </a:solidFill>
              <a:latin typeface="Courier New"/>
              <a:cs typeface="Courier New"/>
            </a:endParaRPr>
          </a:p>
        </p:txBody>
      </p:sp>
      <p:sp>
        <p:nvSpPr>
          <p:cNvPr id="7" name="Rectangle 6">
            <a:extLst>
              <a:ext uri="{FF2B5EF4-FFF2-40B4-BE49-F238E27FC236}">
                <a16:creationId xmlns:a16="http://schemas.microsoft.com/office/drawing/2014/main" id="{A55C4C11-D3FB-184A-ABB0-B6B45C9C9070}"/>
              </a:ext>
            </a:extLst>
          </p:cNvPr>
          <p:cNvSpPr>
            <a:spLocks noChangeArrowheads="1"/>
          </p:cNvSpPr>
          <p:nvPr/>
        </p:nvSpPr>
        <p:spPr bwMode="auto">
          <a:xfrm>
            <a:off x="762000" y="1308472"/>
            <a:ext cx="38100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a:t>
            </a:r>
          </a:p>
          <a:p>
            <a:r>
              <a:rPr lang="nl-NL" sz="1600" dirty="0">
                <a:solidFill>
                  <a:srgbClr val="000000"/>
                </a:solidFill>
                <a:latin typeface="Courier New"/>
                <a:cs typeface="Courier New"/>
              </a:rPr>
              <a:t>   ;</a:t>
            </a:r>
            <a:endParaRPr lang="ro-RO" sz="1600" dirty="0">
              <a:solidFill>
                <a:srgbClr val="000000"/>
              </a:solidFill>
              <a:latin typeface="Courier New"/>
              <a:cs typeface="Courier New"/>
            </a:endParaRPr>
          </a:p>
        </p:txBody>
      </p:sp>
    </p:spTree>
    <p:extLst>
      <p:ext uri="{BB962C8B-B14F-4D97-AF65-F5344CB8AC3E}">
        <p14:creationId xmlns:p14="http://schemas.microsoft.com/office/powerpoint/2010/main" val="1945952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Waiting for Signals with </a:t>
            </a:r>
            <a:r>
              <a:rPr lang="en-US" dirty="0" err="1">
                <a:latin typeface="Courier New"/>
                <a:cs typeface="Courier New"/>
              </a:rPr>
              <a:t>sigsuspend</a:t>
            </a:r>
            <a:endParaRPr lang="en-US" dirty="0">
              <a:latin typeface="Courier New"/>
              <a:cs typeface="Courier New"/>
            </a:endParaRPr>
          </a:p>
        </p:txBody>
      </p:sp>
      <p:sp>
        <p:nvSpPr>
          <p:cNvPr id="5" name="Rectangle 4"/>
          <p:cNvSpPr>
            <a:spLocks noChangeArrowheads="1"/>
          </p:cNvSpPr>
          <p:nvPr/>
        </p:nvSpPr>
        <p:spPr bwMode="auto">
          <a:xfrm>
            <a:off x="762000" y="3055203"/>
            <a:ext cx="5410200" cy="830997"/>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a:t>
            </a:r>
          </a:p>
          <a:p>
            <a:r>
              <a:rPr lang="en-US" sz="1600" dirty="0">
                <a:solidFill>
                  <a:srgbClr val="000000"/>
                </a:solidFill>
                <a:latin typeface="Courier New"/>
                <a:cs typeface="Courier New"/>
              </a:rPr>
              <a:t>pause();</a:t>
            </a:r>
          </a:p>
          <a:p>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endParaRPr lang="ro-RO" sz="16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496788"/>
          </a:xfrm>
        </p:spPr>
        <p:txBody>
          <a:bodyPr/>
          <a:lstStyle/>
          <a:p>
            <a:r>
              <a:rPr lang="en-US" dirty="0" err="1">
                <a:latin typeface="Courier New"/>
                <a:cs typeface="Courier New"/>
              </a:rPr>
              <a:t>int</a:t>
            </a:r>
            <a:r>
              <a:rPr lang="en-US" dirty="0">
                <a:latin typeface="Courier New"/>
                <a:cs typeface="Courier New"/>
              </a:rPr>
              <a:t> </a:t>
            </a:r>
            <a:r>
              <a:rPr lang="en-US" dirty="0" err="1">
                <a:latin typeface="Courier New"/>
                <a:cs typeface="Courier New"/>
              </a:rPr>
              <a:t>sigsuspend</a:t>
            </a:r>
            <a:r>
              <a:rPr lang="en-US" dirty="0">
                <a:latin typeface="Courier New"/>
                <a:cs typeface="Courier New"/>
              </a:rPr>
              <a:t>(</a:t>
            </a:r>
            <a:r>
              <a:rPr lang="en-US" dirty="0" err="1">
                <a:latin typeface="Courier New"/>
                <a:cs typeface="Courier New"/>
              </a:rPr>
              <a:t>const</a:t>
            </a:r>
            <a:r>
              <a:rPr lang="en-US" dirty="0">
                <a:latin typeface="Courier New"/>
                <a:cs typeface="Courier New"/>
              </a:rPr>
              <a:t> </a:t>
            </a:r>
            <a:r>
              <a:rPr lang="en-US" dirty="0" err="1">
                <a:latin typeface="Courier New"/>
                <a:cs typeface="Courier New"/>
              </a:rPr>
              <a:t>sigset_t</a:t>
            </a:r>
            <a:r>
              <a:rPr lang="en-US" dirty="0">
                <a:latin typeface="Courier New"/>
                <a:cs typeface="Courier New"/>
              </a:rPr>
              <a:t> *mask)</a:t>
            </a:r>
          </a:p>
          <a:p>
            <a:endParaRPr lang="en-US" dirty="0"/>
          </a:p>
          <a:p>
            <a:r>
              <a:rPr lang="en-US" dirty="0"/>
              <a:t>Equivalent to atomic (uninterruptable) version of:</a:t>
            </a:r>
          </a:p>
        </p:txBody>
      </p:sp>
    </p:spTree>
    <p:extLst>
      <p:ext uri="{BB962C8B-B14F-4D97-AF65-F5344CB8AC3E}">
        <p14:creationId xmlns:p14="http://schemas.microsoft.com/office/powerpoint/2010/main" val="12360628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Waiting for Signals with </a:t>
            </a:r>
            <a:r>
              <a:rPr lang="en-US" dirty="0" err="1">
                <a:latin typeface="Courier New"/>
                <a:cs typeface="Courier New"/>
              </a:rPr>
              <a:t>sigsuspend</a:t>
            </a:r>
            <a:endParaRPr lang="en-US" dirty="0">
              <a:latin typeface="Courier New"/>
              <a:cs typeface="Courier New"/>
            </a:endParaRPr>
          </a:p>
        </p:txBody>
      </p:sp>
      <p:sp>
        <p:nvSpPr>
          <p:cNvPr id="5" name="Rectangle 4"/>
          <p:cNvSpPr>
            <a:spLocks noChangeArrowheads="1"/>
          </p:cNvSpPr>
          <p:nvPr/>
        </p:nvSpPr>
        <p:spPr bwMode="auto">
          <a:xfrm>
            <a:off x="228600" y="1149489"/>
            <a:ext cx="8534400" cy="5632311"/>
          </a:xfrm>
          <a:prstGeom prst="rect">
            <a:avLst/>
          </a:prstGeom>
          <a:solidFill>
            <a:srgbClr val="F6F5BD"/>
          </a:solidFill>
          <a:ln w="3175">
            <a:solidFill>
              <a:schemeClr val="tx1"/>
            </a:solidFill>
            <a:miter lim="800000"/>
            <a:headEnd/>
            <a:tailEnd/>
          </a:ln>
          <a:effectLst/>
        </p:spPr>
        <p:txBody>
          <a:bodyPr wrap="squar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sigset_t</a:t>
            </a:r>
            <a:r>
              <a:rPr lang="en-US" sz="1500" dirty="0">
                <a:solidFill>
                  <a:srgbClr val="000000"/>
                </a:solidFill>
                <a:latin typeface="Courier New"/>
                <a:cs typeface="Courier New"/>
              </a:rPr>
              <a:t> </a:t>
            </a:r>
            <a:r>
              <a:rPr lang="en-US" sz="1500" dirty="0">
                <a:solidFill>
                  <a:srgbClr val="C1651C"/>
                </a:solidFill>
                <a:latin typeface="Courier New"/>
                <a:cs typeface="Courier New"/>
              </a:rPr>
              <a:t>mask</a:t>
            </a:r>
            <a:r>
              <a:rPr lang="en-US" sz="1500" dirty="0">
                <a:solidFill>
                  <a:srgbClr val="000000"/>
                </a:solidFill>
                <a:latin typeface="Courier New"/>
                <a:cs typeface="Courier New"/>
              </a:rPr>
              <a:t>, </a:t>
            </a:r>
            <a:r>
              <a:rPr lang="en-US" sz="1500" dirty="0" err="1">
                <a:solidFill>
                  <a:srgbClr val="C1651C"/>
                </a:solidFill>
                <a:latin typeface="Courier New"/>
                <a:cs typeface="Courier New"/>
              </a:rPr>
              <a:t>prev</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int</a:t>
            </a:r>
            <a:r>
              <a:rPr lang="en-US" sz="1500" dirty="0">
                <a:solidFill>
                  <a:srgbClr val="000000"/>
                </a:solidFill>
                <a:latin typeface="Courier New"/>
                <a:cs typeface="Courier New"/>
              </a:rPr>
              <a:t> n = N; /* N = 10 */</a:t>
            </a:r>
          </a:p>
          <a:p>
            <a:r>
              <a:rPr lang="en-US" sz="1500" dirty="0">
                <a:solidFill>
                  <a:srgbClr val="000000"/>
                </a:solidFill>
                <a:latin typeface="Courier New"/>
                <a:cs typeface="Courier New"/>
              </a:rPr>
              <a:t>    Signal(SIGCHLD, </a:t>
            </a:r>
            <a:r>
              <a:rPr lang="en-US" sz="1500" dirty="0" err="1">
                <a:solidFill>
                  <a:srgbClr val="000000"/>
                </a:solidFill>
                <a:latin typeface="Courier New"/>
                <a:cs typeface="Courier New"/>
              </a:rPr>
              <a:t>sigchld_handler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Signal(SIGINT, </a:t>
            </a:r>
            <a:r>
              <a:rPr lang="en-US" sz="1500" dirty="0" err="1">
                <a:solidFill>
                  <a:srgbClr val="000000"/>
                </a:solidFill>
                <a:latin typeface="Courier New"/>
                <a:cs typeface="Courier New"/>
              </a:rPr>
              <a:t>sigint_handler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Sigemptyset</a:t>
            </a:r>
            <a:r>
              <a:rPr lang="en-US" sz="1500" dirty="0">
                <a:solidFill>
                  <a:srgbClr val="000000"/>
                </a:solidFill>
                <a:latin typeface="Courier New"/>
                <a:cs typeface="Courier New"/>
              </a:rPr>
              <a:t>(&amp;mask);</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Sigaddset</a:t>
            </a:r>
            <a:r>
              <a:rPr lang="en-US" sz="1500" dirty="0">
                <a:solidFill>
                  <a:srgbClr val="000000"/>
                </a:solidFill>
                <a:latin typeface="Courier New"/>
                <a:cs typeface="Courier New"/>
              </a:rPr>
              <a:t>(&amp;mask, SIGCHLD);</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&amp;mask, &amp;</a:t>
            </a:r>
            <a:r>
              <a:rPr lang="en-US" sz="1500" dirty="0" err="1">
                <a:solidFill>
                  <a:srgbClr val="000000"/>
                </a:solidFill>
                <a:latin typeface="Courier New"/>
                <a:cs typeface="Courier New"/>
              </a:rPr>
              <a:t>prev</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exit(0);</a:t>
            </a: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a:solidFill>
                  <a:srgbClr val="CB2418"/>
                </a:solidFill>
                <a:latin typeface="Courier New"/>
                <a:cs typeface="Courier New"/>
              </a:rPr>
              <a:t>/* Wait for SIGCHLD to be received */</a:t>
            </a:r>
            <a:endParaRPr lang="en-US" sz="1500" dirty="0">
              <a:solidFill>
                <a:srgbClr val="000000"/>
              </a:solidFill>
              <a:latin typeface="Courier New"/>
              <a:cs typeface="Courier New"/>
            </a:endParaRP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pid</a:t>
            </a:r>
            <a:r>
              <a:rPr lang="fi-FI" sz="1500" dirty="0">
                <a:solidFill>
                  <a:srgbClr val="000000"/>
                </a:solidFill>
                <a:latin typeface="Courier New"/>
                <a:cs typeface="Courier New"/>
              </a:rPr>
              <a:t> = 0;</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err="1">
                <a:solidFill>
                  <a:srgbClr val="000000"/>
                </a:solidFill>
                <a:latin typeface="Courier New"/>
                <a:cs typeface="Courier New"/>
              </a:rPr>
              <a:t>Sigsuspend</a:t>
            </a:r>
            <a:r>
              <a:rPr lang="de-DE" sz="1500" dirty="0">
                <a:solidFill>
                  <a:srgbClr val="000000"/>
                </a:solidFill>
                <a:latin typeface="Courier New"/>
                <a:cs typeface="Courier New"/>
              </a:rPr>
              <a:t>(&amp;</a:t>
            </a:r>
            <a:r>
              <a:rPr lang="de-DE" sz="1500" dirty="0" err="1">
                <a:solidFill>
                  <a:srgbClr val="000000"/>
                </a:solidFill>
                <a:latin typeface="Courier New"/>
                <a:cs typeface="Courier New"/>
              </a:rPr>
              <a:t>prev</a:t>
            </a:r>
            <a:r>
              <a:rPr lang="de-DE"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a:solidFill>
                  <a:srgbClr val="CB2418"/>
                </a:solidFill>
                <a:latin typeface="Courier New"/>
                <a:cs typeface="Courier New"/>
              </a:rPr>
              <a:t>/* </a:t>
            </a:r>
            <a:r>
              <a:rPr lang="de-DE" sz="1500" dirty="0" err="1">
                <a:solidFill>
                  <a:srgbClr val="CB2418"/>
                </a:solidFill>
                <a:latin typeface="Courier New"/>
                <a:cs typeface="Courier New"/>
              </a:rPr>
              <a:t>Optionally</a:t>
            </a:r>
            <a:r>
              <a:rPr lang="de-DE" sz="1500" dirty="0">
                <a:solidFill>
                  <a:srgbClr val="CB2418"/>
                </a:solidFill>
                <a:latin typeface="Courier New"/>
                <a:cs typeface="Courier New"/>
              </a:rPr>
              <a:t> </a:t>
            </a:r>
            <a:r>
              <a:rPr lang="de-DE" sz="1500" dirty="0" err="1">
                <a:solidFill>
                  <a:srgbClr val="CB2418"/>
                </a:solidFill>
                <a:latin typeface="Courier New"/>
                <a:cs typeface="Courier New"/>
              </a:rPr>
              <a:t>unblock</a:t>
            </a:r>
            <a:r>
              <a:rPr lang="de-DE" sz="1500" dirty="0">
                <a:solidFill>
                  <a:srgbClr val="CB2418"/>
                </a:solidFill>
                <a:latin typeface="Courier New"/>
                <a:cs typeface="Courier New"/>
              </a:rPr>
              <a:t> SIGCHLD */</a:t>
            </a:r>
            <a:endParaRPr lang="de-DE" sz="1500" dirty="0">
              <a:solidFill>
                <a:srgbClr val="000000"/>
              </a:solidFill>
              <a:latin typeface="Courier New"/>
              <a:cs typeface="Courier New"/>
            </a:endParaRPr>
          </a:p>
          <a:p>
            <a:r>
              <a:rPr lang="de-DE" sz="1500" dirty="0">
                <a:solidFill>
                  <a:srgbClr val="000000"/>
                </a:solidFill>
                <a:latin typeface="Courier New"/>
                <a:cs typeface="Courier New"/>
              </a:rPr>
              <a:t>        </a:t>
            </a:r>
            <a:r>
              <a:rPr lang="de-DE" sz="1500" dirty="0" err="1">
                <a:solidFill>
                  <a:srgbClr val="000000"/>
                </a:solidFill>
                <a:latin typeface="Courier New"/>
                <a:cs typeface="Courier New"/>
              </a:rPr>
              <a:t>Sigprocmask</a:t>
            </a:r>
            <a:r>
              <a:rPr lang="de-DE" sz="1500" dirty="0">
                <a:solidFill>
                  <a:srgbClr val="000000"/>
                </a:solidFill>
                <a:latin typeface="Courier New"/>
                <a:cs typeface="Courier New"/>
              </a:rPr>
              <a:t>(SIG_SETMASK, &amp;</a:t>
            </a:r>
            <a:r>
              <a:rPr lang="de-DE" sz="1500" dirty="0" err="1">
                <a:solidFill>
                  <a:srgbClr val="000000"/>
                </a:solidFill>
                <a:latin typeface="Courier New"/>
                <a:cs typeface="Courier New"/>
              </a:rPr>
              <a:t>prev</a:t>
            </a:r>
            <a:r>
              <a:rPr lang="de-DE" sz="1500" dirty="0">
                <a:solidFill>
                  <a:srgbClr val="000000"/>
                </a:solidFill>
                <a:latin typeface="Courier New"/>
                <a:cs typeface="Courier New"/>
              </a:rPr>
              <a:t>, </a:t>
            </a:r>
            <a:r>
              <a:rPr lang="de-DE" sz="1500" dirty="0">
                <a:solidFill>
                  <a:srgbClr val="2C9290"/>
                </a:solidFill>
                <a:latin typeface="Courier New"/>
                <a:cs typeface="Courier New"/>
              </a:rPr>
              <a:t>NULL</a:t>
            </a:r>
            <a:r>
              <a:rPr lang="de-DE"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a:solidFill>
                  <a:srgbClr val="CB2418"/>
                </a:solidFill>
                <a:latin typeface="Courier New"/>
                <a:cs typeface="Courier New"/>
              </a:rPr>
              <a:t>/* Do </a:t>
            </a:r>
            <a:r>
              <a:rPr lang="de-DE" sz="1500" dirty="0" err="1">
                <a:solidFill>
                  <a:srgbClr val="CB2418"/>
                </a:solidFill>
                <a:latin typeface="Courier New"/>
                <a:cs typeface="Courier New"/>
              </a:rPr>
              <a:t>some</a:t>
            </a:r>
            <a:r>
              <a:rPr lang="de-DE" sz="1500" dirty="0">
                <a:solidFill>
                  <a:srgbClr val="CB2418"/>
                </a:solidFill>
                <a:latin typeface="Courier New"/>
                <a:cs typeface="Courier New"/>
              </a:rPr>
              <a:t> </a:t>
            </a:r>
            <a:r>
              <a:rPr lang="de-DE" sz="1500" dirty="0" err="1">
                <a:solidFill>
                  <a:srgbClr val="CB2418"/>
                </a:solidFill>
                <a:latin typeface="Courier New"/>
                <a:cs typeface="Courier New"/>
              </a:rPr>
              <a:t>work</a:t>
            </a:r>
            <a:r>
              <a:rPr lang="de-DE" sz="1500" dirty="0">
                <a:solidFill>
                  <a:srgbClr val="CB2418"/>
                </a:solidFill>
                <a:latin typeface="Courier New"/>
                <a:cs typeface="Courier New"/>
              </a:rPr>
              <a:t> after </a:t>
            </a:r>
            <a:r>
              <a:rPr lang="de-DE" sz="1500" dirty="0" err="1">
                <a:solidFill>
                  <a:srgbClr val="CB2418"/>
                </a:solidFill>
                <a:latin typeface="Courier New"/>
                <a:cs typeface="Courier New"/>
              </a:rPr>
              <a:t>receiving</a:t>
            </a:r>
            <a:r>
              <a:rPr lang="de-DE" sz="1500" dirty="0">
                <a:solidFill>
                  <a:srgbClr val="CB2418"/>
                </a:solidFill>
                <a:latin typeface="Courier New"/>
                <a:cs typeface="Courier New"/>
              </a:rPr>
              <a:t> SIGCHLD */</a:t>
            </a:r>
            <a:endParaRPr lang="de-DE" sz="1500" dirty="0">
              <a:solidFill>
                <a:srgbClr val="000000"/>
              </a:solidFill>
              <a:latin typeface="Courier New"/>
              <a:cs typeface="Courier New"/>
            </a:endParaRP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a:t>
            </a:r>
            <a:r>
              <a:rPr lang="ro-RO" sz="1500" dirty="0">
                <a:solidFill>
                  <a:srgbClr val="000000"/>
                </a:solidFill>
                <a:latin typeface="Courier New"/>
                <a:cs typeface="Courier New"/>
              </a:rPr>
              <a:t>);</a:t>
            </a:r>
          </a:p>
          <a:p>
            <a:r>
              <a:rPr lang="ro-RO" sz="1500" dirty="0">
                <a:solidFill>
                  <a:srgbClr val="000000"/>
                </a:solidFill>
                <a:latin typeface="Courier New"/>
                <a:cs typeface="Courier New"/>
              </a:rPr>
              <a:t>    }</a:t>
            </a: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"\n"</a:t>
            </a:r>
            <a:r>
              <a:rPr lang="ro-RO" sz="1500" dirty="0">
                <a:solidFill>
                  <a:srgbClr val="000000"/>
                </a:solidFill>
                <a:latin typeface="Courier New"/>
                <a:cs typeface="Courier New"/>
              </a:rPr>
              <a:t>);</a:t>
            </a:r>
          </a:p>
          <a:p>
            <a:r>
              <a:rPr lang="ro-RO" sz="1500" dirty="0">
                <a:solidFill>
                  <a:srgbClr val="000000"/>
                </a:solidFill>
                <a:latin typeface="Courier New"/>
                <a:cs typeface="Courier New"/>
              </a:rPr>
              <a:t>    exit(0);</a:t>
            </a:r>
          </a:p>
          <a:p>
            <a:r>
              <a:rPr lang="ro-RO" sz="1500" dirty="0">
                <a:solidFill>
                  <a:srgbClr val="000000"/>
                </a:solidFill>
                <a:latin typeface="Courier New"/>
                <a:cs typeface="Courier New"/>
              </a:rPr>
              <a:t>}</a:t>
            </a:r>
          </a:p>
        </p:txBody>
      </p:sp>
      <p:sp>
        <p:nvSpPr>
          <p:cNvPr id="4" name="TextBox 3"/>
          <p:cNvSpPr txBox="1"/>
          <p:nvPr/>
        </p:nvSpPr>
        <p:spPr>
          <a:xfrm>
            <a:off x="7366013" y="6400800"/>
            <a:ext cx="1396987" cy="369332"/>
          </a:xfrm>
          <a:prstGeom prst="rect">
            <a:avLst/>
          </a:prstGeom>
          <a:noFill/>
        </p:spPr>
        <p:txBody>
          <a:bodyPr wrap="none" rtlCol="0">
            <a:spAutoFit/>
          </a:bodyPr>
          <a:lstStyle/>
          <a:p>
            <a:r>
              <a:rPr lang="en-US" sz="1800" dirty="0" err="1">
                <a:solidFill>
                  <a:srgbClr val="7F7F7F"/>
                </a:solidFill>
                <a:latin typeface="Calibri" pitchFamily="34" charset="0"/>
              </a:rPr>
              <a:t>sigsuspend.c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977929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457200" y="493713"/>
            <a:ext cx="2209800" cy="573087"/>
          </a:xfrm>
        </p:spPr>
        <p:txBody>
          <a:bodyPr/>
          <a:lstStyle/>
          <a:p>
            <a:r>
              <a:rPr lang="en-US"/>
              <a:t>Summary</a:t>
            </a:r>
          </a:p>
        </p:txBody>
      </p:sp>
      <p:sp>
        <p:nvSpPr>
          <p:cNvPr id="535555" name="Rectangle 3"/>
          <p:cNvSpPr>
            <a:spLocks noGrp="1" noChangeArrowheads="1"/>
          </p:cNvSpPr>
          <p:nvPr>
            <p:ph type="body" idx="1"/>
          </p:nvPr>
        </p:nvSpPr>
        <p:spPr>
          <a:xfrm>
            <a:off x="457200" y="1200150"/>
            <a:ext cx="7896225" cy="4972050"/>
          </a:xfrm>
        </p:spPr>
        <p:txBody>
          <a:bodyPr/>
          <a:lstStyle/>
          <a:p>
            <a:r>
              <a:rPr lang="en-US" dirty="0"/>
              <a:t>Signals provide process-level exception handling</a:t>
            </a:r>
          </a:p>
          <a:p>
            <a:pPr lvl="1"/>
            <a:r>
              <a:rPr lang="en-US" dirty="0"/>
              <a:t>Can generate from user programs</a:t>
            </a:r>
            <a:endParaRPr lang="en-US" dirty="0">
              <a:latin typeface="Courier New" pitchFamily="49" charset="0"/>
            </a:endParaRPr>
          </a:p>
          <a:p>
            <a:pPr lvl="1"/>
            <a:r>
              <a:rPr lang="en-US" dirty="0"/>
              <a:t>Can define effect by declaring signal handler</a:t>
            </a:r>
          </a:p>
          <a:p>
            <a:pPr lvl="1"/>
            <a:r>
              <a:rPr lang="en-US" dirty="0"/>
              <a:t>Be very careful when writing signal handlers</a:t>
            </a:r>
          </a:p>
          <a:p>
            <a:pPr marL="0" indent="0">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0166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Sending Signals with </a:t>
            </a:r>
            <a:r>
              <a:rPr lang="en-US">
                <a:latin typeface="Courier New" pitchFamily="49" charset="0"/>
              </a:rPr>
              <a:t>kill</a:t>
            </a:r>
            <a:r>
              <a:rPr lang="en-US"/>
              <a:t> Function</a:t>
            </a:r>
          </a:p>
        </p:txBody>
      </p:sp>
      <p:sp>
        <p:nvSpPr>
          <p:cNvPr id="557060" name="Text Box 4"/>
          <p:cNvSpPr txBox="1">
            <a:spLocks noChangeArrowheads="1"/>
          </p:cNvSpPr>
          <p:nvPr/>
        </p:nvSpPr>
        <p:spPr bwMode="auto">
          <a:xfrm>
            <a:off x="457200" y="1197678"/>
            <a:ext cx="7696200" cy="5312865"/>
          </a:xfrm>
          <a:prstGeom prst="rect">
            <a:avLst/>
          </a:prstGeom>
          <a:solidFill>
            <a:srgbClr val="F6F5BD"/>
          </a:solidFill>
          <a:ln w="12700">
            <a:solidFill>
              <a:schemeClr val="tx1"/>
            </a:solidFill>
            <a:miter lim="800000"/>
            <a:headEnd/>
            <a:tailEnd/>
          </a:ln>
          <a:effectLst/>
        </p:spPr>
        <p:txBody>
          <a:bodyPr>
            <a:normAutofit lnSpcReduction="10000"/>
          </a:bodyPr>
          <a:lstStyle/>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fork12</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err="1">
                <a:solidFill>
                  <a:srgbClr val="000000"/>
                </a:solidFill>
                <a:latin typeface="Courier New"/>
                <a:cs typeface="Courier New"/>
              </a:rPr>
              <a:t>[N</a:t>
            </a:r>
            <a:r>
              <a:rPr lang="fi-FI"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a:solidFill>
                  <a:srgbClr val="C1651C"/>
                </a:solidFill>
                <a:latin typeface="Courier New"/>
                <a:cs typeface="Courier New"/>
              </a:rPr>
              <a:t>i</a:t>
            </a:r>
            <a:r>
              <a:rPr lang="fr-FR"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err="1">
                <a:solidFill>
                  <a:srgbClr val="C1651C"/>
                </a:solidFill>
                <a:latin typeface="Courier New"/>
                <a:cs typeface="Courier New"/>
              </a:rPr>
              <a:t>child_status</a:t>
            </a:r>
            <a:r>
              <a:rPr lang="fr-FR" sz="1400" dirty="0">
                <a:solidFill>
                  <a:srgbClr val="000000"/>
                </a:solidFill>
                <a:latin typeface="Courier New"/>
                <a:cs typeface="Courier New"/>
              </a:rPr>
              <a:t>;</a:t>
            </a:r>
          </a:p>
          <a:p>
            <a:endParaRPr lang="fr-FR"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a:t>
            </a:r>
          </a:p>
          <a:p>
            <a:r>
              <a:rPr lang="nb-NO" sz="1400" dirty="0">
                <a:solidFill>
                  <a:srgbClr val="000000"/>
                </a:solidFill>
                <a:latin typeface="Courier New"/>
                <a:cs typeface="Courier New"/>
              </a:rPr>
              <a:t>        </a:t>
            </a:r>
            <a:r>
              <a:rPr lang="nb-NO" sz="1400" dirty="0" err="1">
                <a:solidFill>
                  <a:srgbClr val="C200FF"/>
                </a:solidFill>
                <a:latin typeface="Courier New"/>
                <a:cs typeface="Courier New"/>
              </a:rPr>
              <a:t>if</a:t>
            </a:r>
            <a:r>
              <a:rPr lang="nb-NO" sz="1400" dirty="0">
                <a:solidFill>
                  <a:srgbClr val="000000"/>
                </a:solidFill>
                <a:latin typeface="Courier New"/>
                <a:cs typeface="Courier New"/>
              </a:rPr>
              <a:t> ((</a:t>
            </a:r>
            <a:r>
              <a:rPr lang="nb-NO" sz="1400" dirty="0" err="1">
                <a:solidFill>
                  <a:srgbClr val="000000"/>
                </a:solidFill>
                <a:latin typeface="Courier New"/>
                <a:cs typeface="Courier New"/>
              </a:rPr>
              <a:t>pid</a:t>
            </a:r>
            <a:r>
              <a:rPr lang="nb-NO" sz="1400" dirty="0">
                <a:solidFill>
                  <a:srgbClr val="000000"/>
                </a:solidFill>
                <a:latin typeface="Courier New"/>
                <a:cs typeface="Courier New"/>
              </a:rPr>
              <a:t>[i] = fork()) == 0) {</a:t>
            </a:r>
          </a:p>
          <a:p>
            <a:r>
              <a:rPr lang="en-US" sz="1400" dirty="0">
                <a:solidFill>
                  <a:srgbClr val="000000"/>
                </a:solidFill>
                <a:latin typeface="Courier New"/>
                <a:cs typeface="Courier New"/>
              </a:rPr>
              <a:t>            </a:t>
            </a:r>
            <a:r>
              <a:rPr lang="en-US" sz="1400" dirty="0">
                <a:solidFill>
                  <a:srgbClr val="CB2418"/>
                </a:solidFill>
                <a:latin typeface="Courier New"/>
                <a:cs typeface="Courier New"/>
              </a:rPr>
              <a:t>/* Child: Infinite Loop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(1)</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p>
          <a:p>
            <a:r>
              <a:rPr lang="da-DK" sz="1400" dirty="0">
                <a:solidFill>
                  <a:srgbClr val="000000"/>
                </a:solidFill>
                <a:latin typeface="Courier New"/>
                <a:cs typeface="Courier New"/>
              </a:rPr>
              <a:t>    </a:t>
            </a: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"Killing </a:t>
            </a:r>
            <a:r>
              <a:rPr lang="da-DK" sz="1400" dirty="0" err="1">
                <a:solidFill>
                  <a:srgbClr val="9D206F"/>
                </a:solidFill>
                <a:latin typeface="Courier New"/>
                <a:cs typeface="Courier New"/>
              </a:rPr>
              <a:t>process</a:t>
            </a:r>
            <a:r>
              <a:rPr lang="da-DK" sz="1400" dirty="0">
                <a:solidFill>
                  <a:srgbClr val="9D206F"/>
                </a:solidFill>
                <a:latin typeface="Courier New"/>
                <a:cs typeface="Courier New"/>
              </a:rPr>
              <a:t> %d\n"</a:t>
            </a:r>
            <a:r>
              <a:rPr lang="da-DK" sz="1400" dirty="0">
                <a:solidFill>
                  <a:srgbClr val="000000"/>
                </a:solidFill>
                <a:latin typeface="Courier New"/>
                <a:cs typeface="Courier New"/>
              </a:rPr>
              <a:t>, </a:t>
            </a:r>
            <a:r>
              <a:rPr lang="da-DK" sz="1400" dirty="0" err="1">
                <a:solidFill>
                  <a:srgbClr val="000000"/>
                </a:solidFill>
                <a:latin typeface="Courier New"/>
                <a:cs typeface="Courier New"/>
              </a:rPr>
              <a:t>pid</a:t>
            </a:r>
            <a:r>
              <a:rPr lang="da-DK" sz="1400" dirty="0">
                <a:solidFill>
                  <a:srgbClr val="000000"/>
                </a:solidFill>
                <a:latin typeface="Courier New"/>
                <a:cs typeface="Courier New"/>
              </a:rPr>
              <a:t>[i]);</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kill</a:t>
            </a:r>
            <a:r>
              <a:rPr lang="da-DK" sz="1400" dirty="0">
                <a:solidFill>
                  <a:srgbClr val="000000"/>
                </a:solidFill>
                <a:latin typeface="Courier New"/>
                <a:cs typeface="Courier New"/>
              </a:rPr>
              <a:t>(</a:t>
            </a:r>
            <a:r>
              <a:rPr lang="da-DK" sz="1400" dirty="0" err="1">
                <a:solidFill>
                  <a:srgbClr val="000000"/>
                </a:solidFill>
                <a:latin typeface="Courier New"/>
                <a:cs typeface="Courier New"/>
              </a:rPr>
              <a:t>pid</a:t>
            </a:r>
            <a:r>
              <a:rPr lang="da-DK" sz="1400" dirty="0">
                <a:solidFill>
                  <a:srgbClr val="000000"/>
                </a:solidFill>
                <a:latin typeface="Courier New"/>
                <a:cs typeface="Courier New"/>
              </a:rPr>
              <a:t>[i], SIGINT);</a:t>
            </a:r>
          </a:p>
          <a:p>
            <a:r>
              <a:rPr lang="da-DK" sz="1400" dirty="0">
                <a:solidFill>
                  <a:srgbClr val="000000"/>
                </a:solidFill>
                <a:latin typeface="Courier New"/>
                <a:cs typeface="Courier New"/>
              </a:rPr>
              <a:t>    }</a:t>
            </a:r>
          </a:p>
          <a:p>
            <a:endParaRPr lang="da-DK"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da-DK" sz="1400" dirty="0">
                <a:solidFill>
                  <a:srgbClr val="000000"/>
                </a:solidFill>
                <a:latin typeface="Courier New"/>
                <a:cs typeface="Courier New"/>
              </a:rPr>
              <a:t>        </a:t>
            </a:r>
            <a:r>
              <a:rPr lang="da-DK" sz="1400" dirty="0" err="1">
                <a:solidFill>
                  <a:srgbClr val="2D961E"/>
                </a:solidFill>
                <a:latin typeface="Courier New"/>
                <a:cs typeface="Courier New"/>
              </a:rPr>
              <a:t>pid_t</a:t>
            </a:r>
            <a:r>
              <a:rPr lang="da-DK" sz="1400" dirty="0">
                <a:solidFill>
                  <a:srgbClr val="000000"/>
                </a:solidFill>
                <a:latin typeface="Courier New"/>
                <a:cs typeface="Courier New"/>
              </a:rPr>
              <a:t> </a:t>
            </a:r>
            <a:r>
              <a:rPr lang="da-DK" sz="1400" dirty="0" err="1">
                <a:solidFill>
                  <a:srgbClr val="C1651C"/>
                </a:solidFill>
                <a:latin typeface="Courier New"/>
                <a:cs typeface="Courier New"/>
              </a:rPr>
              <a:t>wpid</a:t>
            </a:r>
            <a:r>
              <a:rPr lang="da-DK" sz="1400" dirty="0">
                <a:solidFill>
                  <a:srgbClr val="000000"/>
                </a:solidFill>
                <a:latin typeface="Courier New"/>
                <a:cs typeface="Courier New"/>
              </a:rPr>
              <a:t> = </a:t>
            </a:r>
            <a:r>
              <a:rPr lang="da-DK" sz="1400" dirty="0" err="1">
                <a:solidFill>
                  <a:srgbClr val="000000"/>
                </a:solidFill>
                <a:latin typeface="Courier New"/>
                <a:cs typeface="Courier New"/>
              </a:rPr>
              <a:t>wait</a:t>
            </a:r>
            <a:r>
              <a:rPr lang="da-DK" sz="1400" dirty="0">
                <a:solidFill>
                  <a:srgbClr val="000000"/>
                </a:solidFill>
                <a:latin typeface="Courier New"/>
                <a:cs typeface="Courier New"/>
              </a:rPr>
              <a:t>(&amp;</a:t>
            </a:r>
            <a:r>
              <a:rPr lang="da-DK" sz="1400" dirty="0" err="1">
                <a:solidFill>
                  <a:srgbClr val="000000"/>
                </a:solidFill>
                <a:latin typeface="Courier New"/>
                <a:cs typeface="Courier New"/>
              </a:rPr>
              <a:t>child_status</a:t>
            </a:r>
            <a:r>
              <a:rPr lang="da-DK" sz="1400" dirty="0">
                <a:solidFill>
                  <a:srgbClr val="000000"/>
                </a:solidFill>
                <a:latin typeface="Courier New"/>
                <a:cs typeface="Courier New"/>
              </a:rPr>
              <a:t>);</a:t>
            </a:r>
          </a:p>
          <a:p>
            <a:r>
              <a:rPr lang="da-DK" sz="1400" dirty="0">
                <a:solidFill>
                  <a:srgbClr val="000000"/>
                </a:solidFill>
                <a:latin typeface="Courier New"/>
                <a:cs typeface="Courier New"/>
              </a:rPr>
              <a:t>        </a:t>
            </a:r>
            <a:r>
              <a:rPr lang="da-DK" sz="1400" dirty="0" err="1">
                <a:solidFill>
                  <a:srgbClr val="C200FF"/>
                </a:solidFill>
                <a:latin typeface="Courier New"/>
                <a:cs typeface="Courier New"/>
              </a:rPr>
              <a:t>if</a:t>
            </a:r>
            <a:r>
              <a:rPr lang="da-DK" sz="1400" dirty="0">
                <a:solidFill>
                  <a:srgbClr val="000000"/>
                </a:solidFill>
                <a:latin typeface="Courier New"/>
                <a:cs typeface="Courier New"/>
              </a:rPr>
              <a:t> (WIFEXITED(</a:t>
            </a:r>
            <a:r>
              <a:rPr lang="da-DK" sz="1400" dirty="0" err="1">
                <a:solidFill>
                  <a:srgbClr val="000000"/>
                </a:solidFill>
                <a:latin typeface="Courier New"/>
                <a:cs typeface="Courier New"/>
              </a:rPr>
              <a:t>child_status</a:t>
            </a:r>
            <a:r>
              <a:rPr lang="da-DK" sz="1400" dirty="0">
                <a:solidFill>
                  <a:srgbClr val="000000"/>
                </a:solidFill>
                <a:latin typeface="Courier New"/>
                <a:cs typeface="Courier New"/>
              </a:rPr>
              <a:t>))</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"Child %d </a:t>
            </a:r>
            <a:r>
              <a:rPr lang="da-DK" sz="1400" dirty="0" err="1">
                <a:solidFill>
                  <a:srgbClr val="9D206F"/>
                </a:solidFill>
                <a:latin typeface="Courier New"/>
                <a:cs typeface="Courier New"/>
              </a:rPr>
              <a:t>terminated</a:t>
            </a:r>
            <a:r>
              <a:rPr lang="da-DK" sz="1400" dirty="0">
                <a:solidFill>
                  <a:srgbClr val="9D206F"/>
                </a:solidFill>
                <a:latin typeface="Courier New"/>
                <a:cs typeface="Courier New"/>
              </a:rPr>
              <a:t> with exit status %d\n"</a:t>
            </a:r>
            <a:r>
              <a:rPr lang="da-DK" sz="1400" dirty="0">
                <a:solidFill>
                  <a:srgbClr val="000000"/>
                </a:solidFill>
                <a:latin typeface="Courier New"/>
                <a:cs typeface="Courier New"/>
              </a:rPr>
              <a:t>,</a:t>
            </a:r>
          </a:p>
          <a:p>
            <a:r>
              <a:rPr lang="pl-PL" sz="1400" dirty="0">
                <a:solidFill>
                  <a:srgbClr val="000000"/>
                </a:solidFill>
                <a:latin typeface="Courier New"/>
                <a:cs typeface="Courier New"/>
              </a:rPr>
              <a:t>                   </a:t>
            </a:r>
            <a:r>
              <a:rPr lang="pl-PL" sz="1400" dirty="0" err="1">
                <a:solidFill>
                  <a:srgbClr val="000000"/>
                </a:solidFill>
                <a:latin typeface="Courier New"/>
                <a:cs typeface="Courier New"/>
              </a:rPr>
              <a:t>wpid</a:t>
            </a:r>
            <a:r>
              <a:rPr lang="pl-PL" sz="1400" dirty="0">
                <a:solidFill>
                  <a:srgbClr val="000000"/>
                </a:solidFill>
                <a:latin typeface="Courier New"/>
                <a:cs typeface="Courier New"/>
              </a:rPr>
              <a:t>, WEXITSTATUS(</a:t>
            </a:r>
            <a:r>
              <a:rPr lang="pl-PL" sz="1400" dirty="0" err="1">
                <a:solidFill>
                  <a:srgbClr val="000000"/>
                </a:solidFill>
                <a:latin typeface="Courier New"/>
                <a:cs typeface="Courier New"/>
              </a:rPr>
              <a:t>child_status</a:t>
            </a:r>
            <a:r>
              <a:rPr lang="pl-PL" sz="1400" dirty="0">
                <a:solidFill>
                  <a:srgbClr val="000000"/>
                </a:solidFill>
                <a:latin typeface="Courier New"/>
                <a:cs typeface="Courier New"/>
              </a:rPr>
              <a:t>));</a:t>
            </a:r>
          </a:p>
          <a:p>
            <a:r>
              <a:rPr lang="hu-HU" sz="1400" dirty="0">
                <a:solidFill>
                  <a:srgbClr val="000000"/>
                </a:solidFill>
                <a:latin typeface="Courier New"/>
                <a:cs typeface="Courier New"/>
              </a:rPr>
              <a:t>        </a:t>
            </a:r>
            <a:r>
              <a:rPr lang="hu-HU" sz="1400" dirty="0">
                <a:solidFill>
                  <a:srgbClr val="C200FF"/>
                </a:solidFill>
                <a:latin typeface="Courier New"/>
                <a:cs typeface="Courier New"/>
              </a:rPr>
              <a:t>else</a:t>
            </a:r>
            <a:endParaRPr lang="hu-HU"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printf</a:t>
            </a:r>
            <a:r>
              <a:rPr lang="en-US" sz="1400" dirty="0">
                <a:solidFill>
                  <a:srgbClr val="000000"/>
                </a:solidFill>
                <a:latin typeface="Courier New"/>
                <a:cs typeface="Courier New"/>
              </a:rPr>
              <a:t>(</a:t>
            </a:r>
            <a:r>
              <a:rPr lang="en-US" sz="1400" dirty="0">
                <a:solidFill>
                  <a:srgbClr val="9D206F"/>
                </a:solidFill>
                <a:latin typeface="Courier New"/>
                <a:cs typeface="Courier New"/>
              </a:rPr>
              <a:t>"Child %d terminated abnormally\n"</a:t>
            </a:r>
            <a:r>
              <a:rPr lang="en-US" sz="1400" dirty="0">
                <a:solidFill>
                  <a:srgbClr val="000000"/>
                </a:solidFill>
                <a:latin typeface="Courier New"/>
                <a:cs typeface="Courier New"/>
              </a:rPr>
              <a:t>, </a:t>
            </a:r>
            <a:r>
              <a:rPr lang="en-US" sz="1400" dirty="0" err="1">
                <a:solidFill>
                  <a:srgbClr val="000000"/>
                </a:solidFill>
                <a:latin typeface="Courier New"/>
                <a:cs typeface="Courier New"/>
              </a:rPr>
              <a:t>wpid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
        <p:nvSpPr>
          <p:cNvPr id="4" name="Rectangle 3"/>
          <p:cNvSpPr>
            <a:spLocks noChangeArrowheads="1"/>
          </p:cNvSpPr>
          <p:nvPr/>
        </p:nvSpPr>
        <p:spPr bwMode="auto">
          <a:xfrm>
            <a:off x="6947584" y="61722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87006360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en-US"/>
              <a:t>Nonlocal Jumps: </a:t>
            </a:r>
            <a:r>
              <a:rPr lang="en-US">
                <a:latin typeface="Courier New" pitchFamily="49" charset="0"/>
              </a:rPr>
              <a:t>setjmp/longjmp</a:t>
            </a:r>
          </a:p>
        </p:txBody>
      </p:sp>
      <p:sp>
        <p:nvSpPr>
          <p:cNvPr id="529411" name="Rectangle 3"/>
          <p:cNvSpPr>
            <a:spLocks noGrp="1" noChangeArrowheads="1"/>
          </p:cNvSpPr>
          <p:nvPr>
            <p:ph type="body" idx="1"/>
          </p:nvPr>
        </p:nvSpPr>
        <p:spPr>
          <a:xfrm>
            <a:off x="455613" y="1444625"/>
            <a:ext cx="8307387" cy="4498975"/>
          </a:xfrm>
        </p:spPr>
        <p:txBody>
          <a:bodyPr/>
          <a:lstStyle/>
          <a:p>
            <a:pPr>
              <a:lnSpc>
                <a:spcPct val="85000"/>
              </a:lnSpc>
            </a:pPr>
            <a:r>
              <a:rPr lang="en-US" dirty="0"/>
              <a:t>Powerful (but dangerous) user-level mechanism for transferring control to an arbitrary location</a:t>
            </a:r>
          </a:p>
          <a:p>
            <a:pPr lvl="1">
              <a:lnSpc>
                <a:spcPct val="90000"/>
              </a:lnSpc>
            </a:pPr>
            <a:r>
              <a:rPr lang="en-US" dirty="0"/>
              <a:t>Controlled to way to break the procedure call / return discipline</a:t>
            </a:r>
          </a:p>
          <a:p>
            <a:pPr lvl="1">
              <a:lnSpc>
                <a:spcPct val="90000"/>
              </a:lnSpc>
            </a:pPr>
            <a:r>
              <a:rPr lang="en-US" dirty="0"/>
              <a:t>Useful for error recovery and signal handling</a:t>
            </a:r>
          </a:p>
          <a:p>
            <a:pPr>
              <a:lnSpc>
                <a:spcPct val="85000"/>
              </a:lnSpc>
            </a:pPr>
            <a:endParaRPr lang="en-US" sz="2000" dirty="0"/>
          </a:p>
          <a:p>
            <a:pPr>
              <a:lnSpc>
                <a:spcPct val="85000"/>
              </a:lnSpc>
            </a:pPr>
            <a:r>
              <a:rPr lang="en-US" dirty="0" err="1">
                <a:latin typeface="Courier New" pitchFamily="49" charset="0"/>
              </a:rPr>
              <a:t>int</a:t>
            </a:r>
            <a:r>
              <a:rPr lang="en-US" dirty="0">
                <a:latin typeface="Courier New" pitchFamily="49" charset="0"/>
              </a:rPr>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jmp_buf</a:t>
            </a:r>
            <a:r>
              <a:rPr lang="en-US" dirty="0">
                <a:latin typeface="Courier New" pitchFamily="49" charset="0"/>
              </a:rPr>
              <a:t> j)</a:t>
            </a:r>
          </a:p>
          <a:p>
            <a:pPr lvl="1">
              <a:lnSpc>
                <a:spcPct val="90000"/>
              </a:lnSpc>
            </a:pPr>
            <a:r>
              <a:rPr lang="en-US" dirty="0"/>
              <a:t>Must be called before </a:t>
            </a:r>
            <a:r>
              <a:rPr lang="en-US" dirty="0" err="1"/>
              <a:t>longjmp</a:t>
            </a:r>
            <a:endParaRPr lang="en-US" dirty="0"/>
          </a:p>
          <a:p>
            <a:pPr lvl="1">
              <a:lnSpc>
                <a:spcPct val="90000"/>
              </a:lnSpc>
            </a:pPr>
            <a:r>
              <a:rPr lang="en-US" dirty="0"/>
              <a:t>Identifies a return site for a subsequent </a:t>
            </a:r>
            <a:r>
              <a:rPr lang="en-US" dirty="0" err="1"/>
              <a:t>longjmp</a:t>
            </a:r>
            <a:endParaRPr lang="en-US" dirty="0"/>
          </a:p>
          <a:p>
            <a:pPr lvl="1">
              <a:lnSpc>
                <a:spcPct val="90000"/>
              </a:lnSpc>
            </a:pPr>
            <a:r>
              <a:rPr lang="en-US" dirty="0"/>
              <a:t>Called </a:t>
            </a:r>
            <a:r>
              <a:rPr lang="en-US" b="1" dirty="0">
                <a:solidFill>
                  <a:srgbClr val="FF0000"/>
                </a:solidFill>
              </a:rPr>
              <a:t>once</a:t>
            </a:r>
            <a:r>
              <a:rPr lang="en-US" dirty="0"/>
              <a:t>, returns </a:t>
            </a:r>
            <a:r>
              <a:rPr lang="en-US" b="1" dirty="0">
                <a:solidFill>
                  <a:srgbClr val="FF0000"/>
                </a:solidFill>
              </a:rPr>
              <a:t>one or more </a:t>
            </a:r>
            <a:r>
              <a:rPr lang="en-US" dirty="0"/>
              <a:t>times</a:t>
            </a:r>
          </a:p>
          <a:p>
            <a:pPr>
              <a:lnSpc>
                <a:spcPct val="85000"/>
              </a:lnSpc>
            </a:pPr>
            <a:endParaRPr lang="en-US" dirty="0"/>
          </a:p>
          <a:p>
            <a:pPr>
              <a:lnSpc>
                <a:spcPct val="85000"/>
              </a:lnSpc>
            </a:pPr>
            <a:r>
              <a:rPr lang="en-US" dirty="0"/>
              <a:t>Implementation:</a:t>
            </a:r>
          </a:p>
          <a:p>
            <a:pPr lvl="1">
              <a:lnSpc>
                <a:spcPct val="90000"/>
              </a:lnSpc>
            </a:pPr>
            <a:r>
              <a:rPr lang="en-US" dirty="0"/>
              <a:t>Remember where you are by storing  the current </a:t>
            </a:r>
            <a:r>
              <a:rPr lang="en-US" b="1" i="1" dirty="0">
                <a:solidFill>
                  <a:srgbClr val="990000"/>
                </a:solidFill>
              </a:rPr>
              <a:t>register context</a:t>
            </a:r>
            <a:r>
              <a:rPr lang="en-US" dirty="0"/>
              <a:t>, </a:t>
            </a:r>
            <a:r>
              <a:rPr lang="en-US" b="1" i="1" dirty="0">
                <a:solidFill>
                  <a:srgbClr val="990000"/>
                </a:solidFill>
              </a:rPr>
              <a:t>stack pointer</a:t>
            </a:r>
            <a:r>
              <a:rPr lang="en-US" dirty="0"/>
              <a:t>,  and</a:t>
            </a:r>
            <a:r>
              <a:rPr lang="en-US" b="1" i="1" dirty="0">
                <a:solidFill>
                  <a:srgbClr val="990000"/>
                </a:solidFill>
              </a:rPr>
              <a:t> PC value </a:t>
            </a:r>
            <a:r>
              <a:rPr lang="en-US" dirty="0"/>
              <a:t>in </a:t>
            </a:r>
            <a:r>
              <a:rPr lang="en-US" b="1" dirty="0" err="1">
                <a:latin typeface="Courier New" pitchFamily="49" charset="0"/>
                <a:cs typeface="Courier New" pitchFamily="49" charset="0"/>
              </a:rPr>
              <a:t>jmp_buf</a:t>
            </a:r>
            <a:endParaRPr lang="en-US" b="1" dirty="0">
              <a:latin typeface="Courier New" pitchFamily="49" charset="0"/>
              <a:cs typeface="Courier New" pitchFamily="49" charset="0"/>
            </a:endParaRPr>
          </a:p>
          <a:p>
            <a:pPr lvl="1">
              <a:lnSpc>
                <a:spcPct val="90000"/>
              </a:lnSpc>
            </a:pPr>
            <a:r>
              <a:rPr lang="en-US" dirty="0"/>
              <a:t>Return 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381000" y="1371600"/>
            <a:ext cx="8534400" cy="4425950"/>
          </a:xfrm>
        </p:spPr>
        <p:txBody>
          <a:bodyPr/>
          <a:lstStyle/>
          <a:p>
            <a:r>
              <a:rPr lang="en-US" dirty="0">
                <a:latin typeface="Courier New" pitchFamily="49" charset="0"/>
              </a:rPr>
              <a:t>void </a:t>
            </a:r>
            <a:r>
              <a:rPr lang="en-US" dirty="0" err="1">
                <a:latin typeface="Courier New" pitchFamily="49" charset="0"/>
              </a:rPr>
              <a:t>longjmp</a:t>
            </a:r>
            <a:r>
              <a:rPr lang="en-US" dirty="0">
                <a:latin typeface="Courier New" pitchFamily="49" charset="0"/>
              </a:rPr>
              <a:t>(</a:t>
            </a:r>
            <a:r>
              <a:rPr lang="en-US" dirty="0" err="1">
                <a:latin typeface="Courier New" pitchFamily="49" charset="0"/>
              </a:rPr>
              <a:t>jmp_buf</a:t>
            </a:r>
            <a:r>
              <a:rPr lang="en-US" dirty="0">
                <a:latin typeface="Courier New" pitchFamily="49" charset="0"/>
              </a:rPr>
              <a:t> j,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endParaRPr lang="en-US" dirty="0"/>
          </a:p>
          <a:p>
            <a:pPr lvl="1"/>
            <a:r>
              <a:rPr lang="en-US" dirty="0"/>
              <a:t>Meaning:</a:t>
            </a:r>
          </a:p>
          <a:p>
            <a:pPr lvl="2"/>
            <a:r>
              <a:rPr lang="en-US" dirty="0"/>
              <a:t>return from the </a:t>
            </a:r>
            <a:r>
              <a:rPr lang="en-US" b="1" dirty="0" err="1">
                <a:latin typeface="Courier New" pitchFamily="49" charset="0"/>
              </a:rPr>
              <a:t>setjmp</a:t>
            </a:r>
            <a:r>
              <a:rPr lang="en-US" dirty="0"/>
              <a:t> remembered by jump buffer </a:t>
            </a:r>
            <a:r>
              <a:rPr lang="en-US" b="1" dirty="0">
                <a:latin typeface="Courier New" pitchFamily="49" charset="0"/>
              </a:rPr>
              <a:t>j</a:t>
            </a:r>
            <a:r>
              <a:rPr lang="en-US" dirty="0"/>
              <a:t> again ... </a:t>
            </a:r>
          </a:p>
          <a:p>
            <a:pPr lvl="2"/>
            <a:r>
              <a:rPr lang="en-US" dirty="0"/>
              <a:t>… this time returning</a:t>
            </a:r>
            <a:r>
              <a:rPr lang="en-US" dirty="0">
                <a:latin typeface="Courier New" pitchFamily="49" charset="0"/>
              </a:rPr>
              <a:t> </a:t>
            </a:r>
            <a:r>
              <a:rPr lang="en-US" b="1" dirty="0" err="1">
                <a:latin typeface="Courier New" pitchFamily="49" charset="0"/>
              </a:rPr>
              <a:t>i</a:t>
            </a:r>
            <a:r>
              <a:rPr lang="en-US" dirty="0"/>
              <a:t> instead of 0</a:t>
            </a:r>
          </a:p>
          <a:p>
            <a:pPr lvl="1"/>
            <a:r>
              <a:rPr lang="en-US" dirty="0"/>
              <a:t>Called after </a:t>
            </a:r>
            <a:r>
              <a:rPr lang="en-US" b="1" dirty="0" err="1">
                <a:latin typeface="Courier New" pitchFamily="49" charset="0"/>
              </a:rPr>
              <a:t>setjmp</a:t>
            </a:r>
            <a:endParaRPr lang="en-US" b="1" dirty="0">
              <a:latin typeface="Courier New" pitchFamily="49" charset="0"/>
            </a:endParaRPr>
          </a:p>
          <a:p>
            <a:pPr lvl="1"/>
            <a:r>
              <a:rPr lang="en-US" dirty="0"/>
              <a:t>Called </a:t>
            </a:r>
            <a:r>
              <a:rPr lang="en-US" b="1" dirty="0">
                <a:solidFill>
                  <a:srgbClr val="FF0000"/>
                </a:solidFill>
              </a:rPr>
              <a:t>once</a:t>
            </a:r>
            <a:r>
              <a:rPr lang="en-US" dirty="0"/>
              <a:t>, but </a:t>
            </a:r>
            <a:r>
              <a:rPr lang="en-US" b="1" dirty="0">
                <a:solidFill>
                  <a:srgbClr val="FF0000"/>
                </a:solidFill>
              </a:rPr>
              <a:t>never</a:t>
            </a:r>
            <a:r>
              <a:rPr lang="en-US" dirty="0"/>
              <a:t> returns</a:t>
            </a:r>
          </a:p>
          <a:p>
            <a:endParaRPr lang="en-US" dirty="0"/>
          </a:p>
          <a:p>
            <a:r>
              <a:rPr lang="en-US" dirty="0" err="1">
                <a:latin typeface="Courier New" pitchFamily="49" charset="0"/>
              </a:rPr>
              <a:t>longjmp</a:t>
            </a:r>
            <a:r>
              <a:rPr lang="en-US" dirty="0"/>
              <a:t> Implementation:</a:t>
            </a:r>
          </a:p>
          <a:p>
            <a:pPr lvl="1"/>
            <a:r>
              <a:rPr lang="en-US" dirty="0"/>
              <a:t>Restore register context (stack pointer, base pointer, PC value) from jump buffer </a:t>
            </a:r>
            <a:r>
              <a:rPr lang="en-US" b="1" dirty="0">
                <a:latin typeface="Courier New" pitchFamily="49" charset="0"/>
              </a:rPr>
              <a:t>j</a:t>
            </a:r>
          </a:p>
          <a:p>
            <a:pPr lvl="1"/>
            <a:r>
              <a:rPr lang="en-US" dirty="0"/>
              <a:t>Set </a:t>
            </a:r>
            <a:r>
              <a:rPr lang="en-US" b="1" dirty="0">
                <a:latin typeface="Courier New" pitchFamily="49" charset="0"/>
              </a:rPr>
              <a:t>%</a:t>
            </a:r>
            <a:r>
              <a:rPr lang="en-US" b="1" dirty="0" err="1">
                <a:latin typeface="Courier New" pitchFamily="49" charset="0"/>
              </a:rPr>
              <a:t>eax</a:t>
            </a:r>
            <a:r>
              <a:rPr lang="en-US" b="1" dirty="0"/>
              <a:t> </a:t>
            </a:r>
            <a:r>
              <a:rPr lang="en-US" dirty="0"/>
              <a:t>(the return value) to </a:t>
            </a:r>
            <a:r>
              <a:rPr lang="en-US" b="1" dirty="0" err="1">
                <a:latin typeface="Courier New" pitchFamily="49" charset="0"/>
              </a:rPr>
              <a:t>i</a:t>
            </a:r>
            <a:endParaRPr lang="en-US" b="1" dirty="0">
              <a:latin typeface="Courier New" pitchFamily="49" charset="0"/>
            </a:endParaRPr>
          </a:p>
          <a:p>
            <a:pPr lvl="1"/>
            <a:r>
              <a:rPr lang="en-US" dirty="0"/>
              <a:t>Jump to the location indicated by the PC stored in jump </a:t>
            </a:r>
            <a:r>
              <a:rPr lang="en-US" dirty="0" err="1"/>
              <a:t>buf</a:t>
            </a:r>
            <a:r>
              <a:rPr lang="en-US" dirty="0"/>
              <a:t> </a:t>
            </a:r>
            <a:r>
              <a:rPr lang="en-US" b="1" dirty="0">
                <a:latin typeface="Courier New" pitchFamily="49" charset="0"/>
              </a:rPr>
              <a:t>j</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Example</a:t>
            </a:r>
          </a:p>
        </p:txBody>
      </p:sp>
      <p:sp>
        <p:nvSpPr>
          <p:cNvPr id="3" name="Content Placeholder 2"/>
          <p:cNvSpPr>
            <a:spLocks noGrp="1"/>
          </p:cNvSpPr>
          <p:nvPr>
            <p:ph idx="1"/>
          </p:nvPr>
        </p:nvSpPr>
        <p:spPr>
          <a:xfrm>
            <a:off x="357018" y="1362075"/>
            <a:ext cx="7936082" cy="923925"/>
          </a:xfrm>
        </p:spPr>
        <p:txBody>
          <a:bodyPr/>
          <a:lstStyle/>
          <a:p>
            <a:r>
              <a:rPr lang="en-US" dirty="0"/>
              <a:t>Goal: return directly to original caller from a deeply-nested function</a:t>
            </a:r>
          </a:p>
        </p:txBody>
      </p:sp>
      <p:sp>
        <p:nvSpPr>
          <p:cNvPr id="4" name="Rectangle 1028"/>
          <p:cNvSpPr>
            <a:spLocks noChangeArrowheads="1"/>
          </p:cNvSpPr>
          <p:nvPr/>
        </p:nvSpPr>
        <p:spPr bwMode="auto">
          <a:xfrm>
            <a:off x="558800" y="2438400"/>
            <a:ext cx="4114800" cy="3293209"/>
          </a:xfrm>
          <a:prstGeom prst="rect">
            <a:avLst/>
          </a:prstGeom>
          <a:solidFill>
            <a:srgbClr val="F6F5BD"/>
          </a:solidFill>
          <a:ln w="3175">
            <a:solidFill>
              <a:schemeClr val="tx1"/>
            </a:solidFill>
            <a:miter lim="800000"/>
            <a:headEnd/>
            <a:tailEnd/>
          </a:ln>
          <a:effectLst/>
        </p:spPr>
        <p:txBody>
          <a:bodyPr>
            <a:spAutoFit/>
          </a:bodyPr>
          <a:lstStyle/>
          <a:p>
            <a:r>
              <a:rPr lang="en-US" sz="1600" dirty="0">
                <a:solidFill>
                  <a:srgbClr val="CB2418"/>
                </a:solidFill>
                <a:latin typeface="Courier New"/>
                <a:cs typeface="Courier New"/>
              </a:rPr>
              <a:t>/* Deeply nested function foo */</a:t>
            </a:r>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foo</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(error1)</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longjmp</a:t>
            </a:r>
            <a:r>
              <a:rPr lang="en-US" sz="1600" dirty="0">
                <a:solidFill>
                  <a:srgbClr val="000000"/>
                </a:solidFill>
                <a:latin typeface="Courier New"/>
                <a:cs typeface="Courier New"/>
              </a:rPr>
              <a:t>(</a:t>
            </a:r>
            <a:r>
              <a:rPr lang="en-US" sz="1600" dirty="0" err="1">
                <a:solidFill>
                  <a:srgbClr val="000000"/>
                </a:solidFill>
                <a:latin typeface="Courier New"/>
                <a:cs typeface="Courier New"/>
              </a:rPr>
              <a:t>buf</a:t>
            </a:r>
            <a:r>
              <a:rPr lang="en-US" sz="1600" dirty="0">
                <a:solidFill>
                  <a:srgbClr val="000000"/>
                </a:solidFill>
                <a:latin typeface="Courier New"/>
                <a:cs typeface="Courier New"/>
              </a:rPr>
              <a:t>, 1);</a:t>
            </a:r>
          </a:p>
          <a:p>
            <a:r>
              <a:rPr lang="en-US" sz="1600" dirty="0">
                <a:solidFill>
                  <a:srgbClr val="000000"/>
                </a:solidFill>
                <a:latin typeface="Courier New"/>
                <a:cs typeface="Courier New"/>
              </a:rPr>
              <a:t>    bar();</a:t>
            </a:r>
          </a:p>
          <a:p>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bar</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(error2)</a:t>
            </a:r>
          </a:p>
          <a:p>
            <a:r>
              <a:rPr lang="hu-HU" sz="1600" dirty="0">
                <a:solidFill>
                  <a:srgbClr val="000000"/>
                </a:solidFill>
                <a:latin typeface="Courier New"/>
                <a:cs typeface="Courier New"/>
              </a:rPr>
              <a:t>        longjmp(buf, 2);</a:t>
            </a:r>
          </a:p>
          <a:p>
            <a:r>
              <a:rPr lang="hu-HU" sz="1600" dirty="0">
                <a:solidFill>
                  <a:srgbClr val="000000"/>
                </a:solidFill>
                <a:latin typeface="Courier New"/>
                <a:cs typeface="Courier New"/>
              </a:rPr>
              <a:t>}</a:t>
            </a:r>
          </a:p>
        </p:txBody>
      </p:sp>
    </p:spTree>
    <p:extLst>
      <p:ext uri="{BB962C8B-B14F-4D97-AF65-F5344CB8AC3E}">
        <p14:creationId xmlns:p14="http://schemas.microsoft.com/office/powerpoint/2010/main" val="2260578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112877"/>
          </a:xfrm>
          <a:prstGeom prst="rect">
            <a:avLst/>
          </a:prstGeom>
          <a:solidFill>
            <a:srgbClr val="F6F5BD"/>
          </a:solidFill>
          <a:ln w="3175">
            <a:solidFill>
              <a:schemeClr val="tx1"/>
            </a:solidFill>
            <a:miter lim="800000"/>
            <a:headEnd/>
            <a:tailEnd/>
          </a:ln>
          <a:effectLst/>
        </p:spPr>
        <p:txBody>
          <a:bodyPr>
            <a:normAutofit/>
          </a:bodyPr>
          <a:lstStyle/>
          <a:p>
            <a:r>
              <a:rPr lang="en-US" sz="1600" dirty="0" err="1">
                <a:solidFill>
                  <a:srgbClr val="2D961E"/>
                </a:solidFill>
                <a:latin typeface="Courier New"/>
                <a:cs typeface="Courier New"/>
              </a:rPr>
              <a:t>jmp_buf</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error1</a:t>
            </a:r>
            <a:r>
              <a:rPr lang="fr-FR" sz="1600" dirty="0">
                <a:solidFill>
                  <a:srgbClr val="000000"/>
                </a:solidFill>
                <a:latin typeface="Courier New"/>
                <a:cs typeface="Courier New"/>
              </a:rPr>
              <a:t> = 0;</a:t>
            </a: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error2</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r-FR" sz="1600" dirty="0" err="1">
                <a:solidFill>
                  <a:srgbClr val="2D961E"/>
                </a:solidFill>
                <a:latin typeface="Courier New"/>
                <a:cs typeface="Courier New"/>
              </a:rPr>
              <a:t>void</a:t>
            </a:r>
            <a:r>
              <a:rPr lang="fr-FR" sz="1600" dirty="0">
                <a:solidFill>
                  <a:srgbClr val="000000"/>
                </a:solidFill>
                <a:latin typeface="Courier New"/>
                <a:cs typeface="Courier New"/>
              </a:rPr>
              <a:t> </a:t>
            </a:r>
            <a:r>
              <a:rPr lang="fr-FR" sz="1600" dirty="0" err="1">
                <a:solidFill>
                  <a:srgbClr val="4A00FF"/>
                </a:solidFill>
                <a:latin typeface="Courier New"/>
                <a:cs typeface="Courier New"/>
              </a:rPr>
              <a:t>foo</a:t>
            </a:r>
            <a:r>
              <a:rPr lang="fr-FR" sz="1600" dirty="0">
                <a:solidFill>
                  <a:srgbClr val="000000"/>
                </a:solidFill>
                <a:latin typeface="Courier New"/>
                <a:cs typeface="Courier New"/>
              </a:rPr>
              <a:t>(</a:t>
            </a:r>
            <a:r>
              <a:rPr lang="fr-FR" sz="1600" dirty="0" err="1">
                <a:solidFill>
                  <a:srgbClr val="2D961E"/>
                </a:solidFill>
                <a:latin typeface="Courier New"/>
                <a:cs typeface="Courier New"/>
              </a:rPr>
              <a:t>void</a:t>
            </a:r>
            <a:r>
              <a:rPr lang="fr-FR" sz="1600" dirty="0">
                <a:solidFill>
                  <a:srgbClr val="000000"/>
                </a:solidFill>
                <a:latin typeface="Courier New"/>
                <a:cs typeface="Courier New"/>
              </a:rPr>
              <a:t>), </a:t>
            </a:r>
            <a:r>
              <a:rPr lang="fr-FR" sz="1600" dirty="0">
                <a:solidFill>
                  <a:srgbClr val="4A00FF"/>
                </a:solidFill>
                <a:latin typeface="Courier New"/>
                <a:cs typeface="Courier New"/>
              </a:rPr>
              <a:t>bar</a:t>
            </a:r>
            <a:r>
              <a:rPr lang="fr-FR" sz="1600" dirty="0">
                <a:solidFill>
                  <a:srgbClr val="000000"/>
                </a:solidFill>
                <a:latin typeface="Courier New"/>
                <a:cs typeface="Courier New"/>
              </a:rPr>
              <a:t>(</a:t>
            </a:r>
            <a:r>
              <a:rPr lang="fr-FR" sz="1600" dirty="0" err="1">
                <a:solidFill>
                  <a:srgbClr val="2D961E"/>
                </a:solidFill>
                <a:latin typeface="Courier New"/>
                <a:cs typeface="Courier New"/>
              </a:rPr>
              <a:t>void</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4A00FF"/>
                </a:solidFill>
                <a:latin typeface="Courier New"/>
                <a:cs typeface="Courier New"/>
              </a:rPr>
              <a:t>main</a:t>
            </a:r>
            <a:r>
              <a:rPr lang="fr-FR" sz="1600" dirty="0">
                <a:solidFill>
                  <a:srgbClr val="000000"/>
                </a:solidFill>
                <a:latin typeface="Courier New"/>
                <a:cs typeface="Courier New"/>
              </a:rPr>
              <a:t>()</a:t>
            </a:r>
          </a:p>
          <a:p>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C200FF"/>
                </a:solidFill>
                <a:latin typeface="Courier New"/>
                <a:cs typeface="Courier New"/>
              </a:rPr>
              <a:t>switch</a:t>
            </a:r>
            <a:r>
              <a:rPr lang="fr-FR" sz="1600" dirty="0">
                <a:solidFill>
                  <a:srgbClr val="000000"/>
                </a:solidFill>
                <a:latin typeface="Courier New"/>
                <a:cs typeface="Courier New"/>
              </a:rPr>
              <a:t>(</a:t>
            </a:r>
            <a:r>
              <a:rPr lang="fr-FR" sz="1600" dirty="0" err="1">
                <a:solidFill>
                  <a:srgbClr val="000000"/>
                </a:solidFill>
                <a:latin typeface="Courier New"/>
                <a:cs typeface="Courier New"/>
              </a:rPr>
              <a:t>setjmp</a:t>
            </a:r>
            <a:r>
              <a:rPr lang="fr-FR" sz="1600" dirty="0">
                <a:solidFill>
                  <a:srgbClr val="000000"/>
                </a:solidFill>
                <a:latin typeface="Courier New"/>
                <a:cs typeface="Courier New"/>
              </a:rPr>
              <a:t>(</a:t>
            </a:r>
            <a:r>
              <a:rPr lang="fr-FR" sz="1600" dirty="0" err="1">
                <a:solidFill>
                  <a:srgbClr val="000000"/>
                </a:solidFill>
                <a:latin typeface="Courier New"/>
                <a:cs typeface="Courier New"/>
              </a:rPr>
              <a:t>buf</a:t>
            </a:r>
            <a:r>
              <a:rPr lang="fr-FR"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0:</a:t>
            </a:r>
          </a:p>
          <a:p>
            <a:r>
              <a:rPr lang="nl-NL" sz="1600" dirty="0">
                <a:solidFill>
                  <a:srgbClr val="000000"/>
                </a:solidFill>
                <a:latin typeface="Courier New"/>
                <a:cs typeface="Courier New"/>
              </a:rPr>
              <a:t>        </a:t>
            </a:r>
            <a:r>
              <a:rPr lang="nl-NL" sz="1600" dirty="0" err="1">
                <a:solidFill>
                  <a:srgbClr val="000000"/>
                </a:solidFill>
                <a:latin typeface="Courier New"/>
                <a:cs typeface="Courier New"/>
              </a:rPr>
              <a:t>foo</a:t>
            </a:r>
            <a:r>
              <a:rPr lang="nl-NL" sz="1600" dirty="0">
                <a:solidFill>
                  <a:srgbClr val="000000"/>
                </a:solidFill>
                <a:latin typeface="Courier New"/>
                <a:cs typeface="Courier New"/>
              </a:rPr>
              <a:t>();</a:t>
            </a:r>
          </a:p>
          <a:p>
            <a:r>
              <a:rPr lang="nl-NL" sz="1600" dirty="0">
                <a:solidFill>
                  <a:srgbClr val="000000"/>
                </a:solidFill>
                <a:latin typeface="Courier New"/>
                <a:cs typeface="Courier New"/>
              </a:rPr>
              <a:t>        </a:t>
            </a:r>
            <a:r>
              <a:rPr lang="nl-NL" sz="1600" dirty="0">
                <a:solidFill>
                  <a:srgbClr val="C200FF"/>
                </a:solidFill>
                <a:latin typeface="Courier New"/>
                <a:cs typeface="Courier New"/>
              </a:rPr>
              <a:t>break</a:t>
            </a:r>
            <a:r>
              <a:rPr lang="nl-NL"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1:</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"Detected an error1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break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2:</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"Detected an error2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break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default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"Unknown error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396875" y="1362075"/>
            <a:ext cx="8529122" cy="4972050"/>
          </a:xfrm>
        </p:spPr>
        <p:txBody>
          <a:bodyPr/>
          <a:lstStyle/>
          <a:p>
            <a:r>
              <a:rPr lang="en-US" dirty="0"/>
              <a:t>Shells						</a:t>
            </a:r>
            <a:r>
              <a:rPr lang="en-US" dirty="0">
                <a:solidFill>
                  <a:schemeClr val="bg2"/>
                </a:solidFill>
              </a:rPr>
              <a:t>CSAPP 8.4.6 </a:t>
            </a:r>
          </a:p>
          <a:p>
            <a:r>
              <a:rPr lang="en-US" dirty="0">
                <a:solidFill>
                  <a:srgbClr val="7F7F7F"/>
                </a:solidFill>
              </a:rPr>
              <a:t>Signals						C</a:t>
            </a:r>
            <a:r>
              <a:rPr lang="en-US" dirty="0">
                <a:solidFill>
                  <a:schemeClr val="bg2"/>
                </a:solidFill>
              </a:rPr>
              <a:t>SA</a:t>
            </a:r>
            <a:r>
              <a:rPr lang="en-US" dirty="0">
                <a:solidFill>
                  <a:srgbClr val="7F7F7F"/>
                </a:solidFill>
              </a:rPr>
              <a:t>PP 8.5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en-US"/>
              <a:t>Limitations of Nonlocal Jumps</a:t>
            </a:r>
          </a:p>
        </p:txBody>
      </p:sp>
      <p:sp>
        <p:nvSpPr>
          <p:cNvPr id="533507" name="Rectangle 1027"/>
          <p:cNvSpPr>
            <a:spLocks noGrp="1" noChangeArrowheads="1"/>
          </p:cNvSpPr>
          <p:nvPr>
            <p:ph type="body" idx="1"/>
          </p:nvPr>
        </p:nvSpPr>
        <p:spPr>
          <a:xfrm>
            <a:off x="308210" y="1066800"/>
            <a:ext cx="8307387" cy="1160463"/>
          </a:xfrm>
        </p:spPr>
        <p:txBody>
          <a:bodyPr/>
          <a:lstStyle/>
          <a:p>
            <a:r>
              <a:rPr lang="en-US"/>
              <a:t>Works within stack discipline</a:t>
            </a:r>
          </a:p>
          <a:p>
            <a:pPr lvl="1"/>
            <a:r>
              <a:rPr lang="en-US"/>
              <a:t>Can only long jump to environment of function that has been called but not yet completed</a:t>
            </a:r>
          </a:p>
        </p:txBody>
      </p:sp>
      <p:sp>
        <p:nvSpPr>
          <p:cNvPr id="533508" name="Rectangle 1028"/>
          <p:cNvSpPr>
            <a:spLocks noChangeArrowheads="1"/>
          </p:cNvSpPr>
          <p:nvPr/>
        </p:nvSpPr>
        <p:spPr bwMode="auto">
          <a:xfrm>
            <a:off x="873107" y="2245194"/>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en-US"/>
              <a:t>Limitations of Long Jumps (cont.)</a:t>
            </a:r>
          </a:p>
        </p:txBody>
      </p:sp>
      <p:sp>
        <p:nvSpPr>
          <p:cNvPr id="534531" name="Rectangle 3"/>
          <p:cNvSpPr>
            <a:spLocks noGrp="1" noChangeArrowheads="1"/>
          </p:cNvSpPr>
          <p:nvPr>
            <p:ph type="body" idx="1"/>
          </p:nvPr>
        </p:nvSpPr>
        <p:spPr>
          <a:xfrm>
            <a:off x="326809" y="1049337"/>
            <a:ext cx="8307387" cy="1160463"/>
          </a:xfrm>
        </p:spPr>
        <p:txBody>
          <a:bodyPr/>
          <a:lstStyle/>
          <a:p>
            <a:r>
              <a:rPr lang="en-US"/>
              <a:t>Works within stack discipline</a:t>
            </a:r>
          </a:p>
          <a:p>
            <a:pPr lvl="1"/>
            <a:r>
              <a:rPr lang="en-US"/>
              <a:t>Can only long jump to environment of function that has been called but not yet completed</a:t>
            </a:r>
          </a:p>
        </p:txBody>
      </p:sp>
      <p:sp>
        <p:nvSpPr>
          <p:cNvPr id="534532" name="Rectangle 4"/>
          <p:cNvSpPr>
            <a:spLocks noChangeArrowheads="1"/>
          </p:cNvSpPr>
          <p:nvPr/>
        </p:nvSpPr>
        <p:spPr bwMode="auto">
          <a:xfrm>
            <a:off x="896703" y="22860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en-US" dirty="0"/>
              <a:t>Putting It All Together: A Program </a:t>
            </a:r>
            <a:br>
              <a:rPr lang="en-US" dirty="0"/>
            </a:br>
            <a:r>
              <a:rPr lang="en-US" dirty="0"/>
              <a:t>That Restarts Itself When </a:t>
            </a:r>
            <a:r>
              <a:rPr lang="en-US" dirty="0">
                <a:latin typeface="Courier New" pitchFamily="49" charset="0"/>
              </a:rPr>
              <a:t>ctrl-</a:t>
            </a:r>
            <a:r>
              <a:rPr lang="en-US" dirty="0" err="1">
                <a:latin typeface="Courier New" pitchFamily="49" charset="0"/>
              </a:rPr>
              <a:t>c</a:t>
            </a:r>
            <a:r>
              <a:rPr lang="en-US" dirty="0" err="1"/>
              <a:t>’d</a:t>
            </a:r>
            <a:endParaRPr lang="en-US" dirty="0"/>
          </a:p>
        </p:txBody>
      </p:sp>
      <p:sp>
        <p:nvSpPr>
          <p:cNvPr id="566275" name="Rectangle 3"/>
          <p:cNvSpPr>
            <a:spLocks noChangeArrowheads="1"/>
          </p:cNvSpPr>
          <p:nvPr/>
        </p:nvSpPr>
        <p:spPr bwMode="auto">
          <a:xfrm>
            <a:off x="457200" y="1524000"/>
            <a:ext cx="5048716" cy="5262978"/>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Courier New"/>
                <a:cs typeface="Courier New"/>
              </a:rPr>
              <a:t>#include</a:t>
            </a:r>
            <a:r>
              <a:rPr lang="en-US" sz="1400" dirty="0">
                <a:solidFill>
                  <a:srgbClr val="000000"/>
                </a:solidFill>
                <a:latin typeface="Courier New"/>
                <a:cs typeface="Courier New"/>
              </a:rPr>
              <a:t> </a:t>
            </a:r>
            <a:r>
              <a:rPr lang="en-US" sz="1400" dirty="0">
                <a:solidFill>
                  <a:srgbClr val="9D206F"/>
                </a:solidFill>
                <a:latin typeface="Courier New"/>
                <a:cs typeface="Courier New"/>
              </a:rPr>
              <a:t>"</a:t>
            </a:r>
            <a:r>
              <a:rPr lang="en-US" sz="1400" dirty="0" err="1">
                <a:solidFill>
                  <a:srgbClr val="9D206F"/>
                </a:solidFill>
                <a:latin typeface="Courier New"/>
                <a:cs typeface="Courier New"/>
              </a:rPr>
              <a:t>csapp.h</a:t>
            </a:r>
            <a:r>
              <a:rPr lang="en-US" sz="1400" dirty="0">
                <a:solidFill>
                  <a:srgbClr val="9D206F"/>
                </a:solidFill>
                <a:latin typeface="Courier New"/>
                <a:cs typeface="Courier New"/>
              </a:rPr>
              <a:t>"</a:t>
            </a:r>
            <a:endParaRPr lang="en-US" sz="1400" dirty="0">
              <a:solidFill>
                <a:srgbClr val="000000"/>
              </a:solidFill>
              <a:latin typeface="Courier New"/>
              <a:cs typeface="Courier New"/>
            </a:endParaRPr>
          </a:p>
          <a:p>
            <a:endParaRPr lang="en-US" sz="1400" dirty="0">
              <a:solidFill>
                <a:srgbClr val="000000"/>
              </a:solidFill>
              <a:latin typeface="Courier New"/>
              <a:cs typeface="Courier New"/>
            </a:endParaRPr>
          </a:p>
          <a:p>
            <a:r>
              <a:rPr lang="en-US" sz="1400" dirty="0" err="1">
                <a:solidFill>
                  <a:srgbClr val="2D961E"/>
                </a:solidFill>
                <a:latin typeface="Courier New"/>
                <a:cs typeface="Courier New"/>
              </a:rPr>
              <a:t>sigjmp_buf</a:t>
            </a:r>
            <a:r>
              <a:rPr lang="en-US" sz="1400" dirty="0">
                <a:solidFill>
                  <a:srgbClr val="000000"/>
                </a:solidFill>
                <a:latin typeface="Courier New"/>
                <a:cs typeface="Courier New"/>
              </a:rPr>
              <a:t> </a:t>
            </a:r>
            <a:r>
              <a:rPr lang="en-US" sz="1400" dirty="0" err="1">
                <a:solidFill>
                  <a:srgbClr val="C1651C"/>
                </a:solidFill>
                <a:latin typeface="Courier New"/>
                <a:cs typeface="Courier New"/>
              </a:rPr>
              <a:t>buf</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handler</a:t>
            </a:r>
            <a:r>
              <a:rPr lang="en-US" sz="1400" dirty="0">
                <a:solidFill>
                  <a:srgbClr val="000000"/>
                </a:solidFill>
                <a:latin typeface="Courier New"/>
                <a:cs typeface="Courier New"/>
              </a:rPr>
              <a:t>(</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C1651C"/>
                </a:solidFill>
                <a:latin typeface="Courier New"/>
                <a:cs typeface="Courier New"/>
              </a:rPr>
              <a:t>sig</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siglongjmp</a:t>
            </a:r>
            <a:r>
              <a:rPr lang="en-US" sz="1400" dirty="0">
                <a:solidFill>
                  <a:srgbClr val="000000"/>
                </a:solidFill>
                <a:latin typeface="Courier New"/>
                <a:cs typeface="Courier New"/>
              </a:rPr>
              <a:t>(</a:t>
            </a:r>
            <a:r>
              <a:rPr lang="en-US" sz="1400" dirty="0" err="1">
                <a:solidFill>
                  <a:srgbClr val="000000"/>
                </a:solidFill>
                <a:latin typeface="Courier New"/>
                <a:cs typeface="Courier New"/>
              </a:rPr>
              <a:t>buf</a:t>
            </a:r>
            <a:r>
              <a:rPr lang="en-US" sz="1400" dirty="0">
                <a:solidFill>
                  <a:srgbClr val="000000"/>
                </a:solidFill>
                <a:latin typeface="Courier New"/>
                <a:cs typeface="Courier New"/>
              </a:rPr>
              <a:t>, 1);</a:t>
            </a:r>
          </a:p>
          <a:p>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4A00FF"/>
                </a:solidFill>
                <a:latin typeface="Courier New"/>
                <a:cs typeface="Courier New"/>
              </a:rPr>
              <a:t>main</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sigsetjmp</a:t>
            </a:r>
            <a:r>
              <a:rPr lang="en-US" sz="1400" dirty="0">
                <a:solidFill>
                  <a:srgbClr val="000000"/>
                </a:solidFill>
                <a:latin typeface="Courier New"/>
                <a:cs typeface="Courier New"/>
              </a:rPr>
              <a:t>(</a:t>
            </a:r>
            <a:r>
              <a:rPr lang="en-US" sz="1400" dirty="0" err="1">
                <a:solidFill>
                  <a:srgbClr val="000000"/>
                </a:solidFill>
                <a:latin typeface="Courier New"/>
                <a:cs typeface="Courier New"/>
              </a:rPr>
              <a:t>buf</a:t>
            </a:r>
            <a:r>
              <a:rPr lang="en-US" sz="1400" dirty="0">
                <a:solidFill>
                  <a:srgbClr val="000000"/>
                </a:solidFill>
                <a:latin typeface="Courier New"/>
                <a:cs typeface="Courier New"/>
              </a:rPr>
              <a:t>, 1)) {</a:t>
            </a:r>
          </a:p>
          <a:p>
            <a:r>
              <a:rPr lang="en-US" sz="1400" dirty="0">
                <a:solidFill>
                  <a:srgbClr val="000000"/>
                </a:solidFill>
                <a:latin typeface="Courier New"/>
                <a:cs typeface="Courier New"/>
              </a:rPr>
              <a:t>        Signal(SIGINT, handler);</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"starting\n"</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p>
          <a:p>
            <a:r>
              <a:rPr lang="hu-HU" sz="1400" dirty="0">
                <a:solidFill>
                  <a:srgbClr val="000000"/>
                </a:solidFill>
                <a:latin typeface="Courier New"/>
                <a:cs typeface="Courier New"/>
              </a:rPr>
              <a:t>    </a:t>
            </a:r>
            <a:r>
              <a:rPr lang="hu-HU" sz="1400" dirty="0">
                <a:solidFill>
                  <a:srgbClr val="C200FF"/>
                </a:solidFill>
                <a:latin typeface="Courier New"/>
                <a:cs typeface="Courier New"/>
              </a:rPr>
              <a:t>else</a:t>
            </a:r>
            <a:endParaRPr lang="hu-HU"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"restarting\n"</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(1) {</a:t>
            </a:r>
          </a:p>
          <a:p>
            <a:r>
              <a:rPr lang="nl-NL" sz="1400" dirty="0">
                <a:solidFill>
                  <a:srgbClr val="000000"/>
                </a:solidFill>
                <a:latin typeface="Courier New"/>
                <a:cs typeface="Courier New"/>
              </a:rPr>
              <a:t>	Sleep(1);</a:t>
            </a:r>
          </a:p>
          <a:p>
            <a:r>
              <a:rPr lang="nl-NL" sz="1400" dirty="0">
                <a:solidFill>
                  <a:srgbClr val="000000"/>
                </a:solidFill>
                <a:latin typeface="Courier New"/>
                <a:cs typeface="Courier New"/>
              </a:rPr>
              <a:t>	</a:t>
            </a:r>
            <a:r>
              <a:rPr lang="nl-NL" sz="1400" dirty="0" err="1">
                <a:solidFill>
                  <a:srgbClr val="000000"/>
                </a:solidFill>
                <a:latin typeface="Courier New"/>
                <a:cs typeface="Courier New"/>
              </a:rPr>
              <a:t>Sio_puts</a:t>
            </a:r>
            <a:r>
              <a:rPr lang="nl-NL" sz="1400" dirty="0">
                <a:solidFill>
                  <a:srgbClr val="000000"/>
                </a:solidFill>
                <a:latin typeface="Courier New"/>
                <a:cs typeface="Courier New"/>
              </a:rPr>
              <a:t>(</a:t>
            </a:r>
            <a:r>
              <a:rPr lang="nl-NL" sz="1400" dirty="0">
                <a:solidFill>
                  <a:srgbClr val="9D206F"/>
                </a:solidFill>
                <a:latin typeface="Courier New"/>
                <a:cs typeface="Courier New"/>
              </a:rPr>
              <a:t>"processing...\n"</a:t>
            </a:r>
            <a:r>
              <a:rPr lang="nl-NL" sz="1400" dirty="0">
                <a:solidFill>
                  <a:srgbClr val="000000"/>
                </a:solidFill>
                <a:latin typeface="Courier New"/>
                <a:cs typeface="Courier New"/>
              </a:rPr>
              <a:t>);</a:t>
            </a:r>
          </a:p>
          <a:p>
            <a:r>
              <a:rPr lang="nl-NL" sz="1400" dirty="0">
                <a:solidFill>
                  <a:srgbClr val="000000"/>
                </a:solidFill>
                <a:latin typeface="Courier New"/>
                <a:cs typeface="Courier New"/>
              </a:rPr>
              <a:t>    }</a:t>
            </a:r>
          </a:p>
          <a:p>
            <a:r>
              <a:rPr lang="nl-NL" sz="1400" dirty="0">
                <a:solidFill>
                  <a:srgbClr val="000000"/>
                </a:solidFill>
                <a:latin typeface="Courier New"/>
                <a:cs typeface="Courier New"/>
              </a:rPr>
              <a:t>    exit(0); </a:t>
            </a:r>
            <a:r>
              <a:rPr lang="nl-NL" sz="1400" dirty="0">
                <a:solidFill>
                  <a:srgbClr val="CB2418"/>
                </a:solidFill>
                <a:latin typeface="Courier New"/>
                <a:cs typeface="Courier New"/>
              </a:rPr>
              <a:t>/* Control never </a:t>
            </a:r>
            <a:r>
              <a:rPr lang="nl-NL" sz="1400" dirty="0" err="1">
                <a:solidFill>
                  <a:srgbClr val="CB2418"/>
                </a:solidFill>
                <a:latin typeface="Courier New"/>
                <a:cs typeface="Courier New"/>
              </a:rPr>
              <a:t>reaches</a:t>
            </a:r>
            <a:r>
              <a:rPr lang="nl-NL" sz="1400" dirty="0">
                <a:solidFill>
                  <a:srgbClr val="CB2418"/>
                </a:solidFill>
                <a:latin typeface="Courier New"/>
                <a:cs typeface="Courier New"/>
              </a:rPr>
              <a:t> </a:t>
            </a:r>
            <a:r>
              <a:rPr lang="nl-NL" sz="1400" dirty="0" err="1">
                <a:solidFill>
                  <a:srgbClr val="CB2418"/>
                </a:solidFill>
                <a:latin typeface="Courier New"/>
                <a:cs typeface="Courier New"/>
              </a:rPr>
              <a:t>here</a:t>
            </a:r>
            <a:r>
              <a:rPr lang="nl-NL" sz="1400" dirty="0">
                <a:solidFill>
                  <a:srgbClr val="CB2418"/>
                </a:solidFill>
                <a:latin typeface="Courier New"/>
                <a:cs typeface="Courier New"/>
              </a:rPr>
              <a:t> */</a:t>
            </a:r>
            <a:endParaRPr lang="nl-NL" sz="1400" dirty="0">
              <a:solidFill>
                <a:srgbClr val="000000"/>
              </a:solidFill>
              <a:latin typeface="Courier New"/>
              <a:cs typeface="Courier New"/>
            </a:endParaRPr>
          </a:p>
          <a:p>
            <a:r>
              <a:rPr lang="nl-NL" sz="1400" dirty="0">
                <a:solidFill>
                  <a:srgbClr val="000000"/>
                </a:solidFill>
                <a:latin typeface="Courier New"/>
                <a:cs typeface="Courier New"/>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p:txBody>
          <a:bodyPr/>
          <a:lstStyle/>
          <a:p>
            <a:r>
              <a:rPr lang="en-US" dirty="0"/>
              <a:t>Linux Process Hierarchy</a:t>
            </a:r>
          </a:p>
        </p:txBody>
      </p:sp>
      <p:sp>
        <p:nvSpPr>
          <p:cNvPr id="23555" name="Oval 3"/>
          <p:cNvSpPr>
            <a:spLocks noChangeArrowheads="1"/>
          </p:cNvSpPr>
          <p:nvPr/>
        </p:nvSpPr>
        <p:spPr bwMode="auto">
          <a:xfrm>
            <a:off x="3140094" y="33967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3557" name="Oval 5"/>
          <p:cNvSpPr>
            <a:spLocks noChangeArrowheads="1"/>
          </p:cNvSpPr>
          <p:nvPr/>
        </p:nvSpPr>
        <p:spPr bwMode="auto">
          <a:xfrm>
            <a:off x="3140094" y="43873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8" name="Oval 6"/>
          <p:cNvSpPr>
            <a:spLocks noChangeArrowheads="1"/>
          </p:cNvSpPr>
          <p:nvPr/>
        </p:nvSpPr>
        <p:spPr bwMode="auto">
          <a:xfrm>
            <a:off x="1082694" y="43873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9" name="Oval 7"/>
          <p:cNvSpPr>
            <a:spLocks noChangeArrowheads="1"/>
          </p:cNvSpPr>
          <p:nvPr/>
        </p:nvSpPr>
        <p:spPr bwMode="auto">
          <a:xfrm>
            <a:off x="4206894" y="55303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0" name="Oval 8"/>
          <p:cNvSpPr>
            <a:spLocks noChangeArrowheads="1"/>
          </p:cNvSpPr>
          <p:nvPr/>
        </p:nvSpPr>
        <p:spPr bwMode="auto">
          <a:xfrm>
            <a:off x="1997094" y="55303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1" name="Line 9"/>
          <p:cNvSpPr>
            <a:spLocks noChangeShapeType="1"/>
          </p:cNvSpPr>
          <p:nvPr/>
        </p:nvSpPr>
        <p:spPr bwMode="auto">
          <a:xfrm flipH="1">
            <a:off x="2454294" y="3853934"/>
            <a:ext cx="9906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4" name="Line 13"/>
          <p:cNvSpPr>
            <a:spLocks noChangeShapeType="1"/>
          </p:cNvSpPr>
          <p:nvPr/>
        </p:nvSpPr>
        <p:spPr bwMode="auto">
          <a:xfrm flipH="1">
            <a:off x="4740294" y="1796534"/>
            <a:ext cx="0" cy="457200"/>
          </a:xfrm>
          <a:prstGeom prst="line">
            <a:avLst/>
          </a:prstGeom>
          <a:noFill/>
          <a:ln w="25400">
            <a:solidFill>
              <a:schemeClr val="tx1"/>
            </a:solidFill>
            <a:prstDash val="dot"/>
            <a:round/>
            <a:headEnd/>
            <a:tailEnd/>
          </a:ln>
        </p:spPr>
        <p:txBody>
          <a:bodyPr wrap="none" anchor="ctr">
            <a:prstTxWarp prst="textNoShape">
              <a:avLst/>
            </a:prstTxWarp>
          </a:bodyPr>
          <a:lstStyle/>
          <a:p>
            <a:pPr algn="ctr"/>
            <a:endParaRPr lang="en-US" sz="2000">
              <a:ln>
                <a:solidFill>
                  <a:schemeClr val="tx1"/>
                </a:solidFill>
                <a:prstDash val="dot"/>
              </a:ln>
            </a:endParaRPr>
          </a:p>
        </p:txBody>
      </p:sp>
      <p:sp>
        <p:nvSpPr>
          <p:cNvPr id="23565" name="Line 14"/>
          <p:cNvSpPr>
            <a:spLocks noChangeShapeType="1"/>
          </p:cNvSpPr>
          <p:nvPr/>
        </p:nvSpPr>
        <p:spPr bwMode="auto">
          <a:xfrm flipH="1">
            <a:off x="4283094" y="2787134"/>
            <a:ext cx="381000" cy="304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6" name="Line 15"/>
          <p:cNvSpPr>
            <a:spLocks noChangeShapeType="1"/>
          </p:cNvSpPr>
          <p:nvPr/>
        </p:nvSpPr>
        <p:spPr bwMode="auto">
          <a:xfrm flipH="1">
            <a:off x="3978294" y="3930134"/>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7" name="Line 16"/>
          <p:cNvSpPr>
            <a:spLocks noChangeShapeType="1"/>
          </p:cNvSpPr>
          <p:nvPr/>
        </p:nvSpPr>
        <p:spPr bwMode="auto">
          <a:xfrm>
            <a:off x="4130694" y="4920734"/>
            <a:ext cx="9144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8" name="Line 17"/>
          <p:cNvSpPr>
            <a:spLocks noChangeShapeType="1"/>
          </p:cNvSpPr>
          <p:nvPr/>
        </p:nvSpPr>
        <p:spPr bwMode="auto">
          <a:xfrm flipH="1">
            <a:off x="2911494" y="4920734"/>
            <a:ext cx="8382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9" name="Line 18"/>
          <p:cNvSpPr>
            <a:spLocks noChangeShapeType="1"/>
          </p:cNvSpPr>
          <p:nvPr/>
        </p:nvSpPr>
        <p:spPr bwMode="auto">
          <a:xfrm flipH="1">
            <a:off x="2225694" y="2634734"/>
            <a:ext cx="1752600" cy="685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70" name="Oval 19"/>
          <p:cNvSpPr>
            <a:spLocks noChangeArrowheads="1"/>
          </p:cNvSpPr>
          <p:nvPr/>
        </p:nvSpPr>
        <p:spPr bwMode="auto">
          <a:xfrm>
            <a:off x="320694" y="3168134"/>
            <a:ext cx="2133600" cy="762000"/>
          </a:xfrm>
          <a:prstGeom prst="ellipse">
            <a:avLst/>
          </a:prstGeom>
          <a:solidFill>
            <a:schemeClr val="accent6">
              <a:lumMod val="20000"/>
              <a:lumOff val="80000"/>
            </a:schemeClr>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a:t>Daemon</a:t>
            </a:r>
          </a:p>
          <a:p>
            <a:pPr algn="ctr">
              <a:lnSpc>
                <a:spcPct val="100000"/>
              </a:lnSpc>
            </a:pPr>
            <a:r>
              <a:rPr lang="en-US" sz="2000" b="1"/>
              <a:t>e.g. </a:t>
            </a:r>
            <a:r>
              <a:rPr lang="en-US" sz="2000" b="1">
                <a:latin typeface="Courier New" charset="0"/>
              </a:rPr>
              <a:t>httpd</a:t>
            </a:r>
          </a:p>
        </p:txBody>
      </p:sp>
      <p:sp>
        <p:nvSpPr>
          <p:cNvPr id="23571" name="Oval 11"/>
          <p:cNvSpPr>
            <a:spLocks noChangeArrowheads="1"/>
          </p:cNvSpPr>
          <p:nvPr/>
        </p:nvSpPr>
        <p:spPr bwMode="auto">
          <a:xfrm>
            <a:off x="3902094" y="2253734"/>
            <a:ext cx="1676400" cy="533400"/>
          </a:xfrm>
          <a:prstGeom prst="ellipse">
            <a:avLst/>
          </a:prstGeom>
          <a:solidFill>
            <a:srgbClr val="CCFFCC"/>
          </a:solidFill>
          <a:ln w="25400">
            <a:solidFill>
              <a:schemeClr val="tx1"/>
            </a:solidFill>
            <a:round/>
            <a:headEnd/>
            <a:tailEnd/>
          </a:ln>
        </p:spPr>
        <p:txBody>
          <a:bodyPr wrap="none" anchor="ctr">
            <a:prstTxWarp prst="textNoShape">
              <a:avLst/>
            </a:prstTxWarp>
          </a:bodyPr>
          <a:lstStyle/>
          <a:p>
            <a:pPr algn="ctr">
              <a:lnSpc>
                <a:spcPct val="100000"/>
              </a:lnSpc>
            </a:pPr>
            <a:r>
              <a:rPr lang="en-US" sz="2000" b="1">
                <a:latin typeface="Courier New" charset="0"/>
              </a:rPr>
              <a:t>init [1]</a:t>
            </a:r>
          </a:p>
        </p:txBody>
      </p:sp>
      <p:sp>
        <p:nvSpPr>
          <p:cNvPr id="20" name="Oval 3"/>
          <p:cNvSpPr>
            <a:spLocks noChangeArrowheads="1"/>
          </p:cNvSpPr>
          <p:nvPr/>
        </p:nvSpPr>
        <p:spPr bwMode="auto">
          <a:xfrm>
            <a:off x="5883294" y="33967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1" name="Line 14"/>
          <p:cNvSpPr>
            <a:spLocks noChangeShapeType="1"/>
          </p:cNvSpPr>
          <p:nvPr/>
        </p:nvSpPr>
        <p:spPr bwMode="auto">
          <a:xfrm>
            <a:off x="5159394" y="2774434"/>
            <a:ext cx="402019" cy="3175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2" name="Oval 5"/>
          <p:cNvSpPr>
            <a:spLocks noChangeArrowheads="1"/>
          </p:cNvSpPr>
          <p:nvPr/>
        </p:nvSpPr>
        <p:spPr bwMode="auto">
          <a:xfrm>
            <a:off x="5908694" y="4387334"/>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 name="Line 15"/>
          <p:cNvSpPr>
            <a:spLocks noChangeShapeType="1"/>
          </p:cNvSpPr>
          <p:nvPr/>
        </p:nvSpPr>
        <p:spPr bwMode="auto">
          <a:xfrm flipH="1">
            <a:off x="6746894" y="3930134"/>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 name="TextBox 1"/>
          <p:cNvSpPr txBox="1"/>
          <p:nvPr/>
        </p:nvSpPr>
        <p:spPr>
          <a:xfrm>
            <a:off x="5121294" y="3091934"/>
            <a:ext cx="440119" cy="523220"/>
          </a:xfrm>
          <a:prstGeom prst="rect">
            <a:avLst/>
          </a:prstGeom>
          <a:noFill/>
        </p:spPr>
        <p:txBody>
          <a:bodyPr wrap="none" rtlCol="0">
            <a:spAutoFit/>
          </a:bodyPr>
          <a:lstStyle/>
          <a:p>
            <a:r>
              <a:rPr lang="en-US" sz="2800" dirty="0">
                <a:latin typeface="Calibri" pitchFamily="34" charset="0"/>
              </a:rPr>
              <a:t>…</a:t>
            </a:r>
          </a:p>
        </p:txBody>
      </p:sp>
      <p:sp>
        <p:nvSpPr>
          <p:cNvPr id="3" name="TextBox 2"/>
          <p:cNvSpPr txBox="1"/>
          <p:nvPr/>
        </p:nvSpPr>
        <p:spPr>
          <a:xfrm rot="13380000">
            <a:off x="5461060" y="3040191"/>
            <a:ext cx="348886" cy="365760"/>
          </a:xfrm>
          <a:prstGeom prst="rect">
            <a:avLst/>
          </a:prstGeom>
          <a:noFill/>
        </p:spPr>
        <p:txBody>
          <a:bodyPr wrap="none" rtlCol="0">
            <a:spAutoFit/>
          </a:bodyPr>
          <a:lstStyle/>
          <a:p>
            <a:r>
              <a:rPr lang="en-US" sz="1800" dirty="0">
                <a:latin typeface="Calibri" pitchFamily="34" charset="0"/>
              </a:rPr>
              <a:t>…</a:t>
            </a:r>
          </a:p>
        </p:txBody>
      </p:sp>
      <p:sp>
        <p:nvSpPr>
          <p:cNvPr id="28" name="Line 14"/>
          <p:cNvSpPr>
            <a:spLocks noChangeShapeType="1"/>
          </p:cNvSpPr>
          <p:nvPr/>
        </p:nvSpPr>
        <p:spPr bwMode="auto">
          <a:xfrm flipH="1">
            <a:off x="3825894" y="3231634"/>
            <a:ext cx="228600" cy="1651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9" name="TextBox 28"/>
          <p:cNvSpPr txBox="1"/>
          <p:nvPr/>
        </p:nvSpPr>
        <p:spPr>
          <a:xfrm rot="8700000" flipH="1">
            <a:off x="4051642" y="3040191"/>
            <a:ext cx="348886" cy="365760"/>
          </a:xfrm>
          <a:prstGeom prst="rect">
            <a:avLst/>
          </a:prstGeom>
          <a:noFill/>
        </p:spPr>
        <p:txBody>
          <a:bodyPr wrap="none" rtlCol="0">
            <a:spAutoFit/>
          </a:bodyPr>
          <a:lstStyle/>
          <a:p>
            <a:r>
              <a:rPr lang="en-US" sz="1800" dirty="0">
                <a:latin typeface="Calibri" pitchFamily="34" charset="0"/>
              </a:rPr>
              <a:t>…</a:t>
            </a:r>
          </a:p>
        </p:txBody>
      </p:sp>
      <p:sp>
        <p:nvSpPr>
          <p:cNvPr id="30" name="Line 14"/>
          <p:cNvSpPr>
            <a:spLocks noChangeShapeType="1"/>
          </p:cNvSpPr>
          <p:nvPr/>
        </p:nvSpPr>
        <p:spPr bwMode="auto">
          <a:xfrm>
            <a:off x="5807094" y="3265904"/>
            <a:ext cx="304800" cy="209887"/>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4" name="TextBox 3"/>
          <p:cNvSpPr txBox="1"/>
          <p:nvPr/>
        </p:nvSpPr>
        <p:spPr>
          <a:xfrm>
            <a:off x="6248400" y="5715000"/>
            <a:ext cx="2794000" cy="923330"/>
          </a:xfrm>
          <a:prstGeom prst="rect">
            <a:avLst/>
          </a:prstGeom>
          <a:noFill/>
        </p:spPr>
        <p:txBody>
          <a:bodyPr wrap="square" rtlCol="0">
            <a:spAutoFit/>
          </a:bodyPr>
          <a:lstStyle/>
          <a:p>
            <a:r>
              <a:rPr lang="en-US" sz="1800" dirty="0">
                <a:latin typeface="Calibri" pitchFamily="34" charset="0"/>
              </a:rPr>
              <a:t>Note: you can view the hierarchy using the Linux </a:t>
            </a:r>
            <a:r>
              <a:rPr lang="en-US" sz="1800" b="0" dirty="0" err="1">
                <a:latin typeface="Courier New"/>
                <a:cs typeface="Courier New"/>
              </a:rPr>
              <a:t>pstree</a:t>
            </a:r>
            <a:r>
              <a:rPr lang="en-US" sz="1800" dirty="0">
                <a:latin typeface="Calibri" pitchFamily="34" charset="0"/>
              </a:rPr>
              <a:t> command</a:t>
            </a:r>
          </a:p>
        </p:txBody>
      </p:sp>
      <p:sp>
        <p:nvSpPr>
          <p:cNvPr id="5" name="TextBox 4">
            <a:extLst>
              <a:ext uri="{FF2B5EF4-FFF2-40B4-BE49-F238E27FC236}">
                <a16:creationId xmlns:a16="http://schemas.microsoft.com/office/drawing/2014/main" id="{A5EFCA51-A4E5-49FE-8A9F-85E3ADAA2C0B}"/>
              </a:ext>
            </a:extLst>
          </p:cNvPr>
          <p:cNvSpPr txBox="1"/>
          <p:nvPr/>
        </p:nvSpPr>
        <p:spPr>
          <a:xfrm>
            <a:off x="3733800" y="1485638"/>
            <a:ext cx="2012987" cy="369332"/>
          </a:xfrm>
          <a:prstGeom prst="rect">
            <a:avLst/>
          </a:prstGeom>
          <a:noFill/>
        </p:spPr>
        <p:txBody>
          <a:bodyPr wrap="none" rtlCol="0">
            <a:spAutoFit/>
          </a:bodyPr>
          <a:lstStyle/>
          <a:p>
            <a:r>
              <a:rPr lang="en-US" sz="1800" dirty="0">
                <a:latin typeface="Calibri" pitchFamily="34" charset="0"/>
              </a:rPr>
              <a:t>(started by kernel)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Shell Programs</a:t>
            </a:r>
          </a:p>
        </p:txBody>
      </p:sp>
      <p:sp>
        <p:nvSpPr>
          <p:cNvPr id="542723" name="Rectangle 3"/>
          <p:cNvSpPr>
            <a:spLocks noGrp="1" noChangeArrowheads="1"/>
          </p:cNvSpPr>
          <p:nvPr>
            <p:ph type="body" idx="1"/>
          </p:nvPr>
        </p:nvSpPr>
        <p:spPr>
          <a:xfrm>
            <a:off x="363302" y="1143000"/>
            <a:ext cx="8475897" cy="1828800"/>
          </a:xfrm>
        </p:spPr>
        <p:txBody>
          <a:bodyPr/>
          <a:lstStyle/>
          <a:p>
            <a:r>
              <a:rPr lang="en-US" dirty="0"/>
              <a:t>A </a:t>
            </a:r>
            <a:r>
              <a:rPr lang="en-US" i="1" dirty="0">
                <a:solidFill>
                  <a:srgbClr val="C00000"/>
                </a:solidFill>
              </a:rPr>
              <a:t>shell</a:t>
            </a:r>
            <a:r>
              <a:rPr lang="en-US" dirty="0"/>
              <a:t> is a program that runs other programs on behalf of the user.</a:t>
            </a:r>
          </a:p>
          <a:p>
            <a:pPr lvl="1">
              <a:tabLst>
                <a:tab pos="1485900" algn="l"/>
              </a:tabLst>
            </a:pPr>
            <a:r>
              <a:rPr lang="en-US" sz="1800" b="1" dirty="0" err="1">
                <a:latin typeface="Courier New" pitchFamily="49" charset="0"/>
              </a:rPr>
              <a:t>sh</a:t>
            </a:r>
            <a:r>
              <a:rPr lang="en-US" sz="1800" dirty="0"/>
              <a:t> 			Original Unix shell (Stephen Bourne, AT&amp;T Bell Labs, 1977)</a:t>
            </a:r>
          </a:p>
          <a:p>
            <a:pPr lvl="1">
              <a:tabLst>
                <a:tab pos="1485900" algn="l"/>
              </a:tabLst>
            </a:pPr>
            <a:r>
              <a:rPr lang="en-US" sz="1800" b="1" dirty="0" err="1">
                <a:latin typeface="Courier New" pitchFamily="49" charset="0"/>
              </a:rPr>
              <a:t>csh</a:t>
            </a:r>
            <a:r>
              <a:rPr lang="en-US" sz="1800" b="1" dirty="0">
                <a:latin typeface="Courier New" pitchFamily="49" charset="0"/>
              </a:rPr>
              <a:t>/</a:t>
            </a:r>
            <a:r>
              <a:rPr lang="en-US" sz="1800" b="1" dirty="0" err="1">
                <a:latin typeface="Courier New" pitchFamily="49" charset="0"/>
              </a:rPr>
              <a:t>tcsh</a:t>
            </a:r>
            <a:r>
              <a:rPr lang="en-US" sz="1800" dirty="0">
                <a:latin typeface="Courier New" pitchFamily="49" charset="0"/>
              </a:rPr>
              <a:t> 	</a:t>
            </a:r>
            <a:r>
              <a:rPr lang="en-US" sz="1800" dirty="0"/>
              <a:t>BSD Unix C shell</a:t>
            </a:r>
          </a:p>
          <a:p>
            <a:pPr lvl="1">
              <a:tabLst>
                <a:tab pos="1485900" algn="l"/>
              </a:tabLst>
            </a:pPr>
            <a:r>
              <a:rPr lang="en-US" sz="1800" b="1" dirty="0">
                <a:latin typeface="Courier New" pitchFamily="49" charset="0"/>
              </a:rPr>
              <a:t>bash</a:t>
            </a:r>
            <a:r>
              <a:rPr lang="en-US" sz="1800" dirty="0">
                <a:latin typeface="Courier New" pitchFamily="49" charset="0"/>
              </a:rPr>
              <a:t> 			“</a:t>
            </a:r>
            <a:r>
              <a:rPr lang="en-US" sz="1800" dirty="0"/>
              <a:t>Bourne-Again” Shell</a:t>
            </a:r>
            <a:r>
              <a:rPr lang="en-US" sz="1800" dirty="0">
                <a:latin typeface="Courier New" pitchFamily="49" charset="0"/>
              </a:rPr>
              <a:t> </a:t>
            </a:r>
            <a:r>
              <a:rPr lang="en-US" sz="1800" dirty="0">
                <a:latin typeface="+mn-lt"/>
              </a:rPr>
              <a:t>(default Linux shell)</a:t>
            </a:r>
          </a:p>
          <a:p>
            <a:pPr>
              <a:tabLst>
                <a:tab pos="1485900" algn="l"/>
              </a:tabLst>
            </a:pPr>
            <a:r>
              <a:rPr lang="en-US" sz="2200" dirty="0">
                <a:latin typeface="+mn-lt"/>
              </a:rPr>
              <a:t>GUI “desktop” interfaces can also be thought of as shells</a:t>
            </a:r>
          </a:p>
          <a:p>
            <a:pPr>
              <a:tabLst>
                <a:tab pos="1485900" algn="l"/>
              </a:tabLst>
            </a:pPr>
            <a:r>
              <a:rPr lang="en-US" sz="2200" dirty="0">
                <a:latin typeface="+mn-lt"/>
              </a:rPr>
              <a:t>Next lab: Simple shell</a:t>
            </a:r>
          </a:p>
          <a:p>
            <a:pPr lvl="1">
              <a:tabLst>
                <a:tab pos="1485900" algn="l"/>
              </a:tabLst>
            </a:pPr>
            <a:r>
              <a:rPr lang="en-US" sz="1800" dirty="0">
                <a:latin typeface="+mn-lt"/>
              </a:rPr>
              <a:t>Described in the textbook, starting at p. 753</a:t>
            </a:r>
          </a:p>
          <a:p>
            <a:pPr lvl="1">
              <a:tabLst>
                <a:tab pos="1485900" algn="l"/>
              </a:tabLst>
            </a:pPr>
            <a:r>
              <a:rPr lang="en-US" sz="1800" dirty="0">
                <a:latin typeface="+mn-lt"/>
              </a:rPr>
              <a:t>Implementation of a very elementary shell</a:t>
            </a:r>
          </a:p>
          <a:p>
            <a:pPr lvl="1">
              <a:tabLst>
                <a:tab pos="1485900" algn="l"/>
              </a:tabLst>
            </a:pPr>
            <a:r>
              <a:rPr lang="en-US" sz="1800" dirty="0">
                <a:latin typeface="+mn-lt"/>
              </a:rPr>
              <a:t>Purpose</a:t>
            </a:r>
          </a:p>
          <a:p>
            <a:pPr lvl="2">
              <a:tabLst>
                <a:tab pos="1485900" algn="l"/>
              </a:tabLst>
            </a:pPr>
            <a:r>
              <a:rPr lang="en-US" sz="1800" dirty="0">
                <a:latin typeface="+mn-lt"/>
              </a:rPr>
              <a:t>Understand what happens when you type commands</a:t>
            </a:r>
          </a:p>
          <a:p>
            <a:pPr lvl="2">
              <a:tabLst>
                <a:tab pos="1485900" algn="l"/>
              </a:tabLst>
            </a:pPr>
            <a:r>
              <a:rPr lang="en-US" sz="1800" dirty="0">
                <a:latin typeface="+mn-lt"/>
              </a:rPr>
              <a:t>Understand use and operation of process control operations</a:t>
            </a:r>
          </a:p>
          <a:p>
            <a:pPr lvl="2">
              <a:tabLst>
                <a:tab pos="1485900" algn="l"/>
              </a:tabLst>
            </a:pPr>
            <a:endParaRPr lang="en-US" sz="1800" dirty="0">
              <a:latin typeface="+mn-lt"/>
            </a:endParaRPr>
          </a:p>
          <a:p>
            <a:pPr lvl="2">
              <a:tabLst>
                <a:tab pos="1485900" algn="l"/>
              </a:tabLst>
            </a:pPr>
            <a:endParaRPr lang="en-US" sz="18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20332</TotalTime>
  <Words>8138</Words>
  <Application>Microsoft Office PowerPoint</Application>
  <PresentationFormat>On-screen Show (4:3)</PresentationFormat>
  <Paragraphs>1414</Paragraphs>
  <Slides>72</Slides>
  <Notes>59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Arial</vt:lpstr>
      <vt:lpstr>Arial Narrow</vt:lpstr>
      <vt:lpstr>Calibri</vt:lpstr>
      <vt:lpstr>Consolas</vt:lpstr>
      <vt:lpstr>Courier</vt:lpstr>
      <vt:lpstr>Courier New</vt:lpstr>
      <vt:lpstr>Gill Sans MT</vt:lpstr>
      <vt:lpstr>Gill Sans MT Condensed</vt:lpstr>
      <vt:lpstr>Helvetica</vt:lpstr>
      <vt:lpstr>Menlo-Regular</vt:lpstr>
      <vt:lpstr>Times New Roman</vt:lpstr>
      <vt:lpstr>Wingdings</vt:lpstr>
      <vt:lpstr>Wingdings 2</vt:lpstr>
      <vt:lpstr>template2007</vt:lpstr>
      <vt:lpstr>PowerPoint Presentation</vt:lpstr>
      <vt:lpstr>Exceptional Control Flow:  Signals and Nonlocal Jumps  15-213/18-213/14-513/15-513/18-613: Introduction to Computer Systems 20th Lecture, November 5, 2020</vt:lpstr>
      <vt:lpstr>Review from last lecture</vt:lpstr>
      <vt:lpstr>Review (cont.)</vt:lpstr>
      <vt:lpstr>execve: Loading and Running Programs</vt:lpstr>
      <vt:lpstr>ECF Exists at All Levels of a System</vt:lpstr>
      <vt:lpstr>Today</vt:lpstr>
      <vt:lpstr>Linux Process Hierarchy</vt:lpstr>
      <vt:lpstr>Shell Programs</vt:lpstr>
      <vt:lpstr>Simple Shell Example</vt:lpstr>
      <vt:lpstr>Simple Shell Implementation</vt:lpstr>
      <vt:lpstr>Simple Shell eval Function</vt:lpstr>
      <vt:lpstr>Simple Shell eval Function</vt:lpstr>
      <vt:lpstr>Simple Shell eval Function</vt:lpstr>
      <vt:lpstr>Simple Shell eval Function</vt:lpstr>
      <vt:lpstr>Simple Shell eval Function</vt:lpstr>
      <vt:lpstr>Simple Shell eval Function</vt:lpstr>
      <vt:lpstr>Simple Shell eval Function</vt:lpstr>
      <vt:lpstr>Simple Shell eval Function</vt:lpstr>
      <vt:lpstr>Problem with Simple Shell Example</vt:lpstr>
      <vt:lpstr>ECF to the Rescue!</vt:lpstr>
      <vt:lpstr>Today</vt:lpstr>
      <vt:lpstr>Signals</vt:lpstr>
      <vt:lpstr>Signals</vt:lpstr>
      <vt:lpstr>Signal Concepts: Sending and Delivering</vt:lpstr>
      <vt:lpstr>Signal Concepts: Pending and Blocked Signals</vt:lpstr>
      <vt:lpstr>Signal Concepts: Receiving a Signal</vt:lpstr>
      <vt:lpstr>Signal Concepts: Pending/Blocked Bits </vt:lpstr>
      <vt:lpstr>Signal Concepts: Sending a Signal</vt:lpstr>
      <vt:lpstr>Signal Concepts: Sending a Signal</vt:lpstr>
      <vt:lpstr>Signal Concepts: Sending a Signal</vt:lpstr>
      <vt:lpstr>Signal Concepts: Sending a Signal</vt:lpstr>
      <vt:lpstr>Signal Concepts: Sending a Signal</vt:lpstr>
      <vt:lpstr>Signal Concepts: Sending a Signal</vt:lpstr>
      <vt:lpstr>Sending Signals: Process Groups</vt:lpstr>
      <vt:lpstr>Sending Signals with /bin/kill Program</vt:lpstr>
      <vt:lpstr>Sending Signals from the Keyboard</vt:lpstr>
      <vt:lpstr>Example of ctrl-c and ctrl-z</vt:lpstr>
      <vt:lpstr>Signal Delivery in Detail</vt:lpstr>
      <vt:lpstr>Signal Delivery in Detail</vt:lpstr>
      <vt:lpstr>Default Actions</vt:lpstr>
      <vt:lpstr>Quiz Time!</vt:lpstr>
      <vt:lpstr>Installing Signal Handlers</vt:lpstr>
      <vt:lpstr>Signal Handling Example</vt:lpstr>
      <vt:lpstr>Signal Handlers as Concurrent Flows</vt:lpstr>
      <vt:lpstr>Another View of Signal Handlers as Concurrent Flows</vt:lpstr>
      <vt:lpstr>Nested Signal Handlers </vt:lpstr>
      <vt:lpstr>Blocking and Unblocking Signals </vt:lpstr>
      <vt:lpstr>Temporarily Blocking Signals</vt:lpstr>
      <vt:lpstr>Safe Signal Handling</vt:lpstr>
      <vt:lpstr>Guidelines for Writing Safe Handlers </vt:lpstr>
      <vt:lpstr>Async-Signal-Safety </vt:lpstr>
      <vt:lpstr>Safe Formatted Output: Option #1</vt:lpstr>
      <vt:lpstr>Safe Formatted Output: Option #2</vt:lpstr>
      <vt:lpstr>Correct Signal Handling</vt:lpstr>
      <vt:lpstr>Correct Signal Handling</vt:lpstr>
      <vt:lpstr>Synchronizing to Avoid Parent-Child Race </vt:lpstr>
      <vt:lpstr>Explicitly Waiting for Signals</vt:lpstr>
      <vt:lpstr>Explicitly Waiting for Signals</vt:lpstr>
      <vt:lpstr>Explicitly Waiting for Signals</vt:lpstr>
      <vt:lpstr>Waiting for Signals with sigsuspend</vt:lpstr>
      <vt:lpstr>Waiting for Signals with sigsuspend</vt:lpstr>
      <vt:lpstr>Summary</vt:lpstr>
      <vt:lpstr>Additional slides</vt:lpstr>
      <vt:lpstr>Sending Signals with kill Function</vt:lpstr>
      <vt:lpstr>Nonlocal Jumps: setjmp/longjmp</vt:lpstr>
      <vt:lpstr>setjmp/longjmp (cont)</vt:lpstr>
      <vt:lpstr>setjmp/longjmp Example</vt:lpstr>
      <vt:lpstr>setjmp/longjmp Example (cont)</vt:lpstr>
      <vt:lpstr>Limitations of Nonlocal Jumps</vt:lpstr>
      <vt:lpstr>Limitations of Long Jumps (cont.)</vt:lpstr>
      <vt:lpstr>Putting It All Together: A Program  That Restarts Itself When ctrl-c’d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subject/>
  <dc:creator>Markus Pueschel</dc:creator>
  <cp:keywords/>
  <dc:description>Redesign of slides created by Randal E. Bryant and David R. O'Hallaron</dc:description>
  <cp:lastModifiedBy>Zack Weinberg</cp:lastModifiedBy>
  <cp:revision>705</cp:revision>
  <cp:lastPrinted>2013-10-10T00:06:34Z</cp:lastPrinted>
  <dcterms:created xsi:type="dcterms:W3CDTF">2011-10-13T14:55:16Z</dcterms:created>
  <dcterms:modified xsi:type="dcterms:W3CDTF">2021-04-07T20:58:05Z</dcterms:modified>
  <cp:category/>
</cp:coreProperties>
</file>