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embeddedFontLst>
    <p:embeddedFont>
      <p:font typeface="Old Standard TT" panose="02010600030101010101" charset="0"/>
      <p:regular r:id="rId20"/>
      <p:bold r:id="rId21"/>
      <p: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D79175B-D8A1-4416-B7E2-9CF30A49BBCA}">
  <a:tblStyle styleId="{0D79175B-D8A1-4416-B7E2-9CF30A49BBC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B877D17-38B6-418E-A83C-B350FD08E3DF}"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5" d="100"/>
          <a:sy n="75" d="100"/>
        </p:scale>
        <p:origin x="72" y="25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568fdb43d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568fdb43d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58dbc187ad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58dbc187ad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51241f43e9_1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51241f43e9_1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12/19, 0.797</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10/15, 0.835</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14/15, 0.747</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8/13, 0.785</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10/16, 0.797</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58e5f6220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58e5f6220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4000"/>
              </a:lnSpc>
              <a:spcBef>
                <a:spcPts val="0"/>
              </a:spcBef>
              <a:spcAft>
                <a:spcPts val="0"/>
              </a:spcAft>
              <a:buClr>
                <a:schemeClr val="dk1"/>
              </a:buClr>
              <a:buSzPts val="1100"/>
              <a:buFont typeface="Arial"/>
              <a:buNone/>
            </a:pPr>
            <a:r>
              <a:rPr lang="en">
                <a:solidFill>
                  <a:srgbClr val="FF0000"/>
                </a:solidFill>
              </a:rPr>
              <a:t>(with both one hidden layer node # = avg(input, outp) </a:t>
            </a:r>
            <a:endParaRPr>
              <a:solidFill>
                <a:srgbClr val="FF0000"/>
              </a:solidFill>
            </a:endParaRPr>
          </a:p>
          <a:p>
            <a:pPr marL="0" lvl="0" indent="0" algn="l" rtl="0">
              <a:lnSpc>
                <a:spcPct val="114000"/>
              </a:lnSpc>
              <a:spcBef>
                <a:spcPts val="300"/>
              </a:spcBef>
              <a:spcAft>
                <a:spcPts val="300"/>
              </a:spcAft>
              <a:buClr>
                <a:schemeClr val="dk1"/>
              </a:buClr>
              <a:buSzPts val="1100"/>
              <a:buFont typeface="Arial"/>
              <a:buNone/>
            </a:pPr>
            <a:r>
              <a:rPr lang="en">
                <a:solidFill>
                  <a:srgbClr val="FF0000"/>
                </a:solidFill>
              </a:rPr>
              <a:t>0.7848 test err full set, 0.7974 test err -pressure, -pedigree, -triceps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58ea9665de_1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58ea9665de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4000"/>
              </a:lnSpc>
              <a:spcBef>
                <a:spcPts val="0"/>
              </a:spcBef>
              <a:spcAft>
                <a:spcPts val="0"/>
              </a:spcAft>
              <a:buClr>
                <a:schemeClr val="dk1"/>
              </a:buClr>
              <a:buSzPts val="1100"/>
              <a:buFont typeface="Arial"/>
              <a:buNone/>
            </a:pPr>
            <a:r>
              <a:rPr lang="en">
                <a:solidFill>
                  <a:schemeClr val="dk1"/>
                </a:solidFill>
              </a:rPr>
              <a:t>8,15,8</a:t>
            </a:r>
            <a:endParaRPr>
              <a:solidFill>
                <a:schemeClr val="dk1"/>
              </a:solidFill>
            </a:endParaRPr>
          </a:p>
          <a:p>
            <a:pPr marL="0" lvl="0" indent="0" algn="l" rtl="0">
              <a:lnSpc>
                <a:spcPct val="114000"/>
              </a:lnSpc>
              <a:spcBef>
                <a:spcPts val="300"/>
              </a:spcBef>
              <a:spcAft>
                <a:spcPts val="0"/>
              </a:spcAft>
              <a:buClr>
                <a:schemeClr val="dk1"/>
              </a:buClr>
              <a:buSzPts val="1100"/>
              <a:buFont typeface="Arial"/>
              <a:buNone/>
            </a:pPr>
            <a:r>
              <a:rPr lang="en">
                <a:solidFill>
                  <a:schemeClr val="dk1"/>
                </a:solidFill>
              </a:rPr>
              <a:t>11/20, 0.835</a:t>
            </a:r>
            <a:endParaRPr>
              <a:solidFill>
                <a:schemeClr val="dk1"/>
              </a:solidFill>
            </a:endParaRPr>
          </a:p>
          <a:p>
            <a:pPr marL="0" lvl="0" indent="0" algn="l" rtl="0">
              <a:lnSpc>
                <a:spcPct val="114000"/>
              </a:lnSpc>
              <a:spcBef>
                <a:spcPts val="300"/>
              </a:spcBef>
              <a:spcAft>
                <a:spcPts val="0"/>
              </a:spcAft>
              <a:buClr>
                <a:schemeClr val="dk1"/>
              </a:buClr>
              <a:buSzPts val="1100"/>
              <a:buFont typeface="Arial"/>
              <a:buNone/>
            </a:pPr>
            <a:r>
              <a:rPr lang="en">
                <a:solidFill>
                  <a:schemeClr val="dk1"/>
                </a:solidFill>
              </a:rPr>
              <a:t>10/15, 0.827</a:t>
            </a:r>
            <a:endParaRPr>
              <a:solidFill>
                <a:schemeClr val="dk1"/>
              </a:solidFill>
            </a:endParaRPr>
          </a:p>
          <a:p>
            <a:pPr marL="0" lvl="0" indent="0" algn="l" rtl="0">
              <a:lnSpc>
                <a:spcPct val="114000"/>
              </a:lnSpc>
              <a:spcBef>
                <a:spcPts val="300"/>
              </a:spcBef>
              <a:spcAft>
                <a:spcPts val="0"/>
              </a:spcAft>
              <a:buClr>
                <a:schemeClr val="dk1"/>
              </a:buClr>
              <a:buSzPts val="1100"/>
              <a:buFont typeface="Arial"/>
              <a:buNone/>
            </a:pPr>
            <a:r>
              <a:rPr lang="en">
                <a:solidFill>
                  <a:schemeClr val="dk1"/>
                </a:solidFill>
              </a:rPr>
              <a:t>14/15, 0.797</a:t>
            </a:r>
            <a:endParaRPr>
              <a:solidFill>
                <a:schemeClr val="dk1"/>
              </a:solidFill>
            </a:endParaRPr>
          </a:p>
          <a:p>
            <a:pPr marL="0" lvl="0" indent="0" algn="l" rtl="0">
              <a:lnSpc>
                <a:spcPct val="114000"/>
              </a:lnSpc>
              <a:spcBef>
                <a:spcPts val="300"/>
              </a:spcBef>
              <a:spcAft>
                <a:spcPts val="0"/>
              </a:spcAft>
              <a:buClr>
                <a:schemeClr val="dk1"/>
              </a:buClr>
              <a:buSzPts val="1100"/>
              <a:buFont typeface="Arial"/>
              <a:buNone/>
            </a:pPr>
            <a:r>
              <a:rPr lang="en">
                <a:solidFill>
                  <a:schemeClr val="dk1"/>
                </a:solidFill>
              </a:rPr>
              <a:t>4/17, 0.823</a:t>
            </a:r>
            <a:endParaRPr>
              <a:solidFill>
                <a:schemeClr val="dk1"/>
              </a:solidFill>
            </a:endParaRPr>
          </a:p>
          <a:p>
            <a:pPr marL="0" lvl="0" indent="0" algn="l" rtl="0">
              <a:lnSpc>
                <a:spcPct val="114000"/>
              </a:lnSpc>
              <a:spcBef>
                <a:spcPts val="300"/>
              </a:spcBef>
              <a:spcAft>
                <a:spcPts val="0"/>
              </a:spcAft>
              <a:buClr>
                <a:schemeClr val="dk1"/>
              </a:buClr>
              <a:buSzPts val="1100"/>
              <a:buFont typeface="Arial"/>
              <a:buNone/>
            </a:pPr>
            <a:r>
              <a:rPr lang="en">
                <a:solidFill>
                  <a:schemeClr val="dk1"/>
                </a:solidFill>
              </a:rPr>
              <a:t>12/14, 0.79</a:t>
            </a:r>
            <a:endParaRPr>
              <a:solidFill>
                <a:schemeClr val="dk1"/>
              </a:solidFill>
            </a:endParaRPr>
          </a:p>
          <a:p>
            <a:pPr marL="0" lvl="0" indent="0" algn="l" rtl="0">
              <a:lnSpc>
                <a:spcPct val="114000"/>
              </a:lnSpc>
              <a:spcBef>
                <a:spcPts val="300"/>
              </a:spcBef>
              <a:spcAft>
                <a:spcPts val="300"/>
              </a:spcAft>
              <a:buClr>
                <a:schemeClr val="dk1"/>
              </a:buClr>
              <a:buSzPts val="1100"/>
              <a:buFont typeface="Arial"/>
              <a:buNone/>
            </a:pPr>
            <a:r>
              <a:rPr lang="en">
                <a:solidFill>
                  <a:schemeClr val="dk1"/>
                </a:solidFill>
              </a:rPr>
              <a:t>10/20, 0.800</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58ea9665de_1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58ea9665de_1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this case, the more variables we remove from ANN, the worse performance in test error rate and false negative.</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58ea9665de_1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58ea9665de_1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58ea47107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58ea47107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58ea471073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58ea471073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568fdb43d7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568fdb43d7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Mention: we did data cleaning to remove the missing values.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51241f43e9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51241f43e9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Which variable is important?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51241f43e9_1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51241f43e9_1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51241f43e9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51241f43e9_1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51241f43e9_1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51241f43e9_1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58ea9665de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58ea9665de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58ea9665de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58ea9665de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150">
                <a:solidFill>
                  <a:srgbClr val="242729"/>
                </a:solidFill>
                <a:highlight>
                  <a:srgbClr val="FFFFFF"/>
                </a:highlight>
              </a:rPr>
              <a:t>In principal, the linear transformation performed by PCA can be performed just as well by by the input layer weights of the neural network, so it isn't strictly speaking necessary. However, as the number of weights in the network increases, the amount of data needed to be able to reliably determine the weights of the network also increases (often quite rapidly), and over-fitting becomes more of an issue (using regularisation is also a good idea). The benefit of dimensionality reduction is that it reduces the size of the network, and hence the amount of data needed to train it.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58ea9665de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58ea9665de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 name="Google Shape;11;p2"/>
          <p:cNvCxnSpPr/>
          <p:nvPr/>
        </p:nvCxnSpPr>
        <p:spPr>
          <a:xfrm>
            <a:off x="641934" y="3597500"/>
            <a:ext cx="390300" cy="0"/>
          </a:xfrm>
          <a:prstGeom prst="straightConnector1">
            <a:avLst/>
          </a:prstGeom>
          <a:noFill/>
          <a:ln w="28575" cap="flat" cmpd="sng">
            <a:solidFill>
              <a:schemeClr val="accent1"/>
            </a:solidFill>
            <a:prstDash val="solid"/>
            <a:round/>
            <a:headEnd type="none" w="sm" len="sm"/>
            <a:tailEnd type="none" w="sm" len="sm"/>
          </a:ln>
        </p:spPr>
      </p:cxnSp>
      <p:sp>
        <p:nvSpPr>
          <p:cNvPr id="12" name="Google Shape;12;p2"/>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a:endParaRPr/>
          </a:p>
        </p:txBody>
      </p:sp>
      <p:sp>
        <p:nvSpPr>
          <p:cNvPr id="13" name="Google Shape;13;p2"/>
          <p:cNvSpPr txBox="1">
            <a:spLocks noGrp="1"/>
          </p:cNvSpPr>
          <p:nvPr>
            <p:ph type="subTitle" idx="1"/>
          </p:nvPr>
        </p:nvSpPr>
        <p:spPr>
          <a:xfrm>
            <a:off x="512700" y="3840639"/>
            <a:ext cx="8118600" cy="787500"/>
          </a:xfrm>
          <a:prstGeom prst="rect">
            <a:avLst/>
          </a:prstGeom>
        </p:spPr>
        <p:txBody>
          <a:bodyPr spcFirstLastPara="1" wrap="square" lIns="91425" tIns="91425" rIns="91425" bIns="91425" anchor="t" anchorCtr="0"/>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039650"/>
            <a:ext cx="8520600" cy="2106300"/>
          </a:xfrm>
          <a:prstGeom prst="rect">
            <a:avLst/>
          </a:prstGeom>
        </p:spPr>
        <p:txBody>
          <a:bodyPr spcFirstLastPara="1" wrap="square" lIns="91425" tIns="91425" rIns="91425" bIns="91425" anchor="b" anchorCtr="0"/>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w="28575" cap="flat" cmpd="sng">
            <a:solidFill>
              <a:schemeClr val="lt2"/>
            </a:solidFill>
            <a:prstDash val="solid"/>
            <a:round/>
            <a:headEnd type="none" w="sm" len="sm"/>
            <a:tailEnd type="none" w="sm" len="sm"/>
          </a:ln>
        </p:spPr>
      </p:cxnSp>
      <p:sp>
        <p:nvSpPr>
          <p:cNvPr id="17" name="Google Shape;17;p3"/>
          <p:cNvSpPr txBox="1">
            <a:spLocks noGrp="1"/>
          </p:cNvSpPr>
          <p:nvPr>
            <p:ph type="title"/>
          </p:nvPr>
        </p:nvSpPr>
        <p:spPr>
          <a:xfrm>
            <a:off x="512700" y="1893300"/>
            <a:ext cx="8118600" cy="1522800"/>
          </a:xfrm>
          <a:prstGeom prst="rect">
            <a:avLst/>
          </a:prstGeom>
        </p:spPr>
        <p:txBody>
          <a:bodyPr spcFirstLastPara="1" wrap="square" lIns="91425" tIns="91425" rIns="91425" bIns="91425" anchor="b" anchorCtr="0"/>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71675"/>
            <a:ext cx="3999900" cy="33972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body" idx="2"/>
          </p:nvPr>
        </p:nvSpPr>
        <p:spPr>
          <a:xfrm>
            <a:off x="4832400" y="1171675"/>
            <a:ext cx="3999900" cy="33972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5604000" cy="4090800"/>
          </a:xfrm>
          <a:prstGeom prst="rect">
            <a:avLst/>
          </a:prstGeom>
        </p:spPr>
        <p:txBody>
          <a:bodyPr spcFirstLastPara="1" wrap="square" lIns="91425" tIns="91425" rIns="91425" bIns="91425" anchor="ctr" anchorCtr="0"/>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a:endParaRPr/>
          </a:p>
        </p:txBody>
      </p:sp>
      <p:sp>
        <p:nvSpPr>
          <p:cNvPr id="38" name="Google Shape;38;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686400" cy="0"/>
          </a:xfrm>
          <a:prstGeom prst="straightConnector1">
            <a:avLst/>
          </a:prstGeom>
          <a:noFill/>
          <a:ln w="19050" cap="flat" cmpd="sng">
            <a:solidFill>
              <a:schemeClr val="lt2"/>
            </a:solidFill>
            <a:prstDash val="solid"/>
            <a:round/>
            <a:headEnd type="none" w="sm" len="sm"/>
            <a:tailEnd type="none" w="sm" len="sm"/>
          </a:ln>
        </p:spPr>
      </p:cxnSp>
      <p:sp>
        <p:nvSpPr>
          <p:cNvPr id="42" name="Google Shape;42;p9"/>
          <p:cNvSpPr txBox="1">
            <a:spLocks noGrp="1"/>
          </p:cNvSpPr>
          <p:nvPr>
            <p:ph type="title"/>
          </p:nvPr>
        </p:nvSpPr>
        <p:spPr>
          <a:xfrm>
            <a:off x="265500" y="1382350"/>
            <a:ext cx="4045200" cy="1333200"/>
          </a:xfrm>
          <a:prstGeom prst="rect">
            <a:avLst/>
          </a:prstGeom>
        </p:spPr>
        <p:txBody>
          <a:bodyPr spcFirstLastPara="1" wrap="square" lIns="91425" tIns="91425" rIns="91425" bIns="91425" anchor="b" anchorCtr="0"/>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a:endParaRPr/>
          </a:p>
        </p:txBody>
      </p:sp>
      <p:sp>
        <p:nvSpPr>
          <p:cNvPr id="43" name="Google Shape;43;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accent1"/>
              </a:buClr>
              <a:buSzPts val="1800"/>
              <a:buChar char="●"/>
              <a:defRPr>
                <a:solidFill>
                  <a:schemeClr val="accent1"/>
                </a:solidFill>
              </a:defRPr>
            </a:lvl1pPr>
            <a:lvl2pPr marL="914400" lvl="1" indent="-317500">
              <a:spcBef>
                <a:spcPts val="1600"/>
              </a:spcBef>
              <a:spcAft>
                <a:spcPts val="0"/>
              </a:spcAft>
              <a:buClr>
                <a:schemeClr val="accent1"/>
              </a:buClr>
              <a:buSzPts val="1400"/>
              <a:buChar char="○"/>
              <a:defRPr>
                <a:solidFill>
                  <a:schemeClr val="accent1"/>
                </a:solidFill>
              </a:defRPr>
            </a:lvl2pPr>
            <a:lvl3pPr marL="1371600" lvl="2" indent="-317500">
              <a:spcBef>
                <a:spcPts val="1600"/>
              </a:spcBef>
              <a:spcAft>
                <a:spcPts val="0"/>
              </a:spcAft>
              <a:buClr>
                <a:schemeClr val="accent1"/>
              </a:buClr>
              <a:buSzPts val="1400"/>
              <a:buChar char="■"/>
              <a:defRPr>
                <a:solidFill>
                  <a:schemeClr val="accent1"/>
                </a:solidFill>
              </a:defRPr>
            </a:lvl3pPr>
            <a:lvl4pPr marL="1828800" lvl="3" indent="-317500">
              <a:spcBef>
                <a:spcPts val="1600"/>
              </a:spcBef>
              <a:spcAft>
                <a:spcPts val="0"/>
              </a:spcAft>
              <a:buClr>
                <a:schemeClr val="accent1"/>
              </a:buClr>
              <a:buSzPts val="1400"/>
              <a:buChar char="●"/>
              <a:defRPr>
                <a:solidFill>
                  <a:schemeClr val="accent1"/>
                </a:solidFill>
              </a:defRPr>
            </a:lvl4pPr>
            <a:lvl5pPr marL="2286000" lvl="4" indent="-317500">
              <a:spcBef>
                <a:spcPts val="1600"/>
              </a:spcBef>
              <a:spcAft>
                <a:spcPts val="0"/>
              </a:spcAft>
              <a:buClr>
                <a:schemeClr val="accent1"/>
              </a:buClr>
              <a:buSzPts val="1400"/>
              <a:buChar char="○"/>
              <a:defRPr>
                <a:solidFill>
                  <a:schemeClr val="accent1"/>
                </a:solidFill>
              </a:defRPr>
            </a:lvl5pPr>
            <a:lvl6pPr marL="2743200" lvl="5" indent="-317500">
              <a:spcBef>
                <a:spcPts val="1600"/>
              </a:spcBef>
              <a:spcAft>
                <a:spcPts val="0"/>
              </a:spcAft>
              <a:buClr>
                <a:schemeClr val="accent1"/>
              </a:buClr>
              <a:buSzPts val="1400"/>
              <a:buChar char="■"/>
              <a:defRPr>
                <a:solidFill>
                  <a:schemeClr val="accent1"/>
                </a:solidFill>
              </a:defRPr>
            </a:lvl6pPr>
            <a:lvl7pPr marL="3200400" lvl="6" indent="-317500">
              <a:spcBef>
                <a:spcPts val="1600"/>
              </a:spcBef>
              <a:spcAft>
                <a:spcPts val="0"/>
              </a:spcAft>
              <a:buClr>
                <a:schemeClr val="accent1"/>
              </a:buClr>
              <a:buSzPts val="1400"/>
              <a:buChar char="●"/>
              <a:defRPr>
                <a:solidFill>
                  <a:schemeClr val="accent1"/>
                </a:solidFill>
              </a:defRPr>
            </a:lvl7pPr>
            <a:lvl8pPr marL="3657600" lvl="7" indent="-317500">
              <a:spcBef>
                <a:spcPts val="1600"/>
              </a:spcBef>
              <a:spcAft>
                <a:spcPts val="0"/>
              </a:spcAft>
              <a:buClr>
                <a:schemeClr val="accent1"/>
              </a:buClr>
              <a:buSzPts val="1400"/>
              <a:buChar char="○"/>
              <a:defRPr>
                <a:solidFill>
                  <a:schemeClr val="accent1"/>
                </a:solidFill>
              </a:defRPr>
            </a:lvl8pPr>
            <a:lvl9pPr marL="4114800" lvl="8" indent="-317500">
              <a:spcBef>
                <a:spcPts val="1600"/>
              </a:spcBef>
              <a:spcAft>
                <a:spcPts val="1600"/>
              </a:spcAft>
              <a:buClr>
                <a:schemeClr val="accent1"/>
              </a:buClr>
              <a:buSzPts val="1400"/>
              <a:buChar char="■"/>
              <a:defRPr>
                <a:solidFill>
                  <a:schemeClr val="accent1"/>
                </a:solidFill>
              </a:defRPr>
            </a:lvl9pPr>
          </a:lstStyle>
          <a:p>
            <a:endParaRPr/>
          </a:p>
        </p:txBody>
      </p:sp>
      <p:sp>
        <p:nvSpPr>
          <p:cNvPr id="45" name="Google Shape;45;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8" name="Google Shape;48;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perback">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a:endParaRPr/>
          </a:p>
        </p:txBody>
      </p:sp>
      <p:sp>
        <p:nvSpPr>
          <p:cNvPr id="7" name="Google Shape;7;p1"/>
          <p:cNvSpPr txBox="1">
            <a:spLocks noGrp="1"/>
          </p:cNvSpPr>
          <p:nvPr>
            <p:ph type="body" idx="1"/>
          </p:nvPr>
        </p:nvSpPr>
        <p:spPr>
          <a:xfrm>
            <a:off x="311700" y="1171600"/>
            <a:ext cx="8520600" cy="33972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marL="914400" lvl="1"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marL="1371600" lvl="2"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marL="1828800" lvl="3"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marL="2286000" lvl="4"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marL="2743200" lvl="5"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marL="3200400" lvl="6"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marL="3657600" lvl="7"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marL="4114800" lvl="8" indent="-3175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6.xml"/><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Pima Indians Diabetes Study </a:t>
            </a:r>
            <a:endParaRPr/>
          </a:p>
        </p:txBody>
      </p:sp>
      <p:sp>
        <p:nvSpPr>
          <p:cNvPr id="60" name="Google Shape;60;p13"/>
          <p:cNvSpPr txBox="1">
            <a:spLocks noGrp="1"/>
          </p:cNvSpPr>
          <p:nvPr>
            <p:ph type="subTitle" idx="1"/>
          </p:nvPr>
        </p:nvSpPr>
        <p:spPr>
          <a:xfrm>
            <a:off x="512700" y="3840639"/>
            <a:ext cx="8118600" cy="78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2"/>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Epoch=100</a:t>
            </a:r>
            <a:endParaRPr/>
          </a:p>
        </p:txBody>
      </p:sp>
      <p:sp>
        <p:nvSpPr>
          <p:cNvPr id="150" name="Google Shape;150;p22"/>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Input layer nodes: 8</a:t>
            </a:r>
            <a:endParaRPr/>
          </a:p>
          <a:p>
            <a:pPr marL="0" lvl="0" indent="0" algn="l" rtl="0">
              <a:spcBef>
                <a:spcPts val="1600"/>
              </a:spcBef>
              <a:spcAft>
                <a:spcPts val="0"/>
              </a:spcAft>
              <a:buNone/>
            </a:pPr>
            <a:r>
              <a:rPr lang="en"/>
              <a:t>Hidden layer nodes: 5 (Relu)</a:t>
            </a:r>
            <a:endParaRPr/>
          </a:p>
          <a:p>
            <a:pPr marL="0" lvl="0" indent="0" algn="l" rtl="0">
              <a:spcBef>
                <a:spcPts val="1600"/>
              </a:spcBef>
              <a:spcAft>
                <a:spcPts val="0"/>
              </a:spcAft>
              <a:buNone/>
            </a:pPr>
            <a:r>
              <a:rPr lang="en"/>
              <a:t>Output layer nodes: 2</a:t>
            </a:r>
            <a:endParaRPr/>
          </a:p>
          <a:p>
            <a:pPr marL="0" lvl="0" indent="0" algn="l" rtl="0">
              <a:spcBef>
                <a:spcPts val="1600"/>
              </a:spcBef>
              <a:spcAft>
                <a:spcPts val="0"/>
              </a:spcAft>
              <a:buClr>
                <a:schemeClr val="dk1"/>
              </a:buClr>
              <a:buSzPts val="1100"/>
              <a:buFont typeface="Arial"/>
              <a:buNone/>
            </a:pPr>
            <a:r>
              <a:rPr lang="en"/>
              <a:t>Performance: val_loss: 0.5472</a:t>
            </a:r>
            <a:endParaRPr/>
          </a:p>
          <a:p>
            <a:pPr marL="0" lvl="0" indent="0" algn="l" rtl="0">
              <a:spcBef>
                <a:spcPts val="1600"/>
              </a:spcBef>
              <a:spcAft>
                <a:spcPts val="0"/>
              </a:spcAft>
              <a:buClr>
                <a:schemeClr val="dk1"/>
              </a:buClr>
              <a:buSzPts val="1100"/>
              <a:buFont typeface="Arial"/>
              <a:buNone/>
            </a:pPr>
            <a:r>
              <a:rPr lang="en"/>
              <a:t>                      val_acc: 0.7302</a:t>
            </a:r>
            <a:endParaRPr/>
          </a:p>
          <a:p>
            <a:pPr marL="0" lvl="0" indent="0" algn="l" rtl="0">
              <a:spcBef>
                <a:spcPts val="1600"/>
              </a:spcBef>
              <a:spcAft>
                <a:spcPts val="0"/>
              </a:spcAft>
              <a:buClr>
                <a:schemeClr val="dk1"/>
              </a:buClr>
              <a:buSzPts val="1100"/>
              <a:buFont typeface="Arial"/>
              <a:buNone/>
            </a:pPr>
            <a:r>
              <a:rPr lang="en"/>
              <a:t>                      loss: 0.4226</a:t>
            </a:r>
            <a:endParaRPr/>
          </a:p>
          <a:p>
            <a:pPr marL="0" lvl="0" indent="0" algn="l" rtl="0">
              <a:spcBef>
                <a:spcPts val="1600"/>
              </a:spcBef>
              <a:spcAft>
                <a:spcPts val="0"/>
              </a:spcAft>
              <a:buClr>
                <a:schemeClr val="dk1"/>
              </a:buClr>
              <a:buSzPts val="1100"/>
              <a:buFont typeface="Arial"/>
              <a:buNone/>
            </a:pPr>
            <a:r>
              <a:rPr lang="en"/>
              <a:t>                       acc: 0.808 </a:t>
            </a:r>
            <a:endParaRPr/>
          </a:p>
          <a:p>
            <a:pPr marL="0" lvl="0" indent="0" algn="l" rtl="0">
              <a:spcBef>
                <a:spcPts val="1600"/>
              </a:spcBef>
              <a:spcAft>
                <a:spcPts val="1600"/>
              </a:spcAft>
              <a:buNone/>
            </a:pPr>
            <a:r>
              <a:rPr lang="en"/>
              <a:t>Test accuracy: 0.8227848</a:t>
            </a:r>
            <a:endParaRPr/>
          </a:p>
        </p:txBody>
      </p:sp>
      <p:pic>
        <p:nvPicPr>
          <p:cNvPr id="151" name="Google Shape;151;p22"/>
          <p:cNvPicPr preferRelativeResize="0"/>
          <p:nvPr/>
        </p:nvPicPr>
        <p:blipFill>
          <a:blip r:embed="rId3">
            <a:alphaModFix/>
          </a:blip>
          <a:stretch>
            <a:fillRect/>
          </a:stretch>
        </p:blipFill>
        <p:spPr>
          <a:xfrm>
            <a:off x="3323350" y="662663"/>
            <a:ext cx="5719501" cy="4394029"/>
          </a:xfrm>
          <a:prstGeom prst="rect">
            <a:avLst/>
          </a:prstGeom>
          <a:noFill/>
          <a:ln>
            <a:noFill/>
          </a:ln>
        </p:spPr>
      </p:pic>
      <p:sp>
        <p:nvSpPr>
          <p:cNvPr id="152" name="Google Shape;152;p22"/>
          <p:cNvSpPr txBox="1">
            <a:spLocks noGrp="1"/>
          </p:cNvSpPr>
          <p:nvPr>
            <p:ph type="title"/>
          </p:nvPr>
        </p:nvSpPr>
        <p:spPr>
          <a:xfrm>
            <a:off x="204275" y="0"/>
            <a:ext cx="5678100" cy="75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t>Artificial Neural Networks</a:t>
            </a:r>
            <a:endParaRPr sz="3000"/>
          </a:p>
        </p:txBody>
      </p:sp>
      <p:sp>
        <p:nvSpPr>
          <p:cNvPr id="153" name="Google Shape;153;p22"/>
          <p:cNvSpPr txBox="1">
            <a:spLocks noGrp="1"/>
          </p:cNvSpPr>
          <p:nvPr>
            <p:ph type="title"/>
          </p:nvPr>
        </p:nvSpPr>
        <p:spPr>
          <a:xfrm>
            <a:off x="2966875" y="555600"/>
            <a:ext cx="2808000" cy="75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Early Stop</a:t>
            </a:r>
            <a:endParaRPr/>
          </a:p>
        </p:txBody>
      </p:sp>
      <p:sp>
        <p:nvSpPr>
          <p:cNvPr id="154" name="Google Shape;154;p22"/>
          <p:cNvSpPr txBox="1">
            <a:spLocks noGrp="1"/>
          </p:cNvSpPr>
          <p:nvPr>
            <p:ph type="body" idx="1"/>
          </p:nvPr>
        </p:nvSpPr>
        <p:spPr>
          <a:xfrm>
            <a:off x="3020600" y="1311300"/>
            <a:ext cx="2808000" cy="358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Input layer nodes: 8</a:t>
            </a:r>
            <a:endParaRPr/>
          </a:p>
          <a:p>
            <a:pPr marL="0" lvl="0" indent="0" algn="l" rtl="0">
              <a:spcBef>
                <a:spcPts val="1600"/>
              </a:spcBef>
              <a:spcAft>
                <a:spcPts val="0"/>
              </a:spcAft>
              <a:buNone/>
            </a:pPr>
            <a:r>
              <a:rPr lang="en"/>
              <a:t>Hidden layer nodes: 5 (Relu)</a:t>
            </a:r>
            <a:endParaRPr/>
          </a:p>
          <a:p>
            <a:pPr marL="0" lvl="0" indent="0" algn="l" rtl="0">
              <a:spcBef>
                <a:spcPts val="1600"/>
              </a:spcBef>
              <a:spcAft>
                <a:spcPts val="0"/>
              </a:spcAft>
              <a:buNone/>
            </a:pPr>
            <a:r>
              <a:rPr lang="en"/>
              <a:t>Output layer nodes: 2</a:t>
            </a:r>
            <a:endParaRPr/>
          </a:p>
          <a:p>
            <a:pPr marL="0" lvl="0" indent="0" algn="l" rtl="0">
              <a:spcBef>
                <a:spcPts val="1600"/>
              </a:spcBef>
              <a:spcAft>
                <a:spcPts val="0"/>
              </a:spcAft>
              <a:buNone/>
            </a:pPr>
            <a:r>
              <a:rPr lang="en"/>
              <a:t>epochs=75</a:t>
            </a:r>
            <a:endParaRPr/>
          </a:p>
          <a:p>
            <a:pPr marL="0" lvl="0" indent="0" algn="l" rtl="0">
              <a:spcBef>
                <a:spcPts val="1600"/>
              </a:spcBef>
              <a:spcAft>
                <a:spcPts val="0"/>
              </a:spcAft>
              <a:buClr>
                <a:schemeClr val="dk1"/>
              </a:buClr>
              <a:buSzPts val="1100"/>
              <a:buFont typeface="Arial"/>
              <a:buNone/>
            </a:pPr>
            <a:r>
              <a:rPr lang="en"/>
              <a:t>Performance: val_loss: 0.5379</a:t>
            </a:r>
            <a:endParaRPr/>
          </a:p>
          <a:p>
            <a:pPr marL="0" lvl="0" indent="0" algn="l" rtl="0">
              <a:spcBef>
                <a:spcPts val="1600"/>
              </a:spcBef>
              <a:spcAft>
                <a:spcPts val="0"/>
              </a:spcAft>
              <a:buClr>
                <a:schemeClr val="dk1"/>
              </a:buClr>
              <a:buSzPts val="1100"/>
              <a:buFont typeface="Arial"/>
              <a:buNone/>
            </a:pPr>
            <a:r>
              <a:rPr lang="en"/>
              <a:t> 	           val_acc: 0.7302</a:t>
            </a:r>
            <a:endParaRPr/>
          </a:p>
          <a:p>
            <a:pPr marL="0" lvl="0" indent="0" algn="l" rtl="0">
              <a:spcBef>
                <a:spcPts val="1600"/>
              </a:spcBef>
              <a:spcAft>
                <a:spcPts val="0"/>
              </a:spcAft>
              <a:buClr>
                <a:schemeClr val="dk1"/>
              </a:buClr>
              <a:buSzPts val="1100"/>
              <a:buFont typeface="Arial"/>
              <a:buNone/>
            </a:pPr>
            <a:r>
              <a:rPr lang="en"/>
              <a:t>                      loss: 0.4323</a:t>
            </a:r>
            <a:endParaRPr/>
          </a:p>
          <a:p>
            <a:pPr marL="0" lvl="0" indent="0" algn="l" rtl="0">
              <a:spcBef>
                <a:spcPts val="1600"/>
              </a:spcBef>
              <a:spcAft>
                <a:spcPts val="0"/>
              </a:spcAft>
              <a:buNone/>
            </a:pPr>
            <a:r>
              <a:rPr lang="en"/>
              <a:t>                       acc: 0.808 </a:t>
            </a:r>
            <a:endParaRPr/>
          </a:p>
          <a:p>
            <a:pPr marL="0" lvl="0" indent="0" algn="l" rtl="0">
              <a:spcBef>
                <a:spcPts val="1600"/>
              </a:spcBef>
              <a:spcAft>
                <a:spcPts val="0"/>
              </a:spcAft>
              <a:buClr>
                <a:schemeClr val="dk1"/>
              </a:buClr>
              <a:buSzPts val="1100"/>
              <a:buFont typeface="Arial"/>
              <a:buNone/>
            </a:pPr>
            <a:r>
              <a:rPr lang="en"/>
              <a:t>Test accuracy: 0.835443</a:t>
            </a:r>
            <a:endParaRPr/>
          </a:p>
          <a:p>
            <a:pPr marL="0" lvl="0" indent="0" algn="l" rtl="0">
              <a:spcBef>
                <a:spcPts val="1600"/>
              </a:spcBef>
              <a:spcAft>
                <a:spcPts val="1600"/>
              </a:spcAft>
              <a:buNone/>
            </a:pPr>
            <a:endParaRPr/>
          </a:p>
        </p:txBody>
      </p:sp>
      <p:sp>
        <p:nvSpPr>
          <p:cNvPr id="155" name="Google Shape;155;p22"/>
          <p:cNvSpPr txBox="1">
            <a:spLocks noGrp="1"/>
          </p:cNvSpPr>
          <p:nvPr>
            <p:ph type="title"/>
          </p:nvPr>
        </p:nvSpPr>
        <p:spPr>
          <a:xfrm>
            <a:off x="5651200" y="555600"/>
            <a:ext cx="2985300" cy="75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Multiple hidden layer</a:t>
            </a:r>
            <a:endParaRPr/>
          </a:p>
        </p:txBody>
      </p:sp>
      <p:sp>
        <p:nvSpPr>
          <p:cNvPr id="156" name="Google Shape;156;p22"/>
          <p:cNvSpPr txBox="1">
            <a:spLocks noGrp="1"/>
          </p:cNvSpPr>
          <p:nvPr>
            <p:ph type="body" idx="1"/>
          </p:nvPr>
        </p:nvSpPr>
        <p:spPr>
          <a:xfrm>
            <a:off x="5828600" y="1389600"/>
            <a:ext cx="2808000" cy="317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Input layer nodes: 8</a:t>
            </a:r>
            <a:endParaRPr/>
          </a:p>
          <a:p>
            <a:pPr marL="0" lvl="0" indent="0" algn="l" rtl="0">
              <a:spcBef>
                <a:spcPts val="1600"/>
              </a:spcBef>
              <a:spcAft>
                <a:spcPts val="0"/>
              </a:spcAft>
              <a:buClr>
                <a:schemeClr val="dk1"/>
              </a:buClr>
              <a:buSzPts val="1100"/>
              <a:buFont typeface="Arial"/>
              <a:buNone/>
            </a:pPr>
            <a:r>
              <a:rPr lang="en"/>
              <a:t>Hidden layer nodes: 5 10 10 10 (tanh)</a:t>
            </a:r>
            <a:endParaRPr/>
          </a:p>
          <a:p>
            <a:pPr marL="0" lvl="0" indent="0" algn="l" rtl="0">
              <a:spcBef>
                <a:spcPts val="1600"/>
              </a:spcBef>
              <a:spcAft>
                <a:spcPts val="0"/>
              </a:spcAft>
              <a:buClr>
                <a:schemeClr val="dk1"/>
              </a:buClr>
              <a:buSzPts val="1100"/>
              <a:buFont typeface="Arial"/>
              <a:buNone/>
            </a:pPr>
            <a:r>
              <a:rPr lang="en"/>
              <a:t>Output layer nodes: 2</a:t>
            </a:r>
            <a:endParaRPr/>
          </a:p>
          <a:p>
            <a:pPr marL="0" lvl="0" indent="0" algn="l" rtl="0">
              <a:spcBef>
                <a:spcPts val="1600"/>
              </a:spcBef>
              <a:spcAft>
                <a:spcPts val="0"/>
              </a:spcAft>
              <a:buClr>
                <a:schemeClr val="dk1"/>
              </a:buClr>
              <a:buSzPts val="1100"/>
              <a:buFont typeface="Arial"/>
              <a:buNone/>
            </a:pPr>
            <a:r>
              <a:rPr lang="en"/>
              <a:t>epochs=95</a:t>
            </a:r>
            <a:endParaRPr/>
          </a:p>
          <a:p>
            <a:pPr marL="0" marR="0" lvl="0" indent="0" algn="l" rtl="0">
              <a:lnSpc>
                <a:spcPct val="115000"/>
              </a:lnSpc>
              <a:spcBef>
                <a:spcPts val="1600"/>
              </a:spcBef>
              <a:spcAft>
                <a:spcPts val="0"/>
              </a:spcAft>
              <a:buNone/>
            </a:pPr>
            <a:r>
              <a:rPr lang="en"/>
              <a:t>Performance: val_loss: 0.4893</a:t>
            </a:r>
            <a:endParaRPr/>
          </a:p>
          <a:p>
            <a:pPr marL="0" marR="0" lvl="0" indent="0" algn="l" rtl="0">
              <a:lnSpc>
                <a:spcPct val="115000"/>
              </a:lnSpc>
              <a:spcBef>
                <a:spcPts val="1600"/>
              </a:spcBef>
              <a:spcAft>
                <a:spcPts val="0"/>
              </a:spcAft>
              <a:buNone/>
            </a:pPr>
            <a:r>
              <a:rPr lang="en"/>
              <a:t> 	          val_acc: 0.7302</a:t>
            </a:r>
            <a:endParaRPr/>
          </a:p>
          <a:p>
            <a:pPr marL="0" marR="0" lvl="0" indent="0" algn="l" rtl="0">
              <a:lnSpc>
                <a:spcPct val="115000"/>
              </a:lnSpc>
              <a:spcBef>
                <a:spcPts val="1600"/>
              </a:spcBef>
              <a:spcAft>
                <a:spcPts val="0"/>
              </a:spcAft>
              <a:buNone/>
            </a:pPr>
            <a:r>
              <a:rPr lang="en"/>
              <a:t>		loss: 0.3934</a:t>
            </a:r>
            <a:endParaRPr/>
          </a:p>
          <a:p>
            <a:pPr marL="0" marR="0" lvl="0" indent="0" algn="l" rtl="0">
              <a:lnSpc>
                <a:spcPct val="115000"/>
              </a:lnSpc>
              <a:spcBef>
                <a:spcPts val="1600"/>
              </a:spcBef>
              <a:spcAft>
                <a:spcPts val="0"/>
              </a:spcAft>
              <a:buNone/>
            </a:pPr>
            <a:r>
              <a:rPr lang="en"/>
              <a:t> 		acc: 0.80</a:t>
            </a:r>
            <a:r>
              <a:rPr lang="en" sz="1000">
                <a:highlight>
                  <a:srgbClr val="FFFFFF"/>
                </a:highlight>
                <a:latin typeface="Arial"/>
                <a:ea typeface="Arial"/>
                <a:cs typeface="Arial"/>
                <a:sym typeface="Arial"/>
              </a:rPr>
              <a:t>4</a:t>
            </a:r>
            <a:endParaRPr sz="1000">
              <a:highlight>
                <a:srgbClr val="FFFFFF"/>
              </a:highlight>
              <a:latin typeface="Arial"/>
              <a:ea typeface="Arial"/>
              <a:cs typeface="Arial"/>
              <a:sym typeface="Arial"/>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1000"/>
                                        <p:tgtEl>
                                          <p:spTgt spid="151"/>
                                        </p:tgtEl>
                                      </p:cBhvr>
                                    </p:animEffect>
                                    <p:set>
                                      <p:cBhvr>
                                        <p:cTn id="7" dur="1" fill="hold">
                                          <p:stCondLst>
                                            <p:cond delay="1000"/>
                                          </p:stCondLst>
                                        </p:cTn>
                                        <p:tgtEl>
                                          <p:spTgt spid="151"/>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153"/>
                                        </p:tgtEl>
                                        <p:attrNameLst>
                                          <p:attrName>style.visibility</p:attrName>
                                        </p:attrNameLst>
                                      </p:cBhvr>
                                      <p:to>
                                        <p:strVal val="visible"/>
                                      </p:to>
                                    </p:set>
                                    <p:animEffect transition="in" filter="fade">
                                      <p:cBhvr>
                                        <p:cTn id="10" dur="1000"/>
                                        <p:tgtEl>
                                          <p:spTgt spid="153"/>
                                        </p:tgtEl>
                                      </p:cBhvr>
                                    </p:animEffect>
                                  </p:childTnLst>
                                </p:cTn>
                              </p:par>
                              <p:par>
                                <p:cTn id="11" presetID="10" presetClass="entr" presetSubtype="0" fill="hold" nodeType="withEffect">
                                  <p:stCondLst>
                                    <p:cond delay="0"/>
                                  </p:stCondLst>
                                  <p:childTnLst>
                                    <p:set>
                                      <p:cBhvr>
                                        <p:cTn id="12" dur="1" fill="hold">
                                          <p:stCondLst>
                                            <p:cond delay="0"/>
                                          </p:stCondLst>
                                        </p:cTn>
                                        <p:tgtEl>
                                          <p:spTgt spid="154"/>
                                        </p:tgtEl>
                                        <p:attrNameLst>
                                          <p:attrName>style.visibility</p:attrName>
                                        </p:attrNameLst>
                                      </p:cBhvr>
                                      <p:to>
                                        <p:strVal val="visible"/>
                                      </p:to>
                                    </p:set>
                                    <p:animEffect transition="in" filter="fade">
                                      <p:cBhvr>
                                        <p:cTn id="13" dur="1000"/>
                                        <p:tgtEl>
                                          <p:spTgt spid="15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55"/>
                                        </p:tgtEl>
                                        <p:attrNameLst>
                                          <p:attrName>style.visibility</p:attrName>
                                        </p:attrNameLst>
                                      </p:cBhvr>
                                      <p:to>
                                        <p:strVal val="visible"/>
                                      </p:to>
                                    </p:set>
                                    <p:animEffect transition="in" filter="fade">
                                      <p:cBhvr>
                                        <p:cTn id="18" dur="1000"/>
                                        <p:tgtEl>
                                          <p:spTgt spid="155"/>
                                        </p:tgtEl>
                                      </p:cBhvr>
                                    </p:animEffect>
                                  </p:childTnLst>
                                </p:cTn>
                              </p:par>
                              <p:par>
                                <p:cTn id="19" presetID="10" presetClass="entr" presetSubtype="0" fill="hold" nodeType="withEffect">
                                  <p:stCondLst>
                                    <p:cond delay="0"/>
                                  </p:stCondLst>
                                  <p:childTnLst>
                                    <p:set>
                                      <p:cBhvr>
                                        <p:cTn id="20" dur="1" fill="hold">
                                          <p:stCondLst>
                                            <p:cond delay="0"/>
                                          </p:stCondLst>
                                        </p:cTn>
                                        <p:tgtEl>
                                          <p:spTgt spid="156"/>
                                        </p:tgtEl>
                                        <p:attrNameLst>
                                          <p:attrName>style.visibility</p:attrName>
                                        </p:attrNameLst>
                                      </p:cBhvr>
                                      <p:to>
                                        <p:strVal val="visible"/>
                                      </p:to>
                                    </p:set>
                                    <p:animEffect transition="in" filter="fade">
                                      <p:cBhvr>
                                        <p:cTn id="21" dur="1000"/>
                                        <p:tgtEl>
                                          <p:spTgt spid="1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3"/>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Model performance</a:t>
            </a:r>
            <a:endParaRPr/>
          </a:p>
        </p:txBody>
      </p:sp>
      <p:sp>
        <p:nvSpPr>
          <p:cNvPr id="162" name="Google Shape;162;p23"/>
          <p:cNvSpPr txBox="1">
            <a:spLocks noGrp="1"/>
          </p:cNvSpPr>
          <p:nvPr>
            <p:ph type="body" idx="1"/>
          </p:nvPr>
        </p:nvSpPr>
        <p:spPr>
          <a:xfrm>
            <a:off x="311700" y="1471575"/>
            <a:ext cx="2960400" cy="307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                       Actual</a:t>
            </a:r>
            <a:endParaRPr/>
          </a:p>
          <a:p>
            <a:pPr marL="0" lvl="0" indent="0" algn="l" rtl="0">
              <a:spcBef>
                <a:spcPts val="1600"/>
              </a:spcBef>
              <a:spcAft>
                <a:spcPts val="0"/>
              </a:spcAft>
              <a:buNone/>
            </a:pPr>
            <a:r>
              <a:rPr lang="en"/>
              <a:t>Prediction     0          1</a:t>
            </a:r>
            <a:endParaRPr/>
          </a:p>
          <a:p>
            <a:pPr marL="0" lvl="0" indent="0" algn="l" rtl="0">
              <a:spcBef>
                <a:spcPts val="1600"/>
              </a:spcBef>
              <a:spcAft>
                <a:spcPts val="0"/>
              </a:spcAft>
              <a:buNone/>
            </a:pPr>
            <a:r>
              <a:rPr lang="en"/>
              <a:t>         0          46        2</a:t>
            </a:r>
            <a:endParaRPr/>
          </a:p>
          <a:p>
            <a:pPr marL="0" lvl="0" indent="0" algn="l" rtl="0">
              <a:spcBef>
                <a:spcPts val="1600"/>
              </a:spcBef>
              <a:spcAft>
                <a:spcPts val="0"/>
              </a:spcAft>
              <a:buNone/>
            </a:pPr>
            <a:r>
              <a:rPr lang="en"/>
              <a:t>         1          9         22</a:t>
            </a:r>
            <a:endParaRPr/>
          </a:p>
          <a:p>
            <a:pPr marL="0" lvl="0" indent="0" algn="l" rtl="0">
              <a:spcBef>
                <a:spcPts val="1600"/>
              </a:spcBef>
              <a:spcAft>
                <a:spcPts val="0"/>
              </a:spcAft>
              <a:buNone/>
            </a:pPr>
            <a:endParaRPr/>
          </a:p>
          <a:p>
            <a:pPr marL="0" lvl="0" indent="0" algn="l" rtl="0">
              <a:lnSpc>
                <a:spcPct val="100000"/>
              </a:lnSpc>
              <a:spcBef>
                <a:spcPts val="1600"/>
              </a:spcBef>
              <a:spcAft>
                <a:spcPts val="0"/>
              </a:spcAft>
              <a:buClr>
                <a:schemeClr val="dk1"/>
              </a:buClr>
              <a:buSzPts val="1100"/>
              <a:buFont typeface="Arial"/>
              <a:buNone/>
            </a:pPr>
            <a:r>
              <a:rPr lang="en" sz="2100"/>
              <a:t>Test Accuracy:86.07%</a:t>
            </a:r>
            <a:endParaRPr/>
          </a:p>
          <a:p>
            <a:pPr marL="0" lvl="0" indent="0" algn="l" rtl="0">
              <a:spcBef>
                <a:spcPts val="0"/>
              </a:spcBef>
              <a:spcAft>
                <a:spcPts val="1600"/>
              </a:spcAft>
              <a:buNone/>
            </a:pPr>
            <a:endParaRPr/>
          </a:p>
        </p:txBody>
      </p:sp>
      <p:pic>
        <p:nvPicPr>
          <p:cNvPr id="163" name="Google Shape;163;p23"/>
          <p:cNvPicPr preferRelativeResize="0"/>
          <p:nvPr/>
        </p:nvPicPr>
        <p:blipFill>
          <a:blip r:embed="rId3">
            <a:alphaModFix/>
          </a:blip>
          <a:stretch>
            <a:fillRect/>
          </a:stretch>
        </p:blipFill>
        <p:spPr>
          <a:xfrm>
            <a:off x="3272100" y="152400"/>
            <a:ext cx="5719501" cy="4394029"/>
          </a:xfrm>
          <a:prstGeom prst="rect">
            <a:avLst/>
          </a:prstGeom>
          <a:noFill/>
          <a:ln>
            <a:noFill/>
          </a:ln>
        </p:spPr>
      </p:pic>
      <p:cxnSp>
        <p:nvCxnSpPr>
          <p:cNvPr id="164" name="Google Shape;164;p23"/>
          <p:cNvCxnSpPr/>
          <p:nvPr/>
        </p:nvCxnSpPr>
        <p:spPr>
          <a:xfrm rot="10800000" flipH="1">
            <a:off x="402875" y="2223550"/>
            <a:ext cx="1812900" cy="13500"/>
          </a:xfrm>
          <a:prstGeom prst="straightConnector1">
            <a:avLst/>
          </a:prstGeom>
          <a:noFill/>
          <a:ln w="9525" cap="flat" cmpd="sng">
            <a:solidFill>
              <a:schemeClr val="dk2"/>
            </a:solidFill>
            <a:prstDash val="solid"/>
            <a:round/>
            <a:headEnd type="none" w="med" len="med"/>
            <a:tailEnd type="none" w="med" len="med"/>
          </a:ln>
        </p:spPr>
      </p:cxnSp>
      <p:cxnSp>
        <p:nvCxnSpPr>
          <p:cNvPr id="165" name="Google Shape;165;p23"/>
          <p:cNvCxnSpPr/>
          <p:nvPr/>
        </p:nvCxnSpPr>
        <p:spPr>
          <a:xfrm>
            <a:off x="1168375" y="1780450"/>
            <a:ext cx="0" cy="1208700"/>
          </a:xfrm>
          <a:prstGeom prst="straightConnector1">
            <a:avLst/>
          </a:prstGeom>
          <a:noFill/>
          <a:ln w="9525" cap="flat" cmpd="sng">
            <a:solidFill>
              <a:schemeClr val="dk2"/>
            </a:solidFill>
            <a:prstDash val="solid"/>
            <a:round/>
            <a:headEnd type="none" w="med" len="med"/>
            <a:tailEnd type="none" w="med" len="med"/>
          </a:ln>
        </p:spPr>
      </p:cxnSp>
      <p:cxnSp>
        <p:nvCxnSpPr>
          <p:cNvPr id="166" name="Google Shape;166;p23"/>
          <p:cNvCxnSpPr/>
          <p:nvPr/>
        </p:nvCxnSpPr>
        <p:spPr>
          <a:xfrm>
            <a:off x="1643100" y="1780450"/>
            <a:ext cx="0" cy="12087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4"/>
          <p:cNvSpPr txBox="1">
            <a:spLocks noGrp="1"/>
          </p:cNvSpPr>
          <p:nvPr>
            <p:ph type="title"/>
          </p:nvPr>
        </p:nvSpPr>
        <p:spPr>
          <a:xfrm>
            <a:off x="311700" y="987325"/>
            <a:ext cx="3806400" cy="75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sz="1800" b="1"/>
              <a:t>Diabetes~ glucose+age</a:t>
            </a:r>
            <a:endParaRPr sz="1800" b="1"/>
          </a:p>
          <a:p>
            <a:pPr marL="0" lvl="0" indent="0" algn="l" rtl="0">
              <a:spcBef>
                <a:spcPts val="0"/>
              </a:spcBef>
              <a:spcAft>
                <a:spcPts val="0"/>
              </a:spcAft>
              <a:buNone/>
            </a:pPr>
            <a:endParaRPr/>
          </a:p>
        </p:txBody>
      </p:sp>
      <p:sp>
        <p:nvSpPr>
          <p:cNvPr id="172" name="Google Shape;172;p24"/>
          <p:cNvSpPr txBox="1">
            <a:spLocks noGrp="1"/>
          </p:cNvSpPr>
          <p:nvPr>
            <p:ph type="body" idx="1"/>
          </p:nvPr>
        </p:nvSpPr>
        <p:spPr>
          <a:xfrm>
            <a:off x="311700" y="1389600"/>
            <a:ext cx="2808000" cy="375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Input layer nodes: 2</a:t>
            </a:r>
            <a:endParaRPr/>
          </a:p>
          <a:p>
            <a:pPr marL="0" lvl="0" indent="0" algn="l" rtl="0">
              <a:spcBef>
                <a:spcPts val="1600"/>
              </a:spcBef>
              <a:spcAft>
                <a:spcPts val="0"/>
              </a:spcAft>
              <a:buClr>
                <a:schemeClr val="dk1"/>
              </a:buClr>
              <a:buSzPts val="1100"/>
              <a:buFont typeface="Arial"/>
              <a:buNone/>
            </a:pPr>
            <a:r>
              <a:rPr lang="en"/>
              <a:t>Hidden layer nodes: 2 (Relu)</a:t>
            </a:r>
            <a:endParaRPr/>
          </a:p>
          <a:p>
            <a:pPr marL="0" lvl="0" indent="0" algn="l" rtl="0">
              <a:spcBef>
                <a:spcPts val="1600"/>
              </a:spcBef>
              <a:spcAft>
                <a:spcPts val="0"/>
              </a:spcAft>
              <a:buClr>
                <a:schemeClr val="dk1"/>
              </a:buClr>
              <a:buSzPts val="1100"/>
              <a:buFont typeface="Arial"/>
              <a:buNone/>
            </a:pPr>
            <a:r>
              <a:rPr lang="en"/>
              <a:t>Output layer nodes: 2</a:t>
            </a:r>
            <a:endParaRPr/>
          </a:p>
          <a:p>
            <a:pPr marL="0" lvl="0" indent="0" algn="l" rtl="0">
              <a:spcBef>
                <a:spcPts val="1600"/>
              </a:spcBef>
              <a:spcAft>
                <a:spcPts val="0"/>
              </a:spcAft>
              <a:buClr>
                <a:schemeClr val="dk1"/>
              </a:buClr>
              <a:buSzPts val="1100"/>
              <a:buFont typeface="Arial"/>
              <a:buNone/>
            </a:pPr>
            <a:r>
              <a:rPr lang="en"/>
              <a:t>epochs=86</a:t>
            </a:r>
            <a:endParaRPr/>
          </a:p>
          <a:p>
            <a:pPr marL="0" marR="0" lvl="0" indent="0" algn="l" rtl="0">
              <a:lnSpc>
                <a:spcPct val="115000"/>
              </a:lnSpc>
              <a:spcBef>
                <a:spcPts val="1600"/>
              </a:spcBef>
              <a:spcAft>
                <a:spcPts val="0"/>
              </a:spcAft>
              <a:buNone/>
            </a:pPr>
            <a:r>
              <a:rPr lang="en"/>
              <a:t>Performance: val_loss: 0.5384</a:t>
            </a:r>
            <a:endParaRPr/>
          </a:p>
          <a:p>
            <a:pPr marL="0" marR="0" lvl="0" indent="0" algn="l" rtl="0">
              <a:lnSpc>
                <a:spcPct val="115000"/>
              </a:lnSpc>
              <a:spcBef>
                <a:spcPts val="1600"/>
              </a:spcBef>
              <a:spcAft>
                <a:spcPts val="0"/>
              </a:spcAft>
              <a:buNone/>
            </a:pPr>
            <a:r>
              <a:rPr lang="en"/>
              <a:t> 		val_acc: 0.7143</a:t>
            </a:r>
            <a:endParaRPr/>
          </a:p>
          <a:p>
            <a:pPr marL="0" marR="0" lvl="0" indent="0" algn="l" rtl="0">
              <a:lnSpc>
                <a:spcPct val="115000"/>
              </a:lnSpc>
              <a:spcBef>
                <a:spcPts val="1600"/>
              </a:spcBef>
              <a:spcAft>
                <a:spcPts val="0"/>
              </a:spcAft>
              <a:buNone/>
            </a:pPr>
            <a:r>
              <a:rPr lang="en"/>
              <a:t>   		 loss: 0.4886</a:t>
            </a:r>
            <a:endParaRPr/>
          </a:p>
          <a:p>
            <a:pPr marL="0" marR="0" lvl="0" indent="0" algn="l" rtl="0">
              <a:lnSpc>
                <a:spcPct val="115000"/>
              </a:lnSpc>
              <a:spcBef>
                <a:spcPts val="1600"/>
              </a:spcBef>
              <a:spcAft>
                <a:spcPts val="0"/>
              </a:spcAft>
              <a:buNone/>
            </a:pPr>
            <a:r>
              <a:rPr lang="en"/>
              <a:t>   		  acc: 0.676 </a:t>
            </a:r>
            <a:endParaRPr/>
          </a:p>
          <a:p>
            <a:pPr marL="0" lvl="0" indent="0" algn="l" rtl="0">
              <a:spcBef>
                <a:spcPts val="1600"/>
              </a:spcBef>
              <a:spcAft>
                <a:spcPts val="0"/>
              </a:spcAft>
              <a:buNone/>
            </a:pPr>
            <a:r>
              <a:rPr lang="en"/>
              <a:t>Test accuracy: 0.6075949</a:t>
            </a:r>
            <a:endParaRPr sz="2400">
              <a:highlight>
                <a:srgbClr val="FFFFFF"/>
              </a:highlight>
              <a:latin typeface="Arial"/>
              <a:ea typeface="Arial"/>
              <a:cs typeface="Arial"/>
              <a:sym typeface="Arial"/>
            </a:endParaRPr>
          </a:p>
          <a:p>
            <a:pPr marL="0" lvl="0" indent="0" algn="l" rtl="0">
              <a:spcBef>
                <a:spcPts val="1600"/>
              </a:spcBef>
              <a:spcAft>
                <a:spcPts val="0"/>
              </a:spcAft>
              <a:buClr>
                <a:schemeClr val="dk1"/>
              </a:buClr>
              <a:buSzPts val="1100"/>
              <a:buFont typeface="Arial"/>
              <a:buNone/>
            </a:pPr>
            <a:endParaRPr/>
          </a:p>
          <a:p>
            <a:pPr marL="0" lvl="0" indent="0" algn="l" rtl="0">
              <a:spcBef>
                <a:spcPts val="1600"/>
              </a:spcBef>
              <a:spcAft>
                <a:spcPts val="1600"/>
              </a:spcAft>
              <a:buNone/>
            </a:pPr>
            <a:endParaRPr/>
          </a:p>
        </p:txBody>
      </p:sp>
      <p:sp>
        <p:nvSpPr>
          <p:cNvPr id="173" name="Google Shape;173;p24"/>
          <p:cNvSpPr txBox="1">
            <a:spLocks noGrp="1"/>
          </p:cNvSpPr>
          <p:nvPr>
            <p:ph type="title"/>
          </p:nvPr>
        </p:nvSpPr>
        <p:spPr>
          <a:xfrm>
            <a:off x="311700" y="140050"/>
            <a:ext cx="5678100" cy="57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t>Reduce Variable</a:t>
            </a:r>
            <a:endParaRPr sz="3000"/>
          </a:p>
        </p:txBody>
      </p:sp>
      <p:sp>
        <p:nvSpPr>
          <p:cNvPr id="174" name="Google Shape;174;p24"/>
          <p:cNvSpPr txBox="1">
            <a:spLocks noGrp="1"/>
          </p:cNvSpPr>
          <p:nvPr>
            <p:ph type="title"/>
          </p:nvPr>
        </p:nvSpPr>
        <p:spPr>
          <a:xfrm>
            <a:off x="3119700" y="633900"/>
            <a:ext cx="4831800" cy="75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800" b="1"/>
              <a:t>Diabetes~glucose+age</a:t>
            </a:r>
            <a:endParaRPr sz="1800" b="1"/>
          </a:p>
          <a:p>
            <a:pPr marL="0" lvl="0" indent="0" algn="l" rtl="0">
              <a:spcBef>
                <a:spcPts val="0"/>
              </a:spcBef>
              <a:spcAft>
                <a:spcPts val="0"/>
              </a:spcAft>
              <a:buNone/>
            </a:pPr>
            <a:r>
              <a:rPr lang="en" sz="1800" b="1"/>
              <a:t>+insulin</a:t>
            </a:r>
            <a:endParaRPr sz="1800" b="1"/>
          </a:p>
        </p:txBody>
      </p:sp>
      <p:sp>
        <p:nvSpPr>
          <p:cNvPr id="175" name="Google Shape;175;p24"/>
          <p:cNvSpPr txBox="1">
            <a:spLocks noGrp="1"/>
          </p:cNvSpPr>
          <p:nvPr>
            <p:ph type="body" idx="1"/>
          </p:nvPr>
        </p:nvSpPr>
        <p:spPr>
          <a:xfrm>
            <a:off x="3119700" y="1389600"/>
            <a:ext cx="2808000" cy="375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Input layer nodes: 3</a:t>
            </a:r>
            <a:endParaRPr/>
          </a:p>
          <a:p>
            <a:pPr marL="0" lvl="0" indent="0" algn="l" rtl="0">
              <a:spcBef>
                <a:spcPts val="1600"/>
              </a:spcBef>
              <a:spcAft>
                <a:spcPts val="0"/>
              </a:spcAft>
              <a:buNone/>
            </a:pPr>
            <a:r>
              <a:rPr lang="en"/>
              <a:t>Hidden layer nodes: 2 (Relu)</a:t>
            </a:r>
            <a:endParaRPr/>
          </a:p>
          <a:p>
            <a:pPr marL="0" lvl="0" indent="0" algn="l" rtl="0">
              <a:spcBef>
                <a:spcPts val="1600"/>
              </a:spcBef>
              <a:spcAft>
                <a:spcPts val="0"/>
              </a:spcAft>
              <a:buNone/>
            </a:pPr>
            <a:r>
              <a:rPr lang="en"/>
              <a:t>Output layer nodes: 2</a:t>
            </a:r>
            <a:endParaRPr/>
          </a:p>
          <a:p>
            <a:pPr marL="0" lvl="0" indent="0" algn="l" rtl="0">
              <a:spcBef>
                <a:spcPts val="1600"/>
              </a:spcBef>
              <a:spcAft>
                <a:spcPts val="0"/>
              </a:spcAft>
              <a:buNone/>
            </a:pPr>
            <a:r>
              <a:rPr lang="en"/>
              <a:t>Epochs = 62</a:t>
            </a:r>
            <a:endParaRPr/>
          </a:p>
          <a:p>
            <a:pPr marL="0" marR="0" lvl="0" indent="0" algn="l" rtl="0">
              <a:lnSpc>
                <a:spcPct val="115000"/>
              </a:lnSpc>
              <a:spcBef>
                <a:spcPts val="1600"/>
              </a:spcBef>
              <a:spcAft>
                <a:spcPts val="0"/>
              </a:spcAft>
              <a:buNone/>
            </a:pPr>
            <a:r>
              <a:rPr lang="en"/>
              <a:t>Performance: val_loss: 0.5645</a:t>
            </a:r>
            <a:endParaRPr/>
          </a:p>
          <a:p>
            <a:pPr marL="0" marR="0" lvl="0" indent="0" algn="l" rtl="0">
              <a:lnSpc>
                <a:spcPct val="115000"/>
              </a:lnSpc>
              <a:spcBef>
                <a:spcPts val="1600"/>
              </a:spcBef>
              <a:spcAft>
                <a:spcPts val="0"/>
              </a:spcAft>
              <a:buNone/>
            </a:pPr>
            <a:r>
              <a:rPr lang="en"/>
              <a:t> 		val_acc: 0.746</a:t>
            </a:r>
            <a:endParaRPr/>
          </a:p>
          <a:p>
            <a:pPr marL="0" marR="0" lvl="0" indent="0" algn="l" rtl="0">
              <a:lnSpc>
                <a:spcPct val="115000"/>
              </a:lnSpc>
              <a:spcBef>
                <a:spcPts val="1600"/>
              </a:spcBef>
              <a:spcAft>
                <a:spcPts val="0"/>
              </a:spcAft>
              <a:buNone/>
            </a:pPr>
            <a:r>
              <a:rPr lang="en"/>
              <a:t>   		 loss: 0.4892</a:t>
            </a:r>
            <a:endParaRPr/>
          </a:p>
          <a:p>
            <a:pPr marL="0" marR="0" lvl="0" indent="0" algn="l" rtl="0">
              <a:lnSpc>
                <a:spcPct val="115000"/>
              </a:lnSpc>
              <a:spcBef>
                <a:spcPts val="1600"/>
              </a:spcBef>
              <a:spcAft>
                <a:spcPts val="0"/>
              </a:spcAft>
              <a:buNone/>
            </a:pPr>
            <a:r>
              <a:rPr lang="en"/>
              <a:t> 	            acc: 0.744</a:t>
            </a:r>
            <a:endParaRPr/>
          </a:p>
          <a:p>
            <a:pPr marL="0" marR="0" lvl="0" indent="0" algn="l" rtl="0">
              <a:lnSpc>
                <a:spcPct val="115000"/>
              </a:lnSpc>
              <a:spcBef>
                <a:spcPts val="1600"/>
              </a:spcBef>
              <a:spcAft>
                <a:spcPts val="0"/>
              </a:spcAft>
              <a:buNone/>
            </a:pPr>
            <a:r>
              <a:rPr lang="en"/>
              <a:t>Test accuracy: 0.7594937</a:t>
            </a:r>
            <a:endParaRPr sz="2400">
              <a:highlight>
                <a:srgbClr val="FFFFFF"/>
              </a:highlight>
              <a:latin typeface="Arial"/>
              <a:ea typeface="Arial"/>
              <a:cs typeface="Arial"/>
              <a:sym typeface="Arial"/>
            </a:endParaRPr>
          </a:p>
          <a:p>
            <a:pPr marL="0" marR="0" lvl="0" indent="0" algn="l" rtl="0">
              <a:lnSpc>
                <a:spcPct val="115000"/>
              </a:lnSpc>
              <a:spcBef>
                <a:spcPts val="1600"/>
              </a:spcBef>
              <a:spcAft>
                <a:spcPts val="0"/>
              </a:spcAft>
              <a:buNone/>
            </a:pPr>
            <a:endParaRPr/>
          </a:p>
          <a:p>
            <a:pPr marL="0" marR="0" lvl="0" indent="0" algn="l" rtl="0">
              <a:lnSpc>
                <a:spcPct val="115000"/>
              </a:lnSpc>
              <a:spcBef>
                <a:spcPts val="1600"/>
              </a:spcBef>
              <a:spcAft>
                <a:spcPts val="0"/>
              </a:spcAft>
              <a:buNone/>
            </a:pPr>
            <a:endParaRPr/>
          </a:p>
          <a:p>
            <a:pPr marL="0" lvl="0" indent="0" algn="l" rtl="0">
              <a:spcBef>
                <a:spcPts val="1600"/>
              </a:spcBef>
              <a:spcAft>
                <a:spcPts val="1600"/>
              </a:spcAft>
              <a:buNone/>
            </a:pPr>
            <a:endParaRPr/>
          </a:p>
        </p:txBody>
      </p:sp>
      <p:sp>
        <p:nvSpPr>
          <p:cNvPr id="176" name="Google Shape;176;p24"/>
          <p:cNvSpPr txBox="1">
            <a:spLocks noGrp="1"/>
          </p:cNvSpPr>
          <p:nvPr>
            <p:ph type="title"/>
          </p:nvPr>
        </p:nvSpPr>
        <p:spPr>
          <a:xfrm>
            <a:off x="5711525" y="633900"/>
            <a:ext cx="7216800" cy="75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800" b="1"/>
              <a:t>Diabetes~glucose+age+insulin</a:t>
            </a:r>
            <a:endParaRPr sz="1800" b="1"/>
          </a:p>
          <a:p>
            <a:pPr marL="0" lvl="0" indent="0" algn="l" rtl="0">
              <a:spcBef>
                <a:spcPts val="0"/>
              </a:spcBef>
              <a:spcAft>
                <a:spcPts val="0"/>
              </a:spcAft>
              <a:buNone/>
            </a:pPr>
            <a:r>
              <a:rPr lang="en" sz="1800" b="1"/>
              <a:t>+pregnant+mass</a:t>
            </a:r>
            <a:endParaRPr sz="1800" b="1"/>
          </a:p>
        </p:txBody>
      </p:sp>
      <p:sp>
        <p:nvSpPr>
          <p:cNvPr id="177" name="Google Shape;177;p24"/>
          <p:cNvSpPr txBox="1">
            <a:spLocks noGrp="1"/>
          </p:cNvSpPr>
          <p:nvPr>
            <p:ph type="body" idx="1"/>
          </p:nvPr>
        </p:nvSpPr>
        <p:spPr>
          <a:xfrm>
            <a:off x="5711525" y="1389600"/>
            <a:ext cx="2808000" cy="375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Input layer nodes: 5</a:t>
            </a:r>
            <a:endParaRPr/>
          </a:p>
          <a:p>
            <a:pPr marL="0" lvl="0" indent="0" algn="l" rtl="0">
              <a:spcBef>
                <a:spcPts val="1600"/>
              </a:spcBef>
              <a:spcAft>
                <a:spcPts val="0"/>
              </a:spcAft>
              <a:buNone/>
            </a:pPr>
            <a:r>
              <a:rPr lang="en"/>
              <a:t>Hidden layer nodes: 4 (Relu)</a:t>
            </a:r>
            <a:endParaRPr/>
          </a:p>
          <a:p>
            <a:pPr marL="0" lvl="0" indent="0" algn="l" rtl="0">
              <a:spcBef>
                <a:spcPts val="1600"/>
              </a:spcBef>
              <a:spcAft>
                <a:spcPts val="0"/>
              </a:spcAft>
              <a:buNone/>
            </a:pPr>
            <a:r>
              <a:rPr lang="en"/>
              <a:t>Output layer nodes: 2</a:t>
            </a:r>
            <a:endParaRPr/>
          </a:p>
          <a:p>
            <a:pPr marL="0" lvl="0" indent="0" algn="l" rtl="0">
              <a:spcBef>
                <a:spcPts val="1600"/>
              </a:spcBef>
              <a:spcAft>
                <a:spcPts val="0"/>
              </a:spcAft>
              <a:buNone/>
            </a:pPr>
            <a:r>
              <a:rPr lang="en"/>
              <a:t>Epochs = 382</a:t>
            </a:r>
            <a:endParaRPr/>
          </a:p>
          <a:p>
            <a:pPr marL="0" marR="0" lvl="0" indent="0" algn="l" rtl="0">
              <a:lnSpc>
                <a:spcPct val="115000"/>
              </a:lnSpc>
              <a:spcBef>
                <a:spcPts val="1600"/>
              </a:spcBef>
              <a:spcAft>
                <a:spcPts val="0"/>
              </a:spcAft>
              <a:buNone/>
            </a:pPr>
            <a:r>
              <a:rPr lang="en"/>
              <a:t>Performance: val_loss: 0.435</a:t>
            </a:r>
            <a:endParaRPr/>
          </a:p>
          <a:p>
            <a:pPr marL="457200" marR="0" lvl="0" indent="457200" algn="l" rtl="0">
              <a:lnSpc>
                <a:spcPct val="115000"/>
              </a:lnSpc>
              <a:spcBef>
                <a:spcPts val="1600"/>
              </a:spcBef>
              <a:spcAft>
                <a:spcPts val="0"/>
              </a:spcAft>
              <a:buNone/>
            </a:pPr>
            <a:r>
              <a:rPr lang="en"/>
              <a:t> val_acc: 0.8254</a:t>
            </a:r>
            <a:endParaRPr/>
          </a:p>
          <a:p>
            <a:pPr marL="0" marR="0" lvl="0" indent="0" algn="l" rtl="0">
              <a:lnSpc>
                <a:spcPct val="115000"/>
              </a:lnSpc>
              <a:spcBef>
                <a:spcPts val="1600"/>
              </a:spcBef>
              <a:spcAft>
                <a:spcPts val="0"/>
              </a:spcAft>
              <a:buNone/>
            </a:pPr>
            <a:r>
              <a:rPr lang="en"/>
              <a:t>  		  loss: 0.4029</a:t>
            </a:r>
            <a:endParaRPr/>
          </a:p>
          <a:p>
            <a:pPr marL="0" marR="0" lvl="0" indent="0" algn="l" rtl="0">
              <a:lnSpc>
                <a:spcPct val="115000"/>
              </a:lnSpc>
              <a:spcBef>
                <a:spcPts val="1600"/>
              </a:spcBef>
              <a:spcAft>
                <a:spcPts val="0"/>
              </a:spcAft>
              <a:buNone/>
            </a:pPr>
            <a:r>
              <a:rPr lang="en"/>
              <a:t>    		 acc: 0.804</a:t>
            </a:r>
            <a:endParaRPr/>
          </a:p>
          <a:p>
            <a:pPr marL="0" marR="0" lvl="0" indent="0" algn="l" rtl="0">
              <a:lnSpc>
                <a:spcPct val="115000"/>
              </a:lnSpc>
              <a:spcBef>
                <a:spcPts val="1600"/>
              </a:spcBef>
              <a:spcAft>
                <a:spcPts val="0"/>
              </a:spcAft>
              <a:buNone/>
            </a:pPr>
            <a:r>
              <a:rPr lang="en"/>
              <a:t>Test accuracy: 0.7848101</a:t>
            </a:r>
            <a:endParaRPr sz="2400">
              <a:highlight>
                <a:srgbClr val="FFFFFF"/>
              </a:highlight>
              <a:latin typeface="Arial"/>
              <a:ea typeface="Arial"/>
              <a:cs typeface="Arial"/>
              <a:sym typeface="Arial"/>
            </a:endParaRPr>
          </a:p>
          <a:p>
            <a:pPr marL="0" marR="0" lvl="0" indent="0" algn="l" rtl="0">
              <a:lnSpc>
                <a:spcPct val="115000"/>
              </a:lnSpc>
              <a:spcBef>
                <a:spcPts val="1600"/>
              </a:spcBef>
              <a:spcAft>
                <a:spcPts val="0"/>
              </a:spcAft>
              <a:buNone/>
            </a:pPr>
            <a:endParaRPr/>
          </a:p>
          <a:p>
            <a:pPr marL="0" marR="0" lvl="0" indent="0" algn="l" rtl="0">
              <a:lnSpc>
                <a:spcPct val="115000"/>
              </a:lnSpc>
              <a:spcBef>
                <a:spcPts val="1600"/>
              </a:spcBef>
              <a:spcAft>
                <a:spcPts val="0"/>
              </a:spcAft>
              <a:buNone/>
            </a:pPr>
            <a:endParaRPr/>
          </a:p>
          <a:p>
            <a:pPr marL="0" marR="0" lvl="0" indent="0" algn="l" rtl="0">
              <a:lnSpc>
                <a:spcPct val="115000"/>
              </a:lnSpc>
              <a:spcBef>
                <a:spcPts val="1600"/>
              </a:spcBef>
              <a:spcAft>
                <a:spcPts val="0"/>
              </a:spcAft>
              <a:buNone/>
            </a:pPr>
            <a:endParaRPr/>
          </a:p>
          <a:p>
            <a:pPr marL="0" lvl="0" indent="0" algn="l" rtl="0">
              <a:spcBef>
                <a:spcPts val="1600"/>
              </a:spcBef>
              <a:spcAft>
                <a:spcPts val="1600"/>
              </a:spcAft>
              <a:buNone/>
            </a:pPr>
            <a:endParaRPr/>
          </a:p>
        </p:txBody>
      </p:sp>
      <p:cxnSp>
        <p:nvCxnSpPr>
          <p:cNvPr id="178" name="Google Shape;178;p24"/>
          <p:cNvCxnSpPr/>
          <p:nvPr/>
        </p:nvCxnSpPr>
        <p:spPr>
          <a:xfrm rot="10800000" flipH="1">
            <a:off x="410125" y="1349950"/>
            <a:ext cx="8526900" cy="171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5"/>
          <p:cNvSpPr txBox="1">
            <a:spLocks noGrp="1"/>
          </p:cNvSpPr>
          <p:nvPr>
            <p:ph type="title"/>
          </p:nvPr>
        </p:nvSpPr>
        <p:spPr>
          <a:xfrm>
            <a:off x="311700" y="755700"/>
            <a:ext cx="3806400" cy="75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sz="1800" b="1"/>
              <a:t>Diabetes~ glucose+age</a:t>
            </a:r>
            <a:endParaRPr sz="1800" b="1"/>
          </a:p>
          <a:p>
            <a:pPr marL="0" lvl="0" indent="0" algn="l" rtl="0">
              <a:spcBef>
                <a:spcPts val="0"/>
              </a:spcBef>
              <a:spcAft>
                <a:spcPts val="0"/>
              </a:spcAft>
              <a:buNone/>
            </a:pPr>
            <a:endParaRPr/>
          </a:p>
        </p:txBody>
      </p:sp>
      <p:sp>
        <p:nvSpPr>
          <p:cNvPr id="184" name="Google Shape;184;p25"/>
          <p:cNvSpPr txBox="1">
            <a:spLocks noGrp="1"/>
          </p:cNvSpPr>
          <p:nvPr>
            <p:ph type="body" idx="1"/>
          </p:nvPr>
        </p:nvSpPr>
        <p:spPr>
          <a:xfrm>
            <a:off x="311700" y="1389600"/>
            <a:ext cx="2808000" cy="375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Input layer nodes: 2</a:t>
            </a:r>
            <a:endParaRPr/>
          </a:p>
          <a:p>
            <a:pPr marL="0" lvl="0" indent="0" algn="l" rtl="0">
              <a:spcBef>
                <a:spcPts val="1600"/>
              </a:spcBef>
              <a:spcAft>
                <a:spcPts val="0"/>
              </a:spcAft>
              <a:buClr>
                <a:schemeClr val="dk1"/>
              </a:buClr>
              <a:buSzPts val="1100"/>
              <a:buFont typeface="Arial"/>
              <a:buNone/>
            </a:pPr>
            <a:r>
              <a:rPr lang="en"/>
              <a:t>Hidden layer nodes: 6 10 12 6 4 (tanh)</a:t>
            </a:r>
            <a:endParaRPr/>
          </a:p>
          <a:p>
            <a:pPr marL="0" lvl="0" indent="0" algn="l" rtl="0">
              <a:spcBef>
                <a:spcPts val="1600"/>
              </a:spcBef>
              <a:spcAft>
                <a:spcPts val="0"/>
              </a:spcAft>
              <a:buClr>
                <a:schemeClr val="dk1"/>
              </a:buClr>
              <a:buSzPts val="1100"/>
              <a:buFont typeface="Arial"/>
              <a:buNone/>
            </a:pPr>
            <a:r>
              <a:rPr lang="en"/>
              <a:t>Output layer nodes: 2</a:t>
            </a:r>
            <a:endParaRPr/>
          </a:p>
          <a:p>
            <a:pPr marL="0" lvl="0" indent="0" algn="l" rtl="0">
              <a:spcBef>
                <a:spcPts val="1600"/>
              </a:spcBef>
              <a:spcAft>
                <a:spcPts val="0"/>
              </a:spcAft>
              <a:buClr>
                <a:schemeClr val="dk1"/>
              </a:buClr>
              <a:buSzPts val="1100"/>
              <a:buFont typeface="Arial"/>
              <a:buNone/>
            </a:pPr>
            <a:r>
              <a:rPr lang="en"/>
              <a:t>epochs=15（patience=10）</a:t>
            </a:r>
            <a:endParaRPr/>
          </a:p>
          <a:p>
            <a:pPr marL="0" marR="0" lvl="0" indent="0" algn="l" rtl="0">
              <a:lnSpc>
                <a:spcPct val="115000"/>
              </a:lnSpc>
              <a:spcBef>
                <a:spcPts val="1600"/>
              </a:spcBef>
              <a:spcAft>
                <a:spcPts val="0"/>
              </a:spcAft>
              <a:buNone/>
            </a:pPr>
            <a:r>
              <a:rPr lang="en"/>
              <a:t>Performance: val_loss: 0.5362</a:t>
            </a:r>
            <a:endParaRPr/>
          </a:p>
          <a:p>
            <a:pPr marL="0" marR="0" lvl="0" indent="0" algn="l" rtl="0">
              <a:lnSpc>
                <a:spcPct val="115000"/>
              </a:lnSpc>
              <a:spcBef>
                <a:spcPts val="1600"/>
              </a:spcBef>
              <a:spcAft>
                <a:spcPts val="0"/>
              </a:spcAft>
              <a:buNone/>
            </a:pPr>
            <a:r>
              <a:rPr lang="en"/>
              <a:t> 		val_acc: 0.7143</a:t>
            </a:r>
            <a:endParaRPr/>
          </a:p>
          <a:p>
            <a:pPr marL="0" marR="0" lvl="0" indent="0" algn="l" rtl="0">
              <a:lnSpc>
                <a:spcPct val="115000"/>
              </a:lnSpc>
              <a:spcBef>
                <a:spcPts val="1600"/>
              </a:spcBef>
              <a:spcAft>
                <a:spcPts val="0"/>
              </a:spcAft>
              <a:buNone/>
            </a:pPr>
            <a:r>
              <a:rPr lang="en"/>
              <a:t>   		 loss: 0.4615</a:t>
            </a:r>
            <a:endParaRPr/>
          </a:p>
          <a:p>
            <a:pPr marL="0" marR="0" lvl="0" indent="0" algn="l" rtl="0">
              <a:lnSpc>
                <a:spcPct val="115000"/>
              </a:lnSpc>
              <a:spcBef>
                <a:spcPts val="1600"/>
              </a:spcBef>
              <a:spcAft>
                <a:spcPts val="0"/>
              </a:spcAft>
              <a:buNone/>
            </a:pPr>
            <a:r>
              <a:rPr lang="en"/>
              <a:t>    		 acc: 0.788</a:t>
            </a:r>
            <a:endParaRPr/>
          </a:p>
          <a:p>
            <a:pPr marL="0" lvl="0" indent="0" algn="l" rtl="0">
              <a:spcBef>
                <a:spcPts val="1600"/>
              </a:spcBef>
              <a:spcAft>
                <a:spcPts val="0"/>
              </a:spcAft>
              <a:buNone/>
            </a:pPr>
            <a:r>
              <a:rPr lang="en"/>
              <a:t>Test accuracy: 0.8607595</a:t>
            </a:r>
            <a:endParaRPr/>
          </a:p>
          <a:p>
            <a:pPr marL="0" lvl="0" indent="0" algn="l" rtl="0">
              <a:spcBef>
                <a:spcPts val="1600"/>
              </a:spcBef>
              <a:spcAft>
                <a:spcPts val="0"/>
              </a:spcAft>
              <a:buNone/>
            </a:pPr>
            <a:endParaRPr/>
          </a:p>
          <a:p>
            <a:pPr marL="0" lvl="0" indent="0" algn="l" rtl="0">
              <a:spcBef>
                <a:spcPts val="1600"/>
              </a:spcBef>
              <a:spcAft>
                <a:spcPts val="0"/>
              </a:spcAft>
              <a:buClr>
                <a:schemeClr val="dk1"/>
              </a:buClr>
              <a:buSzPts val="1100"/>
              <a:buFont typeface="Arial"/>
              <a:buNone/>
            </a:pPr>
            <a:endParaRPr/>
          </a:p>
          <a:p>
            <a:pPr marL="0" lvl="0" indent="0" algn="l" rtl="0">
              <a:spcBef>
                <a:spcPts val="1600"/>
              </a:spcBef>
              <a:spcAft>
                <a:spcPts val="1600"/>
              </a:spcAft>
              <a:buNone/>
            </a:pPr>
            <a:endParaRPr/>
          </a:p>
        </p:txBody>
      </p:sp>
      <p:sp>
        <p:nvSpPr>
          <p:cNvPr id="185" name="Google Shape;185;p25"/>
          <p:cNvSpPr txBox="1">
            <a:spLocks noGrp="1"/>
          </p:cNvSpPr>
          <p:nvPr>
            <p:ph type="title"/>
          </p:nvPr>
        </p:nvSpPr>
        <p:spPr>
          <a:xfrm>
            <a:off x="311700" y="0"/>
            <a:ext cx="5678100" cy="75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t>Reduce Variable</a:t>
            </a:r>
            <a:endParaRPr sz="3000"/>
          </a:p>
        </p:txBody>
      </p:sp>
      <p:sp>
        <p:nvSpPr>
          <p:cNvPr id="186" name="Google Shape;186;p25"/>
          <p:cNvSpPr txBox="1">
            <a:spLocks noGrp="1"/>
          </p:cNvSpPr>
          <p:nvPr>
            <p:ph type="title"/>
          </p:nvPr>
        </p:nvSpPr>
        <p:spPr>
          <a:xfrm>
            <a:off x="3119700" y="555600"/>
            <a:ext cx="4831800" cy="75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800" b="1"/>
              <a:t>Diabetes~glucose+age</a:t>
            </a:r>
            <a:endParaRPr sz="1800" b="1"/>
          </a:p>
          <a:p>
            <a:pPr marL="0" lvl="0" indent="0" algn="l" rtl="0">
              <a:spcBef>
                <a:spcPts val="0"/>
              </a:spcBef>
              <a:spcAft>
                <a:spcPts val="0"/>
              </a:spcAft>
              <a:buNone/>
            </a:pPr>
            <a:r>
              <a:rPr lang="en" sz="1800" b="1"/>
              <a:t>+insulin</a:t>
            </a:r>
            <a:endParaRPr sz="1800" b="1"/>
          </a:p>
        </p:txBody>
      </p:sp>
      <p:sp>
        <p:nvSpPr>
          <p:cNvPr id="187" name="Google Shape;187;p25"/>
          <p:cNvSpPr txBox="1">
            <a:spLocks noGrp="1"/>
          </p:cNvSpPr>
          <p:nvPr>
            <p:ph type="body" idx="1"/>
          </p:nvPr>
        </p:nvSpPr>
        <p:spPr>
          <a:xfrm>
            <a:off x="3119700" y="1389600"/>
            <a:ext cx="2808000" cy="375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Input layer nodes: 3</a:t>
            </a:r>
            <a:endParaRPr/>
          </a:p>
          <a:p>
            <a:pPr marL="0" lvl="0" indent="0" algn="l" rtl="0">
              <a:spcBef>
                <a:spcPts val="1600"/>
              </a:spcBef>
              <a:spcAft>
                <a:spcPts val="0"/>
              </a:spcAft>
              <a:buNone/>
            </a:pPr>
            <a:r>
              <a:rPr lang="en"/>
              <a:t>Hidden layer nodes: 6 10 8 6 4  (tanh)</a:t>
            </a:r>
            <a:endParaRPr/>
          </a:p>
          <a:p>
            <a:pPr marL="0" lvl="0" indent="0" algn="l" rtl="0">
              <a:spcBef>
                <a:spcPts val="1600"/>
              </a:spcBef>
              <a:spcAft>
                <a:spcPts val="0"/>
              </a:spcAft>
              <a:buNone/>
            </a:pPr>
            <a:r>
              <a:rPr lang="en"/>
              <a:t>Output layer nodes: 2</a:t>
            </a:r>
            <a:endParaRPr/>
          </a:p>
          <a:p>
            <a:pPr marL="0" lvl="0" indent="0" algn="l" rtl="0">
              <a:spcBef>
                <a:spcPts val="1600"/>
              </a:spcBef>
              <a:spcAft>
                <a:spcPts val="0"/>
              </a:spcAft>
              <a:buNone/>
            </a:pPr>
            <a:r>
              <a:rPr lang="en"/>
              <a:t>Epochs = 20（patience=10）</a:t>
            </a:r>
            <a:endParaRPr/>
          </a:p>
          <a:p>
            <a:pPr marL="0" marR="0" lvl="0" indent="0" algn="l" rtl="0">
              <a:lnSpc>
                <a:spcPct val="115000"/>
              </a:lnSpc>
              <a:spcBef>
                <a:spcPts val="1600"/>
              </a:spcBef>
              <a:spcAft>
                <a:spcPts val="0"/>
              </a:spcAft>
              <a:buNone/>
            </a:pPr>
            <a:r>
              <a:rPr lang="en"/>
              <a:t>Performance: val_loss: 0.5328</a:t>
            </a:r>
            <a:endParaRPr/>
          </a:p>
          <a:p>
            <a:pPr marL="0" marR="0" lvl="0" indent="0" algn="l" rtl="0">
              <a:lnSpc>
                <a:spcPct val="115000"/>
              </a:lnSpc>
              <a:spcBef>
                <a:spcPts val="1600"/>
              </a:spcBef>
              <a:spcAft>
                <a:spcPts val="0"/>
              </a:spcAft>
              <a:buNone/>
            </a:pPr>
            <a:r>
              <a:rPr lang="en"/>
              <a:t> 		val_acc: 0.6984</a:t>
            </a:r>
            <a:endParaRPr/>
          </a:p>
          <a:p>
            <a:pPr marL="0" marR="0" lvl="0" indent="0" algn="l" rtl="0">
              <a:lnSpc>
                <a:spcPct val="115000"/>
              </a:lnSpc>
              <a:spcBef>
                <a:spcPts val="1600"/>
              </a:spcBef>
              <a:spcAft>
                <a:spcPts val="0"/>
              </a:spcAft>
              <a:buNone/>
            </a:pPr>
            <a:r>
              <a:rPr lang="en"/>
              <a:t>  		  loss: 0.461</a:t>
            </a:r>
            <a:endParaRPr/>
          </a:p>
          <a:p>
            <a:pPr marL="0" marR="0" lvl="0" indent="0" algn="l" rtl="0">
              <a:lnSpc>
                <a:spcPct val="115000"/>
              </a:lnSpc>
              <a:spcBef>
                <a:spcPts val="1600"/>
              </a:spcBef>
              <a:spcAft>
                <a:spcPts val="0"/>
              </a:spcAft>
              <a:buNone/>
            </a:pPr>
            <a:r>
              <a:rPr lang="en"/>
              <a:t>  		   acc: 0.78</a:t>
            </a:r>
            <a:endParaRPr/>
          </a:p>
          <a:p>
            <a:pPr marL="0" marR="0" lvl="0" indent="0" algn="l" rtl="0">
              <a:lnSpc>
                <a:spcPct val="115000"/>
              </a:lnSpc>
              <a:spcBef>
                <a:spcPts val="1600"/>
              </a:spcBef>
              <a:spcAft>
                <a:spcPts val="0"/>
              </a:spcAft>
              <a:buNone/>
            </a:pPr>
            <a:r>
              <a:rPr lang="en"/>
              <a:t>Test accuracy: 0.8607595</a:t>
            </a:r>
            <a:endParaRPr/>
          </a:p>
          <a:p>
            <a:pPr marL="0" marR="0" lvl="0" indent="0" algn="l" rtl="0">
              <a:lnSpc>
                <a:spcPct val="115000"/>
              </a:lnSpc>
              <a:spcBef>
                <a:spcPts val="1600"/>
              </a:spcBef>
              <a:spcAft>
                <a:spcPts val="0"/>
              </a:spcAft>
              <a:buNone/>
            </a:pPr>
            <a:endParaRPr/>
          </a:p>
          <a:p>
            <a:pPr marL="0" marR="0" lvl="0" indent="0" algn="l" rtl="0">
              <a:lnSpc>
                <a:spcPct val="115000"/>
              </a:lnSpc>
              <a:spcBef>
                <a:spcPts val="1600"/>
              </a:spcBef>
              <a:spcAft>
                <a:spcPts val="0"/>
              </a:spcAft>
              <a:buNone/>
            </a:pPr>
            <a:endParaRPr/>
          </a:p>
          <a:p>
            <a:pPr marL="0" marR="0" lvl="0" indent="0" algn="l" rtl="0">
              <a:lnSpc>
                <a:spcPct val="115000"/>
              </a:lnSpc>
              <a:spcBef>
                <a:spcPts val="1600"/>
              </a:spcBef>
              <a:spcAft>
                <a:spcPts val="0"/>
              </a:spcAft>
              <a:buNone/>
            </a:pPr>
            <a:endParaRPr/>
          </a:p>
          <a:p>
            <a:pPr marL="0" lvl="0" indent="0" algn="l" rtl="0">
              <a:spcBef>
                <a:spcPts val="1600"/>
              </a:spcBef>
              <a:spcAft>
                <a:spcPts val="1600"/>
              </a:spcAft>
              <a:buNone/>
            </a:pPr>
            <a:endParaRPr/>
          </a:p>
        </p:txBody>
      </p:sp>
      <p:sp>
        <p:nvSpPr>
          <p:cNvPr id="188" name="Google Shape;188;p25"/>
          <p:cNvSpPr txBox="1">
            <a:spLocks noGrp="1"/>
          </p:cNvSpPr>
          <p:nvPr>
            <p:ph type="title"/>
          </p:nvPr>
        </p:nvSpPr>
        <p:spPr>
          <a:xfrm>
            <a:off x="5989800" y="555600"/>
            <a:ext cx="7231500" cy="75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800" b="1"/>
              <a:t>Diabetes~glucose+age+</a:t>
            </a:r>
            <a:endParaRPr sz="1800" b="1"/>
          </a:p>
          <a:p>
            <a:pPr marL="0" lvl="0" indent="0" algn="l" rtl="0">
              <a:spcBef>
                <a:spcPts val="0"/>
              </a:spcBef>
              <a:spcAft>
                <a:spcPts val="0"/>
              </a:spcAft>
              <a:buNone/>
            </a:pPr>
            <a:r>
              <a:rPr lang="en" sz="1800" b="1"/>
              <a:t>insulin+pregnant+mass</a:t>
            </a:r>
            <a:endParaRPr sz="1800" b="1"/>
          </a:p>
        </p:txBody>
      </p:sp>
      <p:sp>
        <p:nvSpPr>
          <p:cNvPr id="189" name="Google Shape;189;p25"/>
          <p:cNvSpPr txBox="1">
            <a:spLocks noGrp="1"/>
          </p:cNvSpPr>
          <p:nvPr>
            <p:ph type="body" idx="1"/>
          </p:nvPr>
        </p:nvSpPr>
        <p:spPr>
          <a:xfrm>
            <a:off x="5989800" y="1311300"/>
            <a:ext cx="2808000" cy="3753900"/>
          </a:xfrm>
          <a:prstGeom prst="rect">
            <a:avLst/>
          </a:prstGeom>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r>
              <a:rPr lang="en"/>
              <a:t>Input layer nodes: 5</a:t>
            </a:r>
            <a:endParaRPr/>
          </a:p>
          <a:p>
            <a:pPr marL="0" marR="0" lvl="0" indent="0" algn="l" rtl="0">
              <a:lnSpc>
                <a:spcPct val="115000"/>
              </a:lnSpc>
              <a:spcBef>
                <a:spcPts val="1600"/>
              </a:spcBef>
              <a:spcAft>
                <a:spcPts val="0"/>
              </a:spcAft>
              <a:buNone/>
            </a:pPr>
            <a:r>
              <a:rPr lang="en"/>
              <a:t>Hidden layer nodes: 8 10 12 8 4 (tanh)</a:t>
            </a:r>
            <a:endParaRPr/>
          </a:p>
          <a:p>
            <a:pPr marL="0" marR="0" lvl="0" indent="0" algn="l" rtl="0">
              <a:lnSpc>
                <a:spcPct val="115000"/>
              </a:lnSpc>
              <a:spcBef>
                <a:spcPts val="1600"/>
              </a:spcBef>
              <a:spcAft>
                <a:spcPts val="0"/>
              </a:spcAft>
              <a:buNone/>
            </a:pPr>
            <a:r>
              <a:rPr lang="en"/>
              <a:t>Output layer nodes: 2</a:t>
            </a:r>
            <a:endParaRPr/>
          </a:p>
          <a:p>
            <a:pPr marL="0" marR="0" lvl="0" indent="0" algn="l" rtl="0">
              <a:lnSpc>
                <a:spcPct val="115000"/>
              </a:lnSpc>
              <a:spcBef>
                <a:spcPts val="1600"/>
              </a:spcBef>
              <a:spcAft>
                <a:spcPts val="0"/>
              </a:spcAft>
              <a:buNone/>
            </a:pPr>
            <a:r>
              <a:rPr lang="en"/>
              <a:t>Epochs = 43</a:t>
            </a:r>
            <a:endParaRPr/>
          </a:p>
          <a:p>
            <a:pPr marL="0" marR="0" lvl="0" indent="0" algn="l" rtl="0">
              <a:lnSpc>
                <a:spcPct val="115000"/>
              </a:lnSpc>
              <a:spcBef>
                <a:spcPts val="1600"/>
              </a:spcBef>
              <a:spcAft>
                <a:spcPts val="0"/>
              </a:spcAft>
              <a:buNone/>
            </a:pPr>
            <a:r>
              <a:rPr lang="en"/>
              <a:t>Performance: val_loss: 0.4633</a:t>
            </a:r>
            <a:endParaRPr/>
          </a:p>
          <a:p>
            <a:pPr marL="457200" marR="0" lvl="0" indent="457200" algn="l" rtl="0">
              <a:lnSpc>
                <a:spcPct val="115000"/>
              </a:lnSpc>
              <a:spcBef>
                <a:spcPts val="1600"/>
              </a:spcBef>
              <a:spcAft>
                <a:spcPts val="0"/>
              </a:spcAft>
              <a:buNone/>
            </a:pPr>
            <a:r>
              <a:rPr lang="en"/>
              <a:t> val_acc: 0.7619</a:t>
            </a:r>
            <a:endParaRPr/>
          </a:p>
          <a:p>
            <a:pPr marL="0" marR="0" lvl="0" indent="0" algn="l" rtl="0">
              <a:lnSpc>
                <a:spcPct val="115000"/>
              </a:lnSpc>
              <a:spcBef>
                <a:spcPts val="1600"/>
              </a:spcBef>
              <a:spcAft>
                <a:spcPts val="0"/>
              </a:spcAft>
              <a:buNone/>
            </a:pPr>
            <a:r>
              <a:rPr lang="en"/>
              <a:t>  		  loss: 0.4142</a:t>
            </a:r>
            <a:endParaRPr/>
          </a:p>
          <a:p>
            <a:pPr marL="0" marR="0" lvl="0" indent="0" algn="l" rtl="0">
              <a:lnSpc>
                <a:spcPct val="115000"/>
              </a:lnSpc>
              <a:spcBef>
                <a:spcPts val="1600"/>
              </a:spcBef>
              <a:spcAft>
                <a:spcPts val="0"/>
              </a:spcAft>
              <a:buNone/>
            </a:pPr>
            <a:r>
              <a:rPr lang="en"/>
              <a:t>   		  acc: 0.816</a:t>
            </a:r>
            <a:endParaRPr/>
          </a:p>
          <a:p>
            <a:pPr marL="0" marR="0" lvl="0" indent="0" algn="l" rtl="0">
              <a:lnSpc>
                <a:spcPct val="115000"/>
              </a:lnSpc>
              <a:spcBef>
                <a:spcPts val="1600"/>
              </a:spcBef>
              <a:spcAft>
                <a:spcPts val="0"/>
              </a:spcAft>
              <a:buNone/>
            </a:pPr>
            <a:r>
              <a:rPr lang="en"/>
              <a:t>Test accuracy: 0.8227848</a:t>
            </a:r>
            <a:endParaRPr/>
          </a:p>
          <a:p>
            <a:pPr marL="0" marR="0" lvl="0" indent="0" algn="l" rtl="0">
              <a:lnSpc>
                <a:spcPct val="115000"/>
              </a:lnSpc>
              <a:spcBef>
                <a:spcPts val="1600"/>
              </a:spcBef>
              <a:spcAft>
                <a:spcPts val="0"/>
              </a:spcAft>
              <a:buNone/>
            </a:pPr>
            <a:endParaRPr/>
          </a:p>
          <a:p>
            <a:pPr marL="0" marR="0" lvl="0" indent="0" algn="l" rtl="0">
              <a:lnSpc>
                <a:spcPct val="115000"/>
              </a:lnSpc>
              <a:spcBef>
                <a:spcPts val="1600"/>
              </a:spcBef>
              <a:spcAft>
                <a:spcPts val="0"/>
              </a:spcAft>
              <a:buNone/>
            </a:pPr>
            <a:endParaRPr/>
          </a:p>
          <a:p>
            <a:pPr marL="0" marR="0" lvl="0" indent="0" algn="l" rtl="0">
              <a:lnSpc>
                <a:spcPct val="115000"/>
              </a:lnSpc>
              <a:spcBef>
                <a:spcPts val="1600"/>
              </a:spcBef>
              <a:spcAft>
                <a:spcPts val="0"/>
              </a:spcAft>
              <a:buNone/>
            </a:pPr>
            <a:endParaRPr/>
          </a:p>
          <a:p>
            <a:pPr marL="0" marR="0" lvl="0" indent="0" algn="l" rtl="0">
              <a:lnSpc>
                <a:spcPct val="115000"/>
              </a:lnSpc>
              <a:spcBef>
                <a:spcPts val="1600"/>
              </a:spcBef>
              <a:spcAft>
                <a:spcPts val="0"/>
              </a:spcAft>
              <a:buNone/>
            </a:pPr>
            <a:endParaRPr/>
          </a:p>
          <a:p>
            <a:pPr marL="0" marR="0" lvl="0" indent="0" algn="l" rtl="0">
              <a:lnSpc>
                <a:spcPct val="115000"/>
              </a:lnSpc>
              <a:spcBef>
                <a:spcPts val="1600"/>
              </a:spcBef>
              <a:spcAft>
                <a:spcPts val="1600"/>
              </a:spcAft>
              <a:buNone/>
            </a:pPr>
            <a:endParaRPr/>
          </a:p>
        </p:txBody>
      </p:sp>
      <p:cxnSp>
        <p:nvCxnSpPr>
          <p:cNvPr id="190" name="Google Shape;190;p25"/>
          <p:cNvCxnSpPr/>
          <p:nvPr/>
        </p:nvCxnSpPr>
        <p:spPr>
          <a:xfrm>
            <a:off x="188100" y="1311300"/>
            <a:ext cx="8671200" cy="45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6"/>
          <p:cNvSpPr txBox="1">
            <a:spLocks noGrp="1"/>
          </p:cNvSpPr>
          <p:nvPr>
            <p:ph type="title" idx="4294967295"/>
          </p:nvPr>
        </p:nvSpPr>
        <p:spPr>
          <a:xfrm>
            <a:off x="311700" y="194275"/>
            <a:ext cx="7190100" cy="75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t>Reduce Variable-</a:t>
            </a:r>
            <a:r>
              <a:rPr lang="en"/>
              <a:t>rule of thumb</a:t>
            </a:r>
            <a:endParaRPr sz="3000"/>
          </a:p>
        </p:txBody>
      </p:sp>
      <p:sp>
        <p:nvSpPr>
          <p:cNvPr id="196" name="Google Shape;196;p26"/>
          <p:cNvSpPr txBox="1">
            <a:spLocks noGrp="1"/>
          </p:cNvSpPr>
          <p:nvPr>
            <p:ph type="body" idx="4294967295"/>
          </p:nvPr>
        </p:nvSpPr>
        <p:spPr>
          <a:xfrm>
            <a:off x="222150" y="949975"/>
            <a:ext cx="2078700" cy="375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Diabetes~.    </a:t>
            </a:r>
            <a:endParaRPr/>
          </a:p>
          <a:p>
            <a:pPr marL="0" lvl="0" indent="0" algn="l" rtl="0">
              <a:spcBef>
                <a:spcPts val="1600"/>
              </a:spcBef>
              <a:spcAft>
                <a:spcPts val="0"/>
              </a:spcAft>
              <a:buNone/>
            </a:pPr>
            <a:r>
              <a:rPr lang="en"/>
              <a:t>         predict</a:t>
            </a:r>
            <a:endParaRPr/>
          </a:p>
          <a:p>
            <a:pPr marL="0" lvl="0" indent="0" algn="l" rtl="0">
              <a:lnSpc>
                <a:spcPct val="62500"/>
              </a:lnSpc>
              <a:spcBef>
                <a:spcPts val="1600"/>
              </a:spcBef>
              <a:spcAft>
                <a:spcPts val="0"/>
              </a:spcAft>
              <a:buNone/>
            </a:pPr>
            <a:r>
              <a:rPr lang="en"/>
              <a:t>actual  0  1</a:t>
            </a:r>
            <a:endParaRPr/>
          </a:p>
          <a:p>
            <a:pPr marL="0" lvl="0" indent="0" algn="l" rtl="0">
              <a:lnSpc>
                <a:spcPct val="62500"/>
              </a:lnSpc>
              <a:spcBef>
                <a:spcPts val="0"/>
              </a:spcBef>
              <a:spcAft>
                <a:spcPts val="0"/>
              </a:spcAft>
              <a:buNone/>
            </a:pPr>
            <a:r>
              <a:rPr lang="en"/>
              <a:t>       0 46  2</a:t>
            </a:r>
            <a:endParaRPr/>
          </a:p>
          <a:p>
            <a:pPr marL="457200" lvl="0" indent="0" algn="l" rtl="0">
              <a:lnSpc>
                <a:spcPct val="62500"/>
              </a:lnSpc>
              <a:spcBef>
                <a:spcPts val="0"/>
              </a:spcBef>
              <a:spcAft>
                <a:spcPts val="0"/>
              </a:spcAft>
              <a:buNone/>
            </a:pPr>
            <a:r>
              <a:rPr lang="en"/>
              <a:t>1 11 20</a:t>
            </a:r>
            <a:endParaRPr/>
          </a:p>
          <a:p>
            <a:pPr marL="0" lvl="0" indent="0" algn="l" rtl="0">
              <a:spcBef>
                <a:spcPts val="0"/>
              </a:spcBef>
              <a:spcAft>
                <a:spcPts val="0"/>
              </a:spcAft>
              <a:buNone/>
            </a:pPr>
            <a:r>
              <a:rPr lang="en"/>
              <a:t>    </a:t>
            </a:r>
            <a:endParaRPr/>
          </a:p>
          <a:p>
            <a:pPr marL="0" lvl="0" indent="0" algn="l" rtl="0">
              <a:spcBef>
                <a:spcPts val="1600"/>
              </a:spcBef>
              <a:spcAft>
                <a:spcPts val="0"/>
              </a:spcAft>
              <a:buNone/>
            </a:pPr>
            <a:r>
              <a:rPr lang="en"/>
              <a:t>Test Error Rate：16.46%</a:t>
            </a:r>
            <a:endParaRPr/>
          </a:p>
          <a:p>
            <a:pPr marL="0" lvl="0" indent="0" algn="l" rtl="0">
              <a:spcBef>
                <a:spcPts val="1600"/>
              </a:spcBef>
              <a:spcAft>
                <a:spcPts val="1600"/>
              </a:spcAft>
              <a:buNone/>
            </a:pPr>
            <a:r>
              <a:rPr lang="en"/>
              <a:t>False Negative：35.48%</a:t>
            </a:r>
            <a:endParaRPr/>
          </a:p>
        </p:txBody>
      </p:sp>
      <p:sp>
        <p:nvSpPr>
          <p:cNvPr id="197" name="Google Shape;197;p26"/>
          <p:cNvSpPr txBox="1">
            <a:spLocks noGrp="1"/>
          </p:cNvSpPr>
          <p:nvPr>
            <p:ph type="body" idx="4294967295"/>
          </p:nvPr>
        </p:nvSpPr>
        <p:spPr>
          <a:xfrm>
            <a:off x="2114475" y="600625"/>
            <a:ext cx="2078700" cy="445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Diabetes~glucose+age    </a:t>
            </a:r>
            <a:endParaRPr/>
          </a:p>
          <a:p>
            <a:pPr marL="0" lvl="0" indent="0" algn="l" rtl="0">
              <a:spcBef>
                <a:spcPts val="1600"/>
              </a:spcBef>
              <a:spcAft>
                <a:spcPts val="0"/>
              </a:spcAft>
              <a:buNone/>
            </a:pPr>
            <a:r>
              <a:rPr lang="en"/>
              <a:t>          predict</a:t>
            </a:r>
            <a:endParaRPr/>
          </a:p>
          <a:p>
            <a:pPr marL="0" lvl="0" indent="0" algn="l" rtl="0">
              <a:lnSpc>
                <a:spcPct val="62500"/>
              </a:lnSpc>
              <a:spcBef>
                <a:spcPts val="1600"/>
              </a:spcBef>
              <a:spcAft>
                <a:spcPts val="0"/>
              </a:spcAft>
              <a:buNone/>
            </a:pPr>
            <a:r>
              <a:rPr lang="en"/>
              <a:t>actual  0  </a:t>
            </a:r>
            <a:endParaRPr/>
          </a:p>
          <a:p>
            <a:pPr marL="0" lvl="0" indent="0" algn="l" rtl="0">
              <a:lnSpc>
                <a:spcPct val="62500"/>
              </a:lnSpc>
              <a:spcBef>
                <a:spcPts val="0"/>
              </a:spcBef>
              <a:spcAft>
                <a:spcPts val="0"/>
              </a:spcAft>
              <a:buNone/>
            </a:pPr>
            <a:r>
              <a:rPr lang="en"/>
              <a:t>      0  48  </a:t>
            </a:r>
            <a:endParaRPr/>
          </a:p>
          <a:p>
            <a:pPr marL="0" lvl="0" indent="0" algn="l" rtl="0">
              <a:lnSpc>
                <a:spcPct val="62500"/>
              </a:lnSpc>
              <a:spcBef>
                <a:spcPts val="0"/>
              </a:spcBef>
              <a:spcAft>
                <a:spcPts val="0"/>
              </a:spcAft>
              <a:buNone/>
            </a:pPr>
            <a:r>
              <a:rPr lang="en"/>
              <a:t>      1  31 </a:t>
            </a:r>
            <a:endParaRPr/>
          </a:p>
          <a:p>
            <a:pPr marL="0" lvl="0" indent="0" algn="l" rtl="0">
              <a:spcBef>
                <a:spcPts val="0"/>
              </a:spcBef>
              <a:spcAft>
                <a:spcPts val="0"/>
              </a:spcAft>
              <a:buNone/>
            </a:pPr>
            <a:r>
              <a:rPr lang="en"/>
              <a:t>    </a:t>
            </a:r>
            <a:endParaRPr/>
          </a:p>
          <a:p>
            <a:pPr marL="0" lvl="0" indent="0" algn="l" rtl="0">
              <a:spcBef>
                <a:spcPts val="1600"/>
              </a:spcBef>
              <a:spcAft>
                <a:spcPts val="0"/>
              </a:spcAft>
              <a:buNone/>
            </a:pPr>
            <a:r>
              <a:rPr lang="en"/>
              <a:t>Test Error Rate：39.24%</a:t>
            </a:r>
            <a:endParaRPr/>
          </a:p>
          <a:p>
            <a:pPr marL="0" lvl="0" indent="0" algn="l" rtl="0">
              <a:spcBef>
                <a:spcPts val="1600"/>
              </a:spcBef>
              <a:spcAft>
                <a:spcPts val="1600"/>
              </a:spcAft>
              <a:buNone/>
            </a:pPr>
            <a:r>
              <a:rPr lang="en"/>
              <a:t>False Negative：100%</a:t>
            </a:r>
            <a:endParaRPr/>
          </a:p>
        </p:txBody>
      </p:sp>
      <p:sp>
        <p:nvSpPr>
          <p:cNvPr id="198" name="Google Shape;198;p26"/>
          <p:cNvSpPr txBox="1">
            <a:spLocks noGrp="1"/>
          </p:cNvSpPr>
          <p:nvPr>
            <p:ph type="body" idx="4294967295"/>
          </p:nvPr>
        </p:nvSpPr>
        <p:spPr>
          <a:xfrm>
            <a:off x="4380550" y="690925"/>
            <a:ext cx="2078700" cy="439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Diabetes~</a:t>
            </a:r>
            <a:r>
              <a:rPr lang="en" sz="1400"/>
              <a:t>glucose+age+insulin</a:t>
            </a:r>
            <a:endParaRPr sz="1400"/>
          </a:p>
          <a:p>
            <a:pPr marL="0" lvl="0" indent="0" algn="l" rtl="0">
              <a:spcBef>
                <a:spcPts val="1600"/>
              </a:spcBef>
              <a:spcAft>
                <a:spcPts val="0"/>
              </a:spcAft>
              <a:buNone/>
            </a:pPr>
            <a:r>
              <a:rPr lang="en"/>
              <a:t>         predict</a:t>
            </a:r>
            <a:endParaRPr/>
          </a:p>
          <a:p>
            <a:pPr marL="0" lvl="0" indent="0" algn="l" rtl="0">
              <a:lnSpc>
                <a:spcPct val="62500"/>
              </a:lnSpc>
              <a:spcBef>
                <a:spcPts val="1600"/>
              </a:spcBef>
              <a:spcAft>
                <a:spcPts val="0"/>
              </a:spcAft>
              <a:buNone/>
            </a:pPr>
            <a:r>
              <a:rPr lang="en"/>
              <a:t>actual  0  1</a:t>
            </a:r>
            <a:endParaRPr/>
          </a:p>
          <a:p>
            <a:pPr marL="0" lvl="0" indent="0" algn="l" rtl="0">
              <a:lnSpc>
                <a:spcPct val="62500"/>
              </a:lnSpc>
              <a:spcBef>
                <a:spcPts val="0"/>
              </a:spcBef>
              <a:spcAft>
                <a:spcPts val="0"/>
              </a:spcAft>
              <a:buNone/>
            </a:pPr>
            <a:r>
              <a:rPr lang="en"/>
              <a:t>       	0  46  2</a:t>
            </a:r>
            <a:endParaRPr/>
          </a:p>
          <a:p>
            <a:pPr marL="0" lvl="0" indent="0" algn="l" rtl="0">
              <a:lnSpc>
                <a:spcPct val="62500"/>
              </a:lnSpc>
              <a:spcBef>
                <a:spcPts val="0"/>
              </a:spcBef>
              <a:spcAft>
                <a:spcPts val="0"/>
              </a:spcAft>
              <a:buNone/>
            </a:pPr>
            <a:r>
              <a:rPr lang="en"/>
              <a:t> 	1  17 14</a:t>
            </a:r>
            <a:endParaRPr/>
          </a:p>
          <a:p>
            <a:pPr marL="0" lvl="0" indent="0" algn="l" rtl="0">
              <a:spcBef>
                <a:spcPts val="0"/>
              </a:spcBef>
              <a:spcAft>
                <a:spcPts val="0"/>
              </a:spcAft>
              <a:buNone/>
            </a:pPr>
            <a:r>
              <a:rPr lang="en"/>
              <a:t>    </a:t>
            </a:r>
            <a:endParaRPr/>
          </a:p>
          <a:p>
            <a:pPr marL="0" lvl="0" indent="0" algn="l" rtl="0">
              <a:spcBef>
                <a:spcPts val="1600"/>
              </a:spcBef>
              <a:spcAft>
                <a:spcPts val="0"/>
              </a:spcAft>
              <a:buNone/>
            </a:pPr>
            <a:r>
              <a:rPr lang="en"/>
              <a:t>Test Error Rate：24.05%</a:t>
            </a:r>
            <a:endParaRPr/>
          </a:p>
          <a:p>
            <a:pPr marL="0" lvl="0" indent="0" algn="l" rtl="0">
              <a:spcBef>
                <a:spcPts val="1600"/>
              </a:spcBef>
              <a:spcAft>
                <a:spcPts val="1600"/>
              </a:spcAft>
              <a:buNone/>
            </a:pPr>
            <a:r>
              <a:rPr lang="en"/>
              <a:t>False Negative：54.83%</a:t>
            </a:r>
            <a:endParaRPr/>
          </a:p>
        </p:txBody>
      </p:sp>
      <p:cxnSp>
        <p:nvCxnSpPr>
          <p:cNvPr id="199" name="Google Shape;199;p26"/>
          <p:cNvCxnSpPr/>
          <p:nvPr/>
        </p:nvCxnSpPr>
        <p:spPr>
          <a:xfrm rot="10800000" flipH="1">
            <a:off x="222150" y="1418300"/>
            <a:ext cx="8766300" cy="17100"/>
          </a:xfrm>
          <a:prstGeom prst="straightConnector1">
            <a:avLst/>
          </a:prstGeom>
          <a:noFill/>
          <a:ln w="9525" cap="flat" cmpd="sng">
            <a:solidFill>
              <a:schemeClr val="dk2"/>
            </a:solidFill>
            <a:prstDash val="solid"/>
            <a:round/>
            <a:headEnd type="none" w="med" len="med"/>
            <a:tailEnd type="none" w="med" len="med"/>
          </a:ln>
        </p:spPr>
      </p:cxnSp>
      <p:sp>
        <p:nvSpPr>
          <p:cNvPr id="200" name="Google Shape;200;p26"/>
          <p:cNvSpPr txBox="1">
            <a:spLocks noGrp="1"/>
          </p:cNvSpPr>
          <p:nvPr>
            <p:ph type="body" idx="4294967295"/>
          </p:nvPr>
        </p:nvSpPr>
        <p:spPr>
          <a:xfrm>
            <a:off x="6754375" y="690925"/>
            <a:ext cx="2389500" cy="439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Diabetes~</a:t>
            </a:r>
            <a:r>
              <a:rPr lang="en" sz="1400"/>
              <a:t>glucose+age+insulin+pregnant+mass</a:t>
            </a:r>
            <a:endParaRPr sz="1400"/>
          </a:p>
          <a:p>
            <a:pPr marL="0" lvl="0" indent="0" algn="l" rtl="0">
              <a:spcBef>
                <a:spcPts val="1600"/>
              </a:spcBef>
              <a:spcAft>
                <a:spcPts val="0"/>
              </a:spcAft>
              <a:buNone/>
            </a:pPr>
            <a:r>
              <a:rPr lang="en"/>
              <a:t>         predict</a:t>
            </a:r>
            <a:endParaRPr/>
          </a:p>
          <a:p>
            <a:pPr marL="0" lvl="0" indent="0" algn="l" rtl="0">
              <a:lnSpc>
                <a:spcPct val="62500"/>
              </a:lnSpc>
              <a:spcBef>
                <a:spcPts val="1600"/>
              </a:spcBef>
              <a:spcAft>
                <a:spcPts val="0"/>
              </a:spcAft>
              <a:buNone/>
            </a:pPr>
            <a:r>
              <a:rPr lang="en"/>
              <a:t>actual  0    1</a:t>
            </a:r>
            <a:endParaRPr/>
          </a:p>
          <a:p>
            <a:pPr marL="0" lvl="0" indent="0" algn="l" rtl="0">
              <a:lnSpc>
                <a:spcPct val="62500"/>
              </a:lnSpc>
              <a:spcBef>
                <a:spcPts val="0"/>
              </a:spcBef>
              <a:spcAft>
                <a:spcPts val="0"/>
              </a:spcAft>
              <a:buNone/>
            </a:pPr>
            <a:r>
              <a:rPr lang="en"/>
              <a:t>       	0  43  5</a:t>
            </a:r>
            <a:endParaRPr/>
          </a:p>
          <a:p>
            <a:pPr marL="0" lvl="0" indent="0" algn="l" rtl="0">
              <a:lnSpc>
                <a:spcPct val="62500"/>
              </a:lnSpc>
              <a:spcBef>
                <a:spcPts val="0"/>
              </a:spcBef>
              <a:spcAft>
                <a:spcPts val="0"/>
              </a:spcAft>
              <a:buNone/>
            </a:pPr>
            <a:r>
              <a:rPr lang="en"/>
              <a:t> 	1  12 19</a:t>
            </a:r>
            <a:endParaRPr/>
          </a:p>
          <a:p>
            <a:pPr marL="0" lvl="0" indent="0" algn="l" rtl="0">
              <a:spcBef>
                <a:spcPts val="0"/>
              </a:spcBef>
              <a:spcAft>
                <a:spcPts val="0"/>
              </a:spcAft>
              <a:buNone/>
            </a:pPr>
            <a:r>
              <a:rPr lang="en"/>
              <a:t>    </a:t>
            </a:r>
            <a:endParaRPr/>
          </a:p>
          <a:p>
            <a:pPr marL="0" lvl="0" indent="0" algn="l" rtl="0">
              <a:spcBef>
                <a:spcPts val="1600"/>
              </a:spcBef>
              <a:spcAft>
                <a:spcPts val="0"/>
              </a:spcAft>
              <a:buNone/>
            </a:pPr>
            <a:r>
              <a:rPr lang="en"/>
              <a:t>Test Error Rate：21.52%</a:t>
            </a:r>
            <a:endParaRPr/>
          </a:p>
          <a:p>
            <a:pPr marL="0" lvl="0" indent="0" algn="l" rtl="0">
              <a:spcBef>
                <a:spcPts val="1600"/>
              </a:spcBef>
              <a:spcAft>
                <a:spcPts val="1600"/>
              </a:spcAft>
              <a:buNone/>
            </a:pPr>
            <a:r>
              <a:rPr lang="en"/>
              <a:t>False Negative：38.71%</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27"/>
          <p:cNvSpPr txBox="1">
            <a:spLocks noGrp="1"/>
          </p:cNvSpPr>
          <p:nvPr>
            <p:ph type="title" idx="4294967295"/>
          </p:nvPr>
        </p:nvSpPr>
        <p:spPr>
          <a:xfrm>
            <a:off x="311700" y="194275"/>
            <a:ext cx="7190100" cy="75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t>Reduce Variable-multiple hidden layers</a:t>
            </a:r>
            <a:endParaRPr sz="3000"/>
          </a:p>
        </p:txBody>
      </p:sp>
      <p:sp>
        <p:nvSpPr>
          <p:cNvPr id="206" name="Google Shape;206;p27"/>
          <p:cNvSpPr txBox="1">
            <a:spLocks noGrp="1"/>
          </p:cNvSpPr>
          <p:nvPr>
            <p:ph type="body" idx="4294967295"/>
          </p:nvPr>
        </p:nvSpPr>
        <p:spPr>
          <a:xfrm>
            <a:off x="222150" y="949975"/>
            <a:ext cx="2078700" cy="375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Diabetes~.    </a:t>
            </a:r>
            <a:endParaRPr/>
          </a:p>
          <a:p>
            <a:pPr marL="0" lvl="0" indent="0" algn="l" rtl="0">
              <a:spcBef>
                <a:spcPts val="1600"/>
              </a:spcBef>
              <a:spcAft>
                <a:spcPts val="0"/>
              </a:spcAft>
              <a:buNone/>
            </a:pPr>
            <a:r>
              <a:rPr lang="en"/>
              <a:t>         predict</a:t>
            </a:r>
            <a:endParaRPr/>
          </a:p>
          <a:p>
            <a:pPr marL="0" lvl="0" indent="0" algn="l" rtl="0">
              <a:lnSpc>
                <a:spcPct val="62500"/>
              </a:lnSpc>
              <a:spcBef>
                <a:spcPts val="1600"/>
              </a:spcBef>
              <a:spcAft>
                <a:spcPts val="0"/>
              </a:spcAft>
              <a:buNone/>
            </a:pPr>
            <a:r>
              <a:rPr lang="en"/>
              <a:t>actual  0  1</a:t>
            </a:r>
            <a:endParaRPr/>
          </a:p>
          <a:p>
            <a:pPr marL="0" lvl="0" indent="0" algn="l" rtl="0">
              <a:lnSpc>
                <a:spcPct val="62500"/>
              </a:lnSpc>
              <a:spcBef>
                <a:spcPts val="0"/>
              </a:spcBef>
              <a:spcAft>
                <a:spcPts val="0"/>
              </a:spcAft>
              <a:buNone/>
            </a:pPr>
            <a:r>
              <a:rPr lang="en"/>
              <a:t>       0 46  2</a:t>
            </a:r>
            <a:endParaRPr/>
          </a:p>
          <a:p>
            <a:pPr marL="457200" lvl="0" indent="0" algn="l" rtl="0">
              <a:lnSpc>
                <a:spcPct val="62500"/>
              </a:lnSpc>
              <a:spcBef>
                <a:spcPts val="0"/>
              </a:spcBef>
              <a:spcAft>
                <a:spcPts val="0"/>
              </a:spcAft>
              <a:buNone/>
            </a:pPr>
            <a:r>
              <a:rPr lang="en"/>
              <a:t>1  9 22</a:t>
            </a:r>
            <a:endParaRPr/>
          </a:p>
          <a:p>
            <a:pPr marL="0" lvl="0" indent="0" algn="l" rtl="0">
              <a:spcBef>
                <a:spcPts val="0"/>
              </a:spcBef>
              <a:spcAft>
                <a:spcPts val="0"/>
              </a:spcAft>
              <a:buNone/>
            </a:pPr>
            <a:r>
              <a:rPr lang="en"/>
              <a:t>    </a:t>
            </a:r>
            <a:endParaRPr/>
          </a:p>
          <a:p>
            <a:pPr marL="0" lvl="0" indent="0" algn="l" rtl="0">
              <a:spcBef>
                <a:spcPts val="1600"/>
              </a:spcBef>
              <a:spcAft>
                <a:spcPts val="0"/>
              </a:spcAft>
              <a:buNone/>
            </a:pPr>
            <a:r>
              <a:rPr lang="en"/>
              <a:t>Test Error Rate：13.92%</a:t>
            </a:r>
            <a:endParaRPr/>
          </a:p>
          <a:p>
            <a:pPr marL="0" lvl="0" indent="0" algn="l" rtl="0">
              <a:spcBef>
                <a:spcPts val="1600"/>
              </a:spcBef>
              <a:spcAft>
                <a:spcPts val="1600"/>
              </a:spcAft>
              <a:buNone/>
            </a:pPr>
            <a:r>
              <a:rPr lang="en"/>
              <a:t>False Negative：29.03%</a:t>
            </a:r>
            <a:endParaRPr/>
          </a:p>
        </p:txBody>
      </p:sp>
      <p:sp>
        <p:nvSpPr>
          <p:cNvPr id="207" name="Google Shape;207;p27"/>
          <p:cNvSpPr txBox="1">
            <a:spLocks noGrp="1"/>
          </p:cNvSpPr>
          <p:nvPr>
            <p:ph type="body" idx="4294967295"/>
          </p:nvPr>
        </p:nvSpPr>
        <p:spPr>
          <a:xfrm>
            <a:off x="2114475" y="600625"/>
            <a:ext cx="2078700" cy="445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Diabetes~glucose+age    </a:t>
            </a:r>
            <a:endParaRPr/>
          </a:p>
          <a:p>
            <a:pPr marL="0" lvl="0" indent="0" algn="l" rtl="0">
              <a:spcBef>
                <a:spcPts val="1600"/>
              </a:spcBef>
              <a:spcAft>
                <a:spcPts val="0"/>
              </a:spcAft>
              <a:buNone/>
            </a:pPr>
            <a:r>
              <a:rPr lang="en"/>
              <a:t>          predict</a:t>
            </a:r>
            <a:endParaRPr/>
          </a:p>
          <a:p>
            <a:pPr marL="0" lvl="0" indent="0" algn="l" rtl="0">
              <a:lnSpc>
                <a:spcPct val="62500"/>
              </a:lnSpc>
              <a:spcBef>
                <a:spcPts val="1600"/>
              </a:spcBef>
              <a:spcAft>
                <a:spcPts val="0"/>
              </a:spcAft>
              <a:buNone/>
            </a:pPr>
            <a:r>
              <a:rPr lang="en"/>
              <a:t>actual  0  1</a:t>
            </a:r>
            <a:endParaRPr/>
          </a:p>
          <a:p>
            <a:pPr marL="0" lvl="0" indent="0" algn="l" rtl="0">
              <a:lnSpc>
                <a:spcPct val="62500"/>
              </a:lnSpc>
              <a:spcBef>
                <a:spcPts val="0"/>
              </a:spcBef>
              <a:spcAft>
                <a:spcPts val="0"/>
              </a:spcAft>
              <a:buNone/>
            </a:pPr>
            <a:r>
              <a:rPr lang="en"/>
              <a:t>      0  47  1</a:t>
            </a:r>
            <a:endParaRPr/>
          </a:p>
          <a:p>
            <a:pPr marL="0" lvl="0" indent="0" algn="l" rtl="0">
              <a:lnSpc>
                <a:spcPct val="62500"/>
              </a:lnSpc>
              <a:spcBef>
                <a:spcPts val="0"/>
              </a:spcBef>
              <a:spcAft>
                <a:spcPts val="0"/>
              </a:spcAft>
              <a:buNone/>
            </a:pPr>
            <a:r>
              <a:rPr lang="en"/>
              <a:t>      1  10 21</a:t>
            </a:r>
            <a:endParaRPr/>
          </a:p>
          <a:p>
            <a:pPr marL="0" lvl="0" indent="0" algn="l" rtl="0">
              <a:spcBef>
                <a:spcPts val="0"/>
              </a:spcBef>
              <a:spcAft>
                <a:spcPts val="0"/>
              </a:spcAft>
              <a:buNone/>
            </a:pPr>
            <a:r>
              <a:rPr lang="en"/>
              <a:t>    </a:t>
            </a:r>
            <a:endParaRPr/>
          </a:p>
          <a:p>
            <a:pPr marL="0" lvl="0" indent="0" algn="l" rtl="0">
              <a:spcBef>
                <a:spcPts val="1600"/>
              </a:spcBef>
              <a:spcAft>
                <a:spcPts val="0"/>
              </a:spcAft>
              <a:buNone/>
            </a:pPr>
            <a:r>
              <a:rPr lang="en"/>
              <a:t>Test Error Rate：13.92%</a:t>
            </a:r>
            <a:endParaRPr/>
          </a:p>
          <a:p>
            <a:pPr marL="0" lvl="0" indent="0" algn="l" rtl="0">
              <a:spcBef>
                <a:spcPts val="1600"/>
              </a:spcBef>
              <a:spcAft>
                <a:spcPts val="1600"/>
              </a:spcAft>
              <a:buNone/>
            </a:pPr>
            <a:r>
              <a:rPr lang="en"/>
              <a:t>False Negative：32.26%</a:t>
            </a:r>
            <a:endParaRPr/>
          </a:p>
        </p:txBody>
      </p:sp>
      <p:sp>
        <p:nvSpPr>
          <p:cNvPr id="208" name="Google Shape;208;p27"/>
          <p:cNvSpPr txBox="1">
            <a:spLocks noGrp="1"/>
          </p:cNvSpPr>
          <p:nvPr>
            <p:ph type="body" idx="4294967295"/>
          </p:nvPr>
        </p:nvSpPr>
        <p:spPr>
          <a:xfrm>
            <a:off x="4380550" y="690925"/>
            <a:ext cx="2078700" cy="439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Diabetes~</a:t>
            </a:r>
            <a:r>
              <a:rPr lang="en" sz="1400"/>
              <a:t>glucose+age+insulin</a:t>
            </a:r>
            <a:endParaRPr sz="1400"/>
          </a:p>
          <a:p>
            <a:pPr marL="0" lvl="0" indent="0" algn="l" rtl="0">
              <a:spcBef>
                <a:spcPts val="1600"/>
              </a:spcBef>
              <a:spcAft>
                <a:spcPts val="0"/>
              </a:spcAft>
              <a:buNone/>
            </a:pPr>
            <a:r>
              <a:rPr lang="en"/>
              <a:t>         predict</a:t>
            </a:r>
            <a:endParaRPr/>
          </a:p>
          <a:p>
            <a:pPr marL="0" lvl="0" indent="0" algn="l" rtl="0">
              <a:lnSpc>
                <a:spcPct val="62500"/>
              </a:lnSpc>
              <a:spcBef>
                <a:spcPts val="1600"/>
              </a:spcBef>
              <a:spcAft>
                <a:spcPts val="0"/>
              </a:spcAft>
              <a:buNone/>
            </a:pPr>
            <a:r>
              <a:rPr lang="en"/>
              <a:t>actual  0  1</a:t>
            </a:r>
            <a:endParaRPr/>
          </a:p>
          <a:p>
            <a:pPr marL="0" lvl="0" indent="0" algn="l" rtl="0">
              <a:lnSpc>
                <a:spcPct val="62500"/>
              </a:lnSpc>
              <a:spcBef>
                <a:spcPts val="0"/>
              </a:spcBef>
              <a:spcAft>
                <a:spcPts val="0"/>
              </a:spcAft>
              <a:buNone/>
            </a:pPr>
            <a:r>
              <a:rPr lang="en"/>
              <a:t>       	0  47  1</a:t>
            </a:r>
            <a:endParaRPr/>
          </a:p>
          <a:p>
            <a:pPr marL="0" lvl="0" indent="0" algn="l" rtl="0">
              <a:lnSpc>
                <a:spcPct val="62500"/>
              </a:lnSpc>
              <a:spcBef>
                <a:spcPts val="0"/>
              </a:spcBef>
              <a:spcAft>
                <a:spcPts val="0"/>
              </a:spcAft>
              <a:buNone/>
            </a:pPr>
            <a:r>
              <a:rPr lang="en"/>
              <a:t> 	1  10 21</a:t>
            </a:r>
            <a:endParaRPr/>
          </a:p>
          <a:p>
            <a:pPr marL="0" lvl="0" indent="0" algn="l" rtl="0">
              <a:spcBef>
                <a:spcPts val="0"/>
              </a:spcBef>
              <a:spcAft>
                <a:spcPts val="0"/>
              </a:spcAft>
              <a:buNone/>
            </a:pPr>
            <a:r>
              <a:rPr lang="en"/>
              <a:t>    </a:t>
            </a:r>
            <a:endParaRPr/>
          </a:p>
          <a:p>
            <a:pPr marL="0" lvl="0" indent="0" algn="l" rtl="0">
              <a:spcBef>
                <a:spcPts val="1600"/>
              </a:spcBef>
              <a:spcAft>
                <a:spcPts val="0"/>
              </a:spcAft>
              <a:buNone/>
            </a:pPr>
            <a:r>
              <a:rPr lang="en"/>
              <a:t>Test Error Rate：13.92%</a:t>
            </a:r>
            <a:endParaRPr/>
          </a:p>
          <a:p>
            <a:pPr marL="0" lvl="0" indent="0" algn="l" rtl="0">
              <a:spcBef>
                <a:spcPts val="1600"/>
              </a:spcBef>
              <a:spcAft>
                <a:spcPts val="1600"/>
              </a:spcAft>
              <a:buNone/>
            </a:pPr>
            <a:r>
              <a:rPr lang="en"/>
              <a:t>False Negative：32.26%</a:t>
            </a:r>
            <a:endParaRPr/>
          </a:p>
        </p:txBody>
      </p:sp>
      <p:cxnSp>
        <p:nvCxnSpPr>
          <p:cNvPr id="209" name="Google Shape;209;p27"/>
          <p:cNvCxnSpPr/>
          <p:nvPr/>
        </p:nvCxnSpPr>
        <p:spPr>
          <a:xfrm rot="10800000" flipH="1">
            <a:off x="222150" y="1418300"/>
            <a:ext cx="8766300" cy="17100"/>
          </a:xfrm>
          <a:prstGeom prst="straightConnector1">
            <a:avLst/>
          </a:prstGeom>
          <a:noFill/>
          <a:ln w="9525" cap="flat" cmpd="sng">
            <a:solidFill>
              <a:schemeClr val="dk2"/>
            </a:solidFill>
            <a:prstDash val="solid"/>
            <a:round/>
            <a:headEnd type="none" w="med" len="med"/>
            <a:tailEnd type="none" w="med" len="med"/>
          </a:ln>
        </p:spPr>
      </p:cxnSp>
      <p:sp>
        <p:nvSpPr>
          <p:cNvPr id="210" name="Google Shape;210;p27"/>
          <p:cNvSpPr txBox="1">
            <a:spLocks noGrp="1"/>
          </p:cNvSpPr>
          <p:nvPr>
            <p:ph type="body" idx="4294967295"/>
          </p:nvPr>
        </p:nvSpPr>
        <p:spPr>
          <a:xfrm>
            <a:off x="6754375" y="690925"/>
            <a:ext cx="2389500" cy="439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Diabetes~</a:t>
            </a:r>
            <a:r>
              <a:rPr lang="en" sz="1400"/>
              <a:t>glucose+age+insulin+pregnant+mass</a:t>
            </a:r>
            <a:endParaRPr sz="1400"/>
          </a:p>
          <a:p>
            <a:pPr marL="0" lvl="0" indent="0" algn="l" rtl="0">
              <a:spcBef>
                <a:spcPts val="1600"/>
              </a:spcBef>
              <a:spcAft>
                <a:spcPts val="0"/>
              </a:spcAft>
              <a:buNone/>
            </a:pPr>
            <a:r>
              <a:rPr lang="en"/>
              <a:t>         predict</a:t>
            </a:r>
            <a:endParaRPr/>
          </a:p>
          <a:p>
            <a:pPr marL="0" lvl="0" indent="0" algn="l" rtl="0">
              <a:lnSpc>
                <a:spcPct val="62500"/>
              </a:lnSpc>
              <a:spcBef>
                <a:spcPts val="1600"/>
              </a:spcBef>
              <a:spcAft>
                <a:spcPts val="0"/>
              </a:spcAft>
              <a:buNone/>
            </a:pPr>
            <a:r>
              <a:rPr lang="en"/>
              <a:t>actual  0    1</a:t>
            </a:r>
            <a:endParaRPr/>
          </a:p>
          <a:p>
            <a:pPr marL="0" lvl="0" indent="0" algn="l" rtl="0">
              <a:lnSpc>
                <a:spcPct val="62500"/>
              </a:lnSpc>
              <a:spcBef>
                <a:spcPts val="0"/>
              </a:spcBef>
              <a:spcAft>
                <a:spcPts val="0"/>
              </a:spcAft>
              <a:buNone/>
            </a:pPr>
            <a:r>
              <a:rPr lang="en"/>
              <a:t>       	0  46  2</a:t>
            </a:r>
            <a:endParaRPr/>
          </a:p>
          <a:p>
            <a:pPr marL="0" lvl="0" indent="0" algn="l" rtl="0">
              <a:lnSpc>
                <a:spcPct val="62500"/>
              </a:lnSpc>
              <a:spcBef>
                <a:spcPts val="0"/>
              </a:spcBef>
              <a:spcAft>
                <a:spcPts val="0"/>
              </a:spcAft>
              <a:buNone/>
            </a:pPr>
            <a:r>
              <a:rPr lang="en"/>
              <a:t> 	1  12 19</a:t>
            </a:r>
            <a:endParaRPr/>
          </a:p>
          <a:p>
            <a:pPr marL="0" lvl="0" indent="0" algn="l" rtl="0">
              <a:spcBef>
                <a:spcPts val="0"/>
              </a:spcBef>
              <a:spcAft>
                <a:spcPts val="0"/>
              </a:spcAft>
              <a:buNone/>
            </a:pPr>
            <a:r>
              <a:rPr lang="en"/>
              <a:t>    </a:t>
            </a:r>
            <a:endParaRPr/>
          </a:p>
          <a:p>
            <a:pPr marL="0" lvl="0" indent="0" algn="l" rtl="0">
              <a:spcBef>
                <a:spcPts val="1600"/>
              </a:spcBef>
              <a:spcAft>
                <a:spcPts val="0"/>
              </a:spcAft>
              <a:buNone/>
            </a:pPr>
            <a:r>
              <a:rPr lang="en"/>
              <a:t>Test Error Rate：17.72%</a:t>
            </a:r>
            <a:endParaRPr/>
          </a:p>
          <a:p>
            <a:pPr marL="0" lvl="0" indent="0" algn="l" rtl="0">
              <a:spcBef>
                <a:spcPts val="1600"/>
              </a:spcBef>
              <a:spcAft>
                <a:spcPts val="1600"/>
              </a:spcAft>
              <a:buNone/>
            </a:pPr>
            <a:r>
              <a:rPr lang="en"/>
              <a:t>False Negative：38.71%</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graphicFrame>
        <p:nvGraphicFramePr>
          <p:cNvPr id="215" name="Google Shape;215;p28"/>
          <p:cNvGraphicFramePr/>
          <p:nvPr/>
        </p:nvGraphicFramePr>
        <p:xfrm>
          <a:off x="152400" y="1649000"/>
          <a:ext cx="3000000" cy="3000000"/>
        </p:xfrm>
        <a:graphic>
          <a:graphicData uri="http://schemas.openxmlformats.org/drawingml/2006/table">
            <a:tbl>
              <a:tblPr>
                <a:noFill/>
                <a:tableStyleId>{3B877D17-38B6-418E-A83C-B350FD08E3DF}</a:tableStyleId>
              </a:tblPr>
              <a:tblGrid>
                <a:gridCol w="834450">
                  <a:extLst>
                    <a:ext uri="{9D8B030D-6E8A-4147-A177-3AD203B41FA5}">
                      <a16:colId xmlns:a16="http://schemas.microsoft.com/office/drawing/2014/main" val="20000"/>
                    </a:ext>
                  </a:extLst>
                </a:gridCol>
                <a:gridCol w="971750">
                  <a:extLst>
                    <a:ext uri="{9D8B030D-6E8A-4147-A177-3AD203B41FA5}">
                      <a16:colId xmlns:a16="http://schemas.microsoft.com/office/drawing/2014/main" val="20001"/>
                    </a:ext>
                  </a:extLst>
                </a:gridCol>
                <a:gridCol w="929500">
                  <a:extLst>
                    <a:ext uri="{9D8B030D-6E8A-4147-A177-3AD203B41FA5}">
                      <a16:colId xmlns:a16="http://schemas.microsoft.com/office/drawing/2014/main" val="20002"/>
                    </a:ext>
                  </a:extLst>
                </a:gridCol>
                <a:gridCol w="971750">
                  <a:extLst>
                    <a:ext uri="{9D8B030D-6E8A-4147-A177-3AD203B41FA5}">
                      <a16:colId xmlns:a16="http://schemas.microsoft.com/office/drawing/2014/main" val="20003"/>
                    </a:ext>
                  </a:extLst>
                </a:gridCol>
                <a:gridCol w="876700">
                  <a:extLst>
                    <a:ext uri="{9D8B030D-6E8A-4147-A177-3AD203B41FA5}">
                      <a16:colId xmlns:a16="http://schemas.microsoft.com/office/drawing/2014/main" val="20004"/>
                    </a:ext>
                  </a:extLst>
                </a:gridCol>
                <a:gridCol w="876700">
                  <a:extLst>
                    <a:ext uri="{9D8B030D-6E8A-4147-A177-3AD203B41FA5}">
                      <a16:colId xmlns:a16="http://schemas.microsoft.com/office/drawing/2014/main" val="20005"/>
                    </a:ext>
                  </a:extLst>
                </a:gridCol>
                <a:gridCol w="908375">
                  <a:extLst>
                    <a:ext uri="{9D8B030D-6E8A-4147-A177-3AD203B41FA5}">
                      <a16:colId xmlns:a16="http://schemas.microsoft.com/office/drawing/2014/main" val="20006"/>
                    </a:ext>
                  </a:extLst>
                </a:gridCol>
                <a:gridCol w="961200">
                  <a:extLst>
                    <a:ext uri="{9D8B030D-6E8A-4147-A177-3AD203B41FA5}">
                      <a16:colId xmlns:a16="http://schemas.microsoft.com/office/drawing/2014/main" val="20007"/>
                    </a:ext>
                  </a:extLst>
                </a:gridCol>
                <a:gridCol w="739375">
                  <a:extLst>
                    <a:ext uri="{9D8B030D-6E8A-4147-A177-3AD203B41FA5}">
                      <a16:colId xmlns:a16="http://schemas.microsoft.com/office/drawing/2014/main" val="20008"/>
                    </a:ext>
                  </a:extLst>
                </a:gridCol>
                <a:gridCol w="823875">
                  <a:extLst>
                    <a:ext uri="{9D8B030D-6E8A-4147-A177-3AD203B41FA5}">
                      <a16:colId xmlns:a16="http://schemas.microsoft.com/office/drawing/2014/main" val="20009"/>
                    </a:ext>
                  </a:extLst>
                </a:gridCol>
              </a:tblGrid>
              <a:tr h="447675">
                <a:tc>
                  <a:txBody>
                    <a:bodyPr/>
                    <a:lstStyle/>
                    <a:p>
                      <a:pPr marL="0" lvl="0" indent="0" algn="ctr" rtl="0">
                        <a:lnSpc>
                          <a:spcPct val="115000"/>
                        </a:lnSpc>
                        <a:spcBef>
                          <a:spcPts val="0"/>
                        </a:spcBef>
                        <a:spcAft>
                          <a:spcPts val="0"/>
                        </a:spcAft>
                        <a:buNone/>
                      </a:pPr>
                      <a:r>
                        <a:rPr lang="en" b="1">
                          <a:solidFill>
                            <a:srgbClr val="FFFFFF"/>
                          </a:solidFill>
                        </a:rPr>
                        <a:t>bias</a:t>
                      </a:r>
                      <a:endParaRPr b="1">
                        <a:solidFill>
                          <a:srgbClr val="FFFFFF"/>
                        </a:solidFill>
                      </a:endParaRPr>
                    </a:p>
                  </a:txBody>
                  <a:tcPr marL="91450" marR="91450" marT="45725" marB="45725"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B7B7B7"/>
                    </a:solidFill>
                  </a:tcPr>
                </a:tc>
                <a:tc>
                  <a:txBody>
                    <a:bodyPr/>
                    <a:lstStyle/>
                    <a:p>
                      <a:pPr marL="0" lvl="0" indent="0" algn="ctr" rtl="0">
                        <a:lnSpc>
                          <a:spcPct val="115000"/>
                        </a:lnSpc>
                        <a:spcBef>
                          <a:spcPts val="0"/>
                        </a:spcBef>
                        <a:spcAft>
                          <a:spcPts val="0"/>
                        </a:spcAft>
                        <a:buNone/>
                      </a:pPr>
                      <a:r>
                        <a:rPr lang="en" b="1">
                          <a:solidFill>
                            <a:srgbClr val="FFFFFF"/>
                          </a:solidFill>
                        </a:rPr>
                        <a:t>pregnant</a:t>
                      </a:r>
                      <a:endParaRPr b="1">
                        <a:solidFill>
                          <a:srgbClr val="FFFFFF"/>
                        </a:solidFill>
                      </a:endParaRPr>
                    </a:p>
                  </a:txBody>
                  <a:tcPr marL="91450" marR="91450" marT="45725" marB="45725"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B7B7B7"/>
                    </a:solidFill>
                  </a:tcPr>
                </a:tc>
                <a:tc>
                  <a:txBody>
                    <a:bodyPr/>
                    <a:lstStyle/>
                    <a:p>
                      <a:pPr marL="0" lvl="0" indent="0" algn="ctr" rtl="0">
                        <a:lnSpc>
                          <a:spcPct val="115000"/>
                        </a:lnSpc>
                        <a:spcBef>
                          <a:spcPts val="0"/>
                        </a:spcBef>
                        <a:spcAft>
                          <a:spcPts val="0"/>
                        </a:spcAft>
                        <a:buNone/>
                      </a:pPr>
                      <a:r>
                        <a:rPr lang="en" b="1">
                          <a:solidFill>
                            <a:srgbClr val="FFFFFF"/>
                          </a:solidFill>
                        </a:rPr>
                        <a:t>glucose</a:t>
                      </a:r>
                      <a:endParaRPr b="1">
                        <a:solidFill>
                          <a:srgbClr val="FFFFFF"/>
                        </a:solidFill>
                      </a:endParaRPr>
                    </a:p>
                  </a:txBody>
                  <a:tcPr marL="91450" marR="91450" marT="45725" marB="45725"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B7B7B7"/>
                    </a:solidFill>
                  </a:tcPr>
                </a:tc>
                <a:tc>
                  <a:txBody>
                    <a:bodyPr/>
                    <a:lstStyle/>
                    <a:p>
                      <a:pPr marL="0" lvl="0" indent="0" algn="ctr" rtl="0">
                        <a:lnSpc>
                          <a:spcPct val="115000"/>
                        </a:lnSpc>
                        <a:spcBef>
                          <a:spcPts val="0"/>
                        </a:spcBef>
                        <a:spcAft>
                          <a:spcPts val="0"/>
                        </a:spcAft>
                        <a:buNone/>
                      </a:pPr>
                      <a:r>
                        <a:rPr lang="en" b="1">
                          <a:solidFill>
                            <a:srgbClr val="FFFFFF"/>
                          </a:solidFill>
                        </a:rPr>
                        <a:t>pressure</a:t>
                      </a:r>
                      <a:endParaRPr b="1">
                        <a:solidFill>
                          <a:srgbClr val="FFFFFF"/>
                        </a:solidFill>
                      </a:endParaRPr>
                    </a:p>
                  </a:txBody>
                  <a:tcPr marL="91450" marR="91450" marT="45725" marB="45725"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B7B7B7"/>
                    </a:solidFill>
                  </a:tcPr>
                </a:tc>
                <a:tc>
                  <a:txBody>
                    <a:bodyPr/>
                    <a:lstStyle/>
                    <a:p>
                      <a:pPr marL="0" lvl="0" indent="0" algn="ctr" rtl="0">
                        <a:lnSpc>
                          <a:spcPct val="115000"/>
                        </a:lnSpc>
                        <a:spcBef>
                          <a:spcPts val="0"/>
                        </a:spcBef>
                        <a:spcAft>
                          <a:spcPts val="0"/>
                        </a:spcAft>
                        <a:buNone/>
                      </a:pPr>
                      <a:r>
                        <a:rPr lang="en" b="1">
                          <a:solidFill>
                            <a:srgbClr val="FFFFFF"/>
                          </a:solidFill>
                        </a:rPr>
                        <a:t>triceps</a:t>
                      </a:r>
                      <a:endParaRPr b="1">
                        <a:solidFill>
                          <a:srgbClr val="FFFFFF"/>
                        </a:solidFill>
                      </a:endParaRPr>
                    </a:p>
                  </a:txBody>
                  <a:tcPr marL="91450" marR="91450" marT="45725" marB="45725"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B7B7B7"/>
                    </a:solidFill>
                  </a:tcPr>
                </a:tc>
                <a:tc>
                  <a:txBody>
                    <a:bodyPr/>
                    <a:lstStyle/>
                    <a:p>
                      <a:pPr marL="0" lvl="0" indent="0" algn="ctr" rtl="0">
                        <a:lnSpc>
                          <a:spcPct val="115000"/>
                        </a:lnSpc>
                        <a:spcBef>
                          <a:spcPts val="0"/>
                        </a:spcBef>
                        <a:spcAft>
                          <a:spcPts val="0"/>
                        </a:spcAft>
                        <a:buNone/>
                      </a:pPr>
                      <a:r>
                        <a:rPr lang="en" b="1">
                          <a:solidFill>
                            <a:srgbClr val="FFFFFF"/>
                          </a:solidFill>
                        </a:rPr>
                        <a:t>insulin</a:t>
                      </a:r>
                      <a:endParaRPr b="1">
                        <a:solidFill>
                          <a:srgbClr val="FFFFFF"/>
                        </a:solidFill>
                      </a:endParaRPr>
                    </a:p>
                  </a:txBody>
                  <a:tcPr marL="91450" marR="91450" marT="45725" marB="45725"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B7B7B7"/>
                    </a:solidFill>
                  </a:tcPr>
                </a:tc>
                <a:tc>
                  <a:txBody>
                    <a:bodyPr/>
                    <a:lstStyle/>
                    <a:p>
                      <a:pPr marL="0" lvl="0" indent="0" algn="ctr" rtl="0">
                        <a:lnSpc>
                          <a:spcPct val="115000"/>
                        </a:lnSpc>
                        <a:spcBef>
                          <a:spcPts val="0"/>
                        </a:spcBef>
                        <a:spcAft>
                          <a:spcPts val="0"/>
                        </a:spcAft>
                        <a:buNone/>
                      </a:pPr>
                      <a:r>
                        <a:rPr lang="en" b="1">
                          <a:solidFill>
                            <a:srgbClr val="FFFFFF"/>
                          </a:solidFill>
                        </a:rPr>
                        <a:t>mass</a:t>
                      </a:r>
                      <a:endParaRPr b="1">
                        <a:solidFill>
                          <a:srgbClr val="FFFFFF"/>
                        </a:solidFill>
                      </a:endParaRPr>
                    </a:p>
                  </a:txBody>
                  <a:tcPr marL="91450" marR="91450" marT="45725" marB="45725"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B7B7B7"/>
                    </a:solidFill>
                  </a:tcPr>
                </a:tc>
                <a:tc>
                  <a:txBody>
                    <a:bodyPr/>
                    <a:lstStyle/>
                    <a:p>
                      <a:pPr marL="0" lvl="0" indent="0" algn="ctr" rtl="0">
                        <a:lnSpc>
                          <a:spcPct val="115000"/>
                        </a:lnSpc>
                        <a:spcBef>
                          <a:spcPts val="0"/>
                        </a:spcBef>
                        <a:spcAft>
                          <a:spcPts val="0"/>
                        </a:spcAft>
                        <a:buNone/>
                      </a:pPr>
                      <a:r>
                        <a:rPr lang="en" b="1">
                          <a:solidFill>
                            <a:srgbClr val="FFFFFF"/>
                          </a:solidFill>
                        </a:rPr>
                        <a:t>pedigree</a:t>
                      </a:r>
                      <a:endParaRPr b="1">
                        <a:solidFill>
                          <a:srgbClr val="FFFFFF"/>
                        </a:solidFill>
                      </a:endParaRPr>
                    </a:p>
                  </a:txBody>
                  <a:tcPr marL="91450" marR="91450" marT="45725" marB="45725"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B7B7B7"/>
                    </a:solidFill>
                  </a:tcPr>
                </a:tc>
                <a:tc>
                  <a:txBody>
                    <a:bodyPr/>
                    <a:lstStyle/>
                    <a:p>
                      <a:pPr marL="0" lvl="0" indent="0" algn="ctr" rtl="0">
                        <a:lnSpc>
                          <a:spcPct val="115000"/>
                        </a:lnSpc>
                        <a:spcBef>
                          <a:spcPts val="0"/>
                        </a:spcBef>
                        <a:spcAft>
                          <a:spcPts val="0"/>
                        </a:spcAft>
                        <a:buNone/>
                      </a:pPr>
                      <a:r>
                        <a:rPr lang="en" b="1">
                          <a:solidFill>
                            <a:srgbClr val="FFFFFF"/>
                          </a:solidFill>
                        </a:rPr>
                        <a:t>age</a:t>
                      </a:r>
                      <a:endParaRPr b="1">
                        <a:solidFill>
                          <a:srgbClr val="FFFFFF"/>
                        </a:solidFill>
                      </a:endParaRPr>
                    </a:p>
                  </a:txBody>
                  <a:tcPr marL="91450" marR="91450" marT="45725" marB="45725"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B7B7B7"/>
                    </a:solidFill>
                  </a:tcPr>
                </a:tc>
                <a:tc>
                  <a:txBody>
                    <a:bodyPr/>
                    <a:lstStyle/>
                    <a:p>
                      <a:pPr marL="0" lvl="0" indent="0" algn="ctr" rtl="0">
                        <a:lnSpc>
                          <a:spcPct val="115000"/>
                        </a:lnSpc>
                        <a:spcBef>
                          <a:spcPts val="0"/>
                        </a:spcBef>
                        <a:spcAft>
                          <a:spcPts val="0"/>
                        </a:spcAft>
                        <a:buNone/>
                      </a:pPr>
                      <a:r>
                        <a:rPr lang="en" b="1">
                          <a:solidFill>
                            <a:srgbClr val="FFFFFF"/>
                          </a:solidFill>
                        </a:rPr>
                        <a:t>Error </a:t>
                      </a:r>
                      <a:endParaRPr b="1">
                        <a:solidFill>
                          <a:srgbClr val="FFFFFF"/>
                        </a:solidFill>
                      </a:endParaRPr>
                    </a:p>
                    <a:p>
                      <a:pPr marL="0" lvl="0" indent="0" algn="ctr" rtl="0">
                        <a:lnSpc>
                          <a:spcPct val="115000"/>
                        </a:lnSpc>
                        <a:spcBef>
                          <a:spcPts val="0"/>
                        </a:spcBef>
                        <a:spcAft>
                          <a:spcPts val="0"/>
                        </a:spcAft>
                        <a:buNone/>
                      </a:pPr>
                      <a:r>
                        <a:rPr lang="en" b="1">
                          <a:solidFill>
                            <a:srgbClr val="FFFFFF"/>
                          </a:solidFill>
                        </a:rPr>
                        <a:t>Rate</a:t>
                      </a:r>
                      <a:endParaRPr b="1">
                        <a:solidFill>
                          <a:srgbClr val="FFFFFF"/>
                        </a:solidFill>
                      </a:endParaRPr>
                    </a:p>
                  </a:txBody>
                  <a:tcPr marL="91450" marR="91450" marT="45725" marB="45725"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B7B7B7"/>
                    </a:solidFill>
                  </a:tcPr>
                </a:tc>
                <a:extLst>
                  <a:ext uri="{0D108BD9-81ED-4DB2-BD59-A6C34878D82A}">
                    <a16:rowId xmlns:a16="http://schemas.microsoft.com/office/drawing/2014/main" val="10000"/>
                  </a:ext>
                </a:extLst>
              </a:tr>
              <a:tr h="371475">
                <a:tc>
                  <a:txBody>
                    <a:bodyPr/>
                    <a:lstStyle/>
                    <a:p>
                      <a:pPr marL="0" lvl="0" indent="0" algn="ctr" rtl="0">
                        <a:lnSpc>
                          <a:spcPct val="115000"/>
                        </a:lnSpc>
                        <a:spcBef>
                          <a:spcPts val="0"/>
                        </a:spcBef>
                        <a:spcAft>
                          <a:spcPts val="0"/>
                        </a:spcAft>
                        <a:buNone/>
                      </a:pPr>
                      <a:r>
                        <a:rPr lang="en" sz="1600"/>
                        <a:t>-3579</a:t>
                      </a:r>
                      <a:endParaRPr sz="1600"/>
                    </a:p>
                  </a:txBody>
                  <a:tcPr marL="91450" marR="91450" marT="45725" marB="45725"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6E6E6"/>
                    </a:solidFill>
                  </a:tcPr>
                </a:tc>
                <a:tc>
                  <a:txBody>
                    <a:bodyPr/>
                    <a:lstStyle/>
                    <a:p>
                      <a:pPr marL="0" lvl="0" indent="0" algn="ctr" rtl="0">
                        <a:lnSpc>
                          <a:spcPct val="115000"/>
                        </a:lnSpc>
                        <a:spcBef>
                          <a:spcPts val="0"/>
                        </a:spcBef>
                        <a:spcAft>
                          <a:spcPts val="0"/>
                        </a:spcAft>
                        <a:buNone/>
                      </a:pPr>
                      <a:r>
                        <a:rPr lang="en" sz="1600"/>
                        <a:t>1536</a:t>
                      </a:r>
                      <a:endParaRPr sz="1600"/>
                    </a:p>
                  </a:txBody>
                  <a:tcPr marL="91450" marR="91450" marT="45725" marB="45725"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6E6E6"/>
                    </a:solidFill>
                  </a:tcPr>
                </a:tc>
                <a:tc>
                  <a:txBody>
                    <a:bodyPr/>
                    <a:lstStyle/>
                    <a:p>
                      <a:pPr marL="0" lvl="0" indent="0" algn="ctr" rtl="0">
                        <a:lnSpc>
                          <a:spcPct val="115000"/>
                        </a:lnSpc>
                        <a:spcBef>
                          <a:spcPts val="0"/>
                        </a:spcBef>
                        <a:spcAft>
                          <a:spcPts val="0"/>
                        </a:spcAft>
                        <a:buNone/>
                      </a:pPr>
                      <a:r>
                        <a:rPr lang="en" sz="1600"/>
                        <a:t>274</a:t>
                      </a:r>
                      <a:endParaRPr sz="1600"/>
                    </a:p>
                  </a:txBody>
                  <a:tcPr marL="91450" marR="91450" marT="45725" marB="45725"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6E6E6"/>
                    </a:solidFill>
                  </a:tcPr>
                </a:tc>
                <a:tc>
                  <a:txBody>
                    <a:bodyPr/>
                    <a:lstStyle/>
                    <a:p>
                      <a:pPr marL="0" lvl="0" indent="0" algn="ctr" rtl="0">
                        <a:lnSpc>
                          <a:spcPct val="115000"/>
                        </a:lnSpc>
                        <a:spcBef>
                          <a:spcPts val="0"/>
                        </a:spcBef>
                        <a:spcAft>
                          <a:spcPts val="0"/>
                        </a:spcAft>
                        <a:buNone/>
                      </a:pPr>
                      <a:r>
                        <a:rPr lang="en" sz="1600"/>
                        <a:t>-1076</a:t>
                      </a:r>
                      <a:endParaRPr sz="1600"/>
                    </a:p>
                  </a:txBody>
                  <a:tcPr marL="91450" marR="91450" marT="45725" marB="45725"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6E6E6"/>
                    </a:solidFill>
                  </a:tcPr>
                </a:tc>
                <a:tc>
                  <a:txBody>
                    <a:bodyPr/>
                    <a:lstStyle/>
                    <a:p>
                      <a:pPr marL="0" lvl="0" indent="0" algn="ctr" rtl="0">
                        <a:lnSpc>
                          <a:spcPct val="115000"/>
                        </a:lnSpc>
                        <a:spcBef>
                          <a:spcPts val="0"/>
                        </a:spcBef>
                        <a:spcAft>
                          <a:spcPts val="0"/>
                        </a:spcAft>
                        <a:buNone/>
                      </a:pPr>
                      <a:r>
                        <a:rPr lang="en" sz="1600"/>
                        <a:t>-39</a:t>
                      </a:r>
                      <a:endParaRPr sz="1600"/>
                    </a:p>
                  </a:txBody>
                  <a:tcPr marL="91450" marR="91450" marT="45725" marB="45725"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6E6E6"/>
                    </a:solidFill>
                  </a:tcPr>
                </a:tc>
                <a:tc>
                  <a:txBody>
                    <a:bodyPr/>
                    <a:lstStyle/>
                    <a:p>
                      <a:pPr marL="0" lvl="0" indent="0" algn="ctr" rtl="0">
                        <a:lnSpc>
                          <a:spcPct val="115000"/>
                        </a:lnSpc>
                        <a:spcBef>
                          <a:spcPts val="0"/>
                        </a:spcBef>
                        <a:spcAft>
                          <a:spcPts val="0"/>
                        </a:spcAft>
                        <a:buNone/>
                      </a:pPr>
                      <a:r>
                        <a:rPr lang="en" sz="1600"/>
                        <a:t>43</a:t>
                      </a:r>
                      <a:endParaRPr sz="1600"/>
                    </a:p>
                  </a:txBody>
                  <a:tcPr marL="91450" marR="91450" marT="45725" marB="45725"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6E6E6"/>
                    </a:solidFill>
                  </a:tcPr>
                </a:tc>
                <a:tc>
                  <a:txBody>
                    <a:bodyPr/>
                    <a:lstStyle/>
                    <a:p>
                      <a:pPr marL="0" lvl="0" indent="0" algn="ctr" rtl="0">
                        <a:lnSpc>
                          <a:spcPct val="115000"/>
                        </a:lnSpc>
                        <a:spcBef>
                          <a:spcPts val="0"/>
                        </a:spcBef>
                        <a:spcAft>
                          <a:spcPts val="0"/>
                        </a:spcAft>
                        <a:buNone/>
                      </a:pPr>
                      <a:r>
                        <a:rPr lang="en" sz="1600"/>
                        <a:t>-589.2</a:t>
                      </a:r>
                      <a:endParaRPr sz="1600"/>
                    </a:p>
                  </a:txBody>
                  <a:tcPr marL="91450" marR="91450" marT="45725" marB="45725"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6E6E6"/>
                    </a:solidFill>
                  </a:tcPr>
                </a:tc>
                <a:tc>
                  <a:txBody>
                    <a:bodyPr/>
                    <a:lstStyle/>
                    <a:p>
                      <a:pPr marL="0" lvl="0" indent="0" algn="ctr" rtl="0">
                        <a:lnSpc>
                          <a:spcPct val="115000"/>
                        </a:lnSpc>
                        <a:spcBef>
                          <a:spcPts val="0"/>
                        </a:spcBef>
                        <a:spcAft>
                          <a:spcPts val="0"/>
                        </a:spcAft>
                        <a:buNone/>
                      </a:pPr>
                      <a:r>
                        <a:rPr lang="en" sz="1600"/>
                        <a:t>2576.28</a:t>
                      </a:r>
                      <a:endParaRPr sz="1600"/>
                    </a:p>
                  </a:txBody>
                  <a:tcPr marL="91450" marR="91450" marT="45725" marB="45725"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6E6E6"/>
                    </a:solidFill>
                  </a:tcPr>
                </a:tc>
                <a:tc>
                  <a:txBody>
                    <a:bodyPr/>
                    <a:lstStyle/>
                    <a:p>
                      <a:pPr marL="0" lvl="0" indent="0" algn="ctr" rtl="0">
                        <a:lnSpc>
                          <a:spcPct val="115000"/>
                        </a:lnSpc>
                        <a:spcBef>
                          <a:spcPts val="0"/>
                        </a:spcBef>
                        <a:spcAft>
                          <a:spcPts val="0"/>
                        </a:spcAft>
                        <a:buNone/>
                      </a:pPr>
                      <a:r>
                        <a:rPr lang="en" sz="1600"/>
                        <a:t>588</a:t>
                      </a:r>
                      <a:endParaRPr sz="1600"/>
                    </a:p>
                  </a:txBody>
                  <a:tcPr marL="91450" marR="91450" marT="45725" marB="45725"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6E6E6"/>
                    </a:solidFill>
                  </a:tcPr>
                </a:tc>
                <a:tc>
                  <a:txBody>
                    <a:bodyPr/>
                    <a:lstStyle/>
                    <a:p>
                      <a:pPr marL="0" lvl="0" indent="0" algn="ctr" rtl="0">
                        <a:lnSpc>
                          <a:spcPct val="115000"/>
                        </a:lnSpc>
                        <a:spcBef>
                          <a:spcPts val="0"/>
                        </a:spcBef>
                        <a:spcAft>
                          <a:spcPts val="0"/>
                        </a:spcAft>
                        <a:buNone/>
                      </a:pPr>
                      <a:r>
                        <a:rPr lang="en" sz="1600"/>
                        <a:t>31.63</a:t>
                      </a:r>
                      <a:endParaRPr sz="1600"/>
                    </a:p>
                  </a:txBody>
                  <a:tcPr marL="91450" marR="91450" marT="45725" marB="45725"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6E6E6"/>
                    </a:solidFill>
                  </a:tcPr>
                </a:tc>
                <a:extLst>
                  <a:ext uri="{0D108BD9-81ED-4DB2-BD59-A6C34878D82A}">
                    <a16:rowId xmlns:a16="http://schemas.microsoft.com/office/drawing/2014/main" val="10001"/>
                  </a:ext>
                </a:extLst>
              </a:tr>
              <a:tr h="371475">
                <a:tc>
                  <a:txBody>
                    <a:bodyPr/>
                    <a:lstStyle/>
                    <a:p>
                      <a:pPr marL="0" lvl="0" indent="0" algn="ctr" rtl="0">
                        <a:lnSpc>
                          <a:spcPct val="115000"/>
                        </a:lnSpc>
                        <a:spcBef>
                          <a:spcPts val="0"/>
                        </a:spcBef>
                        <a:spcAft>
                          <a:spcPts val="0"/>
                        </a:spcAft>
                        <a:buNone/>
                      </a:pPr>
                      <a:r>
                        <a:rPr lang="en" sz="1600"/>
                        <a:t>-5136</a:t>
                      </a:r>
                      <a:endParaRPr sz="1600"/>
                    </a:p>
                  </a:txBody>
                  <a:tcPr marL="91450" marR="91450" marT="45725" marB="45725"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F3F3F3"/>
                    </a:solidFill>
                  </a:tcPr>
                </a:tc>
                <a:tc>
                  <a:txBody>
                    <a:bodyPr/>
                    <a:lstStyle/>
                    <a:p>
                      <a:pPr marL="0" lvl="0" indent="0" algn="ctr" rtl="0">
                        <a:spcBef>
                          <a:spcPts val="0"/>
                        </a:spcBef>
                        <a:spcAft>
                          <a:spcPts val="0"/>
                        </a:spcAft>
                        <a:buNone/>
                      </a:pPr>
                      <a:endParaRPr sz="1600"/>
                    </a:p>
                  </a:txBody>
                  <a:tcPr marL="91450" marR="91450" marT="45725" marB="45725"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F3F3F3"/>
                    </a:solidFill>
                  </a:tcPr>
                </a:tc>
                <a:tc>
                  <a:txBody>
                    <a:bodyPr/>
                    <a:lstStyle/>
                    <a:p>
                      <a:pPr marL="0" lvl="0" indent="0" algn="ctr" rtl="0">
                        <a:lnSpc>
                          <a:spcPct val="115000"/>
                        </a:lnSpc>
                        <a:spcBef>
                          <a:spcPts val="0"/>
                        </a:spcBef>
                        <a:spcAft>
                          <a:spcPts val="0"/>
                        </a:spcAft>
                        <a:buNone/>
                      </a:pPr>
                      <a:r>
                        <a:rPr lang="en" sz="1600"/>
                        <a:t>129</a:t>
                      </a:r>
                      <a:endParaRPr sz="1600"/>
                    </a:p>
                  </a:txBody>
                  <a:tcPr marL="91450" marR="91450" marT="45725" marB="45725"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F3F3F3"/>
                    </a:solidFill>
                  </a:tcPr>
                </a:tc>
                <a:tc>
                  <a:txBody>
                    <a:bodyPr/>
                    <a:lstStyle/>
                    <a:p>
                      <a:pPr marL="0" lvl="0" indent="0" algn="ctr" rtl="0">
                        <a:spcBef>
                          <a:spcPts val="0"/>
                        </a:spcBef>
                        <a:spcAft>
                          <a:spcPts val="0"/>
                        </a:spcAft>
                        <a:buNone/>
                      </a:pPr>
                      <a:endParaRPr sz="1600"/>
                    </a:p>
                  </a:txBody>
                  <a:tcPr marL="91450" marR="91450" marT="45725" marB="45725"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F3F3F3"/>
                    </a:solidFill>
                  </a:tcPr>
                </a:tc>
                <a:tc>
                  <a:txBody>
                    <a:bodyPr/>
                    <a:lstStyle/>
                    <a:p>
                      <a:pPr marL="0" lvl="0" indent="0" algn="ctr" rtl="0">
                        <a:spcBef>
                          <a:spcPts val="0"/>
                        </a:spcBef>
                        <a:spcAft>
                          <a:spcPts val="0"/>
                        </a:spcAft>
                        <a:buNone/>
                      </a:pPr>
                      <a:endParaRPr sz="1600"/>
                    </a:p>
                  </a:txBody>
                  <a:tcPr marL="91450" marR="91450" marT="45725" marB="45725"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F3F3F3"/>
                    </a:solidFill>
                  </a:tcPr>
                </a:tc>
                <a:tc>
                  <a:txBody>
                    <a:bodyPr/>
                    <a:lstStyle/>
                    <a:p>
                      <a:pPr marL="0" lvl="0" indent="0" algn="ctr" rtl="0">
                        <a:lnSpc>
                          <a:spcPct val="115000"/>
                        </a:lnSpc>
                        <a:spcBef>
                          <a:spcPts val="0"/>
                        </a:spcBef>
                        <a:spcAft>
                          <a:spcPts val="0"/>
                        </a:spcAft>
                        <a:buNone/>
                      </a:pPr>
                      <a:r>
                        <a:rPr lang="en" sz="1600"/>
                        <a:t>197</a:t>
                      </a:r>
                      <a:endParaRPr sz="1600"/>
                    </a:p>
                  </a:txBody>
                  <a:tcPr marL="91450" marR="91450" marT="45725" marB="45725"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F3F3F3"/>
                    </a:solidFill>
                  </a:tcPr>
                </a:tc>
                <a:tc>
                  <a:txBody>
                    <a:bodyPr/>
                    <a:lstStyle/>
                    <a:p>
                      <a:pPr marL="0" lvl="0" indent="0" algn="ctr" rtl="0">
                        <a:lnSpc>
                          <a:spcPct val="115000"/>
                        </a:lnSpc>
                        <a:spcBef>
                          <a:spcPts val="0"/>
                        </a:spcBef>
                        <a:spcAft>
                          <a:spcPts val="0"/>
                        </a:spcAft>
                        <a:buNone/>
                      </a:pPr>
                      <a:r>
                        <a:rPr lang="en" sz="1600"/>
                        <a:t>-1209.7</a:t>
                      </a:r>
                      <a:endParaRPr sz="1600"/>
                    </a:p>
                  </a:txBody>
                  <a:tcPr marL="91450" marR="91450" marT="45725" marB="45725"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F3F3F3"/>
                    </a:solidFill>
                  </a:tcPr>
                </a:tc>
                <a:tc>
                  <a:txBody>
                    <a:bodyPr/>
                    <a:lstStyle/>
                    <a:p>
                      <a:pPr marL="0" lvl="0" indent="0" algn="ctr" rtl="0">
                        <a:lnSpc>
                          <a:spcPct val="115000"/>
                        </a:lnSpc>
                        <a:spcBef>
                          <a:spcPts val="0"/>
                        </a:spcBef>
                        <a:spcAft>
                          <a:spcPts val="0"/>
                        </a:spcAft>
                        <a:buNone/>
                      </a:pPr>
                      <a:r>
                        <a:rPr lang="en" sz="1600"/>
                        <a:t>3158.84</a:t>
                      </a:r>
                      <a:endParaRPr sz="1600"/>
                    </a:p>
                  </a:txBody>
                  <a:tcPr marL="91450" marR="91450" marT="45725" marB="45725"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F3F3F3"/>
                    </a:solidFill>
                  </a:tcPr>
                </a:tc>
                <a:tc>
                  <a:txBody>
                    <a:bodyPr/>
                    <a:lstStyle/>
                    <a:p>
                      <a:pPr marL="0" lvl="0" indent="0" algn="ctr" rtl="0">
                        <a:lnSpc>
                          <a:spcPct val="115000"/>
                        </a:lnSpc>
                        <a:spcBef>
                          <a:spcPts val="0"/>
                        </a:spcBef>
                        <a:spcAft>
                          <a:spcPts val="0"/>
                        </a:spcAft>
                        <a:buNone/>
                      </a:pPr>
                      <a:r>
                        <a:rPr lang="en" sz="1600"/>
                        <a:t>288</a:t>
                      </a:r>
                      <a:endParaRPr sz="1600"/>
                    </a:p>
                  </a:txBody>
                  <a:tcPr marL="91450" marR="91450" marT="45725" marB="45725"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F3F3F3"/>
                    </a:solidFill>
                  </a:tcPr>
                </a:tc>
                <a:tc>
                  <a:txBody>
                    <a:bodyPr/>
                    <a:lstStyle/>
                    <a:p>
                      <a:pPr marL="0" lvl="0" indent="0" algn="ctr" rtl="0">
                        <a:lnSpc>
                          <a:spcPct val="115000"/>
                        </a:lnSpc>
                        <a:spcBef>
                          <a:spcPts val="0"/>
                        </a:spcBef>
                        <a:spcAft>
                          <a:spcPts val="0"/>
                        </a:spcAft>
                        <a:buNone/>
                      </a:pPr>
                      <a:r>
                        <a:rPr lang="en" sz="1600"/>
                        <a:t>42.09</a:t>
                      </a:r>
                      <a:endParaRPr sz="1600"/>
                    </a:p>
                  </a:txBody>
                  <a:tcPr marL="91450" marR="91450" marT="45725" marB="45725"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F3F3F3"/>
                    </a:solidFill>
                  </a:tcPr>
                </a:tc>
                <a:extLst>
                  <a:ext uri="{0D108BD9-81ED-4DB2-BD59-A6C34878D82A}">
                    <a16:rowId xmlns:a16="http://schemas.microsoft.com/office/drawing/2014/main" val="10002"/>
                  </a:ext>
                </a:extLst>
              </a:tr>
              <a:tr h="371475">
                <a:tc>
                  <a:txBody>
                    <a:bodyPr/>
                    <a:lstStyle/>
                    <a:p>
                      <a:pPr marL="0" lvl="0" indent="0" algn="ctr" rtl="0">
                        <a:lnSpc>
                          <a:spcPct val="115000"/>
                        </a:lnSpc>
                        <a:spcBef>
                          <a:spcPts val="0"/>
                        </a:spcBef>
                        <a:spcAft>
                          <a:spcPts val="0"/>
                        </a:spcAft>
                        <a:buNone/>
                      </a:pPr>
                      <a:r>
                        <a:rPr lang="en" sz="1600"/>
                        <a:t>-7347</a:t>
                      </a:r>
                      <a:endParaRPr sz="1600"/>
                    </a:p>
                  </a:txBody>
                  <a:tcPr marL="91450" marR="91450" marT="45725" marB="45725"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6E6E6"/>
                    </a:solidFill>
                  </a:tcPr>
                </a:tc>
                <a:tc>
                  <a:txBody>
                    <a:bodyPr/>
                    <a:lstStyle/>
                    <a:p>
                      <a:pPr marL="0" lvl="0" indent="0" algn="ctr" rtl="0">
                        <a:spcBef>
                          <a:spcPts val="0"/>
                        </a:spcBef>
                        <a:spcAft>
                          <a:spcPts val="0"/>
                        </a:spcAft>
                        <a:buNone/>
                      </a:pPr>
                      <a:endParaRPr sz="1600"/>
                    </a:p>
                  </a:txBody>
                  <a:tcPr marL="91450" marR="91450" marT="45725" marB="45725"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6E6E6"/>
                    </a:solidFill>
                  </a:tcPr>
                </a:tc>
                <a:tc>
                  <a:txBody>
                    <a:bodyPr/>
                    <a:lstStyle/>
                    <a:p>
                      <a:pPr marL="0" lvl="0" indent="0" algn="ctr" rtl="0">
                        <a:lnSpc>
                          <a:spcPct val="115000"/>
                        </a:lnSpc>
                        <a:spcBef>
                          <a:spcPts val="0"/>
                        </a:spcBef>
                        <a:spcAft>
                          <a:spcPts val="0"/>
                        </a:spcAft>
                        <a:buNone/>
                      </a:pPr>
                      <a:r>
                        <a:rPr lang="en" sz="1600"/>
                        <a:t>-55</a:t>
                      </a:r>
                      <a:endParaRPr sz="1600"/>
                    </a:p>
                  </a:txBody>
                  <a:tcPr marL="91450" marR="91450" marT="45725" marB="45725"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6E6E6"/>
                    </a:solidFill>
                  </a:tcPr>
                </a:tc>
                <a:tc>
                  <a:txBody>
                    <a:bodyPr/>
                    <a:lstStyle/>
                    <a:p>
                      <a:pPr marL="0" lvl="0" indent="0" algn="ctr" rtl="0">
                        <a:spcBef>
                          <a:spcPts val="0"/>
                        </a:spcBef>
                        <a:spcAft>
                          <a:spcPts val="0"/>
                        </a:spcAft>
                        <a:buNone/>
                      </a:pPr>
                      <a:endParaRPr sz="1600"/>
                    </a:p>
                  </a:txBody>
                  <a:tcPr marL="91450" marR="91450" marT="45725" marB="45725"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6E6E6"/>
                    </a:solidFill>
                  </a:tcPr>
                </a:tc>
                <a:tc>
                  <a:txBody>
                    <a:bodyPr/>
                    <a:lstStyle/>
                    <a:p>
                      <a:pPr marL="0" lvl="0" indent="0" algn="ctr" rtl="0">
                        <a:spcBef>
                          <a:spcPts val="0"/>
                        </a:spcBef>
                        <a:spcAft>
                          <a:spcPts val="0"/>
                        </a:spcAft>
                        <a:buNone/>
                      </a:pPr>
                      <a:endParaRPr sz="1600"/>
                    </a:p>
                  </a:txBody>
                  <a:tcPr marL="91450" marR="91450" marT="45725" marB="45725"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6E6E6"/>
                    </a:solidFill>
                  </a:tcPr>
                </a:tc>
                <a:tc>
                  <a:txBody>
                    <a:bodyPr/>
                    <a:lstStyle/>
                    <a:p>
                      <a:pPr marL="0" lvl="0" indent="0" algn="ctr" rtl="0">
                        <a:spcBef>
                          <a:spcPts val="0"/>
                        </a:spcBef>
                        <a:spcAft>
                          <a:spcPts val="0"/>
                        </a:spcAft>
                        <a:buNone/>
                      </a:pPr>
                      <a:endParaRPr sz="1600"/>
                    </a:p>
                  </a:txBody>
                  <a:tcPr marL="91450" marR="91450" marT="45725" marB="45725"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6E6E6"/>
                    </a:solidFill>
                  </a:tcPr>
                </a:tc>
                <a:tc>
                  <a:txBody>
                    <a:bodyPr/>
                    <a:lstStyle/>
                    <a:p>
                      <a:pPr marL="0" lvl="0" indent="0" algn="ctr" rtl="0">
                        <a:spcBef>
                          <a:spcPts val="0"/>
                        </a:spcBef>
                        <a:spcAft>
                          <a:spcPts val="0"/>
                        </a:spcAft>
                        <a:buNone/>
                      </a:pPr>
                      <a:endParaRPr sz="1600"/>
                    </a:p>
                  </a:txBody>
                  <a:tcPr marL="91450" marR="91450" marT="45725" marB="45725"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6E6E6"/>
                    </a:solidFill>
                  </a:tcPr>
                </a:tc>
                <a:tc>
                  <a:txBody>
                    <a:bodyPr/>
                    <a:lstStyle/>
                    <a:p>
                      <a:pPr marL="0" lvl="0" indent="0" algn="ctr" rtl="0">
                        <a:spcBef>
                          <a:spcPts val="0"/>
                        </a:spcBef>
                        <a:spcAft>
                          <a:spcPts val="0"/>
                        </a:spcAft>
                        <a:buNone/>
                      </a:pPr>
                      <a:endParaRPr sz="1600"/>
                    </a:p>
                  </a:txBody>
                  <a:tcPr marL="91450" marR="91450" marT="45725" marB="45725"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6E6E6"/>
                    </a:solidFill>
                  </a:tcPr>
                </a:tc>
                <a:tc>
                  <a:txBody>
                    <a:bodyPr/>
                    <a:lstStyle/>
                    <a:p>
                      <a:pPr marL="0" lvl="0" indent="0" algn="ctr" rtl="0">
                        <a:lnSpc>
                          <a:spcPct val="115000"/>
                        </a:lnSpc>
                        <a:spcBef>
                          <a:spcPts val="0"/>
                        </a:spcBef>
                        <a:spcAft>
                          <a:spcPts val="0"/>
                        </a:spcAft>
                        <a:buNone/>
                      </a:pPr>
                      <a:r>
                        <a:rPr lang="en" sz="1600"/>
                        <a:t>-8</a:t>
                      </a:r>
                      <a:endParaRPr sz="1600"/>
                    </a:p>
                  </a:txBody>
                  <a:tcPr marL="91450" marR="91450" marT="45725" marB="45725"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6E6E6"/>
                    </a:solidFill>
                  </a:tcPr>
                </a:tc>
                <a:tc>
                  <a:txBody>
                    <a:bodyPr/>
                    <a:lstStyle/>
                    <a:p>
                      <a:pPr marL="0" lvl="0" indent="0" algn="ctr" rtl="0">
                        <a:lnSpc>
                          <a:spcPct val="115000"/>
                        </a:lnSpc>
                        <a:spcBef>
                          <a:spcPts val="0"/>
                        </a:spcBef>
                        <a:spcAft>
                          <a:spcPts val="0"/>
                        </a:spcAft>
                        <a:buNone/>
                      </a:pPr>
                      <a:r>
                        <a:rPr lang="en" sz="1600"/>
                        <a:t>33.16</a:t>
                      </a:r>
                      <a:endParaRPr sz="1600"/>
                    </a:p>
                  </a:txBody>
                  <a:tcPr marL="91450" marR="91450" marT="45725" marB="45725"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6E6E6"/>
                    </a:solidFill>
                  </a:tcPr>
                </a:tc>
                <a:extLst>
                  <a:ext uri="{0D108BD9-81ED-4DB2-BD59-A6C34878D82A}">
                    <a16:rowId xmlns:a16="http://schemas.microsoft.com/office/drawing/2014/main" val="10003"/>
                  </a:ext>
                </a:extLst>
              </a:tr>
            </a:tbl>
          </a:graphicData>
        </a:graphic>
      </p:graphicFrame>
      <p:sp>
        <p:nvSpPr>
          <p:cNvPr id="216" name="Google Shape;216;p28"/>
          <p:cNvSpPr txBox="1"/>
          <p:nvPr/>
        </p:nvSpPr>
        <p:spPr>
          <a:xfrm>
            <a:off x="204500" y="981650"/>
            <a:ext cx="7968000" cy="39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200">
                <a:latin typeface="Old Standard TT"/>
                <a:ea typeface="Old Standard TT"/>
                <a:cs typeface="Old Standard TT"/>
                <a:sym typeface="Old Standard TT"/>
              </a:rPr>
              <a:t>Estimations on weights and bias with predictor selection</a:t>
            </a:r>
            <a:endParaRPr sz="2200">
              <a:latin typeface="Old Standard TT"/>
              <a:ea typeface="Old Standard TT"/>
              <a:cs typeface="Old Standard TT"/>
              <a:sym typeface="Old Standard TT"/>
            </a:endParaRPr>
          </a:p>
        </p:txBody>
      </p:sp>
      <p:sp>
        <p:nvSpPr>
          <p:cNvPr id="217" name="Google Shape;217;p28"/>
          <p:cNvSpPr txBox="1">
            <a:spLocks noGrp="1"/>
          </p:cNvSpPr>
          <p:nvPr>
            <p:ph type="title"/>
          </p:nvPr>
        </p:nvSpPr>
        <p:spPr>
          <a:xfrm>
            <a:off x="311700" y="194275"/>
            <a:ext cx="7190100" cy="75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t>Perceptron</a:t>
            </a:r>
            <a:endParaRPr sz="30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graphicFrame>
        <p:nvGraphicFramePr>
          <p:cNvPr id="222" name="Google Shape;222;p29"/>
          <p:cNvGraphicFramePr/>
          <p:nvPr/>
        </p:nvGraphicFramePr>
        <p:xfrm>
          <a:off x="161025" y="879313"/>
          <a:ext cx="3000000" cy="3000000"/>
        </p:xfrm>
        <a:graphic>
          <a:graphicData uri="http://schemas.openxmlformats.org/drawingml/2006/table">
            <a:tbl>
              <a:tblPr>
                <a:noFill/>
                <a:tableStyleId>{3B877D17-38B6-418E-A83C-B350FD08E3DF}</a:tableStyleId>
              </a:tblPr>
              <a:tblGrid>
                <a:gridCol w="1052925">
                  <a:extLst>
                    <a:ext uri="{9D8B030D-6E8A-4147-A177-3AD203B41FA5}">
                      <a16:colId xmlns:a16="http://schemas.microsoft.com/office/drawing/2014/main" val="20000"/>
                    </a:ext>
                  </a:extLst>
                </a:gridCol>
                <a:gridCol w="1632625">
                  <a:extLst>
                    <a:ext uri="{9D8B030D-6E8A-4147-A177-3AD203B41FA5}">
                      <a16:colId xmlns:a16="http://schemas.microsoft.com/office/drawing/2014/main" val="20001"/>
                    </a:ext>
                  </a:extLst>
                </a:gridCol>
                <a:gridCol w="1431225">
                  <a:extLst>
                    <a:ext uri="{9D8B030D-6E8A-4147-A177-3AD203B41FA5}">
                      <a16:colId xmlns:a16="http://schemas.microsoft.com/office/drawing/2014/main" val="20002"/>
                    </a:ext>
                  </a:extLst>
                </a:gridCol>
                <a:gridCol w="1001875">
                  <a:extLst>
                    <a:ext uri="{9D8B030D-6E8A-4147-A177-3AD203B41FA5}">
                      <a16:colId xmlns:a16="http://schemas.microsoft.com/office/drawing/2014/main" val="20003"/>
                    </a:ext>
                  </a:extLst>
                </a:gridCol>
                <a:gridCol w="1397000">
                  <a:extLst>
                    <a:ext uri="{9D8B030D-6E8A-4147-A177-3AD203B41FA5}">
                      <a16:colId xmlns:a16="http://schemas.microsoft.com/office/drawing/2014/main" val="20004"/>
                    </a:ext>
                  </a:extLst>
                </a:gridCol>
                <a:gridCol w="975175">
                  <a:extLst>
                    <a:ext uri="{9D8B030D-6E8A-4147-A177-3AD203B41FA5}">
                      <a16:colId xmlns:a16="http://schemas.microsoft.com/office/drawing/2014/main" val="20005"/>
                    </a:ext>
                  </a:extLst>
                </a:gridCol>
                <a:gridCol w="1437050">
                  <a:extLst>
                    <a:ext uri="{9D8B030D-6E8A-4147-A177-3AD203B41FA5}">
                      <a16:colId xmlns:a16="http://schemas.microsoft.com/office/drawing/2014/main" val="20006"/>
                    </a:ext>
                  </a:extLst>
                </a:gridCol>
              </a:tblGrid>
              <a:tr h="426475">
                <a:tc>
                  <a:txBody>
                    <a:bodyPr/>
                    <a:lstStyle/>
                    <a:p>
                      <a:pPr marL="0" lvl="0" indent="0" algn="ctr" rtl="0">
                        <a:lnSpc>
                          <a:spcPct val="115000"/>
                        </a:lnSpc>
                        <a:spcBef>
                          <a:spcPts val="0"/>
                        </a:spcBef>
                        <a:spcAft>
                          <a:spcPts val="0"/>
                        </a:spcAft>
                        <a:buNone/>
                      </a:pPr>
                      <a:r>
                        <a:rPr lang="en" sz="1600" b="1">
                          <a:solidFill>
                            <a:srgbClr val="FFFFFF"/>
                          </a:solidFill>
                        </a:rPr>
                        <a:t>Full Set</a:t>
                      </a:r>
                      <a:endParaRPr sz="1600" b="1">
                        <a:solidFill>
                          <a:srgbClr val="FFFFFF"/>
                        </a:solidFill>
                      </a:endParaRPr>
                    </a:p>
                  </a:txBody>
                  <a:tcPr marL="91450" marR="91450" marT="45725" marB="45725"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B7B7B7"/>
                    </a:solidFill>
                  </a:tcPr>
                </a:tc>
                <a:tc>
                  <a:txBody>
                    <a:bodyPr/>
                    <a:lstStyle/>
                    <a:p>
                      <a:pPr marL="0" lvl="0" indent="0" algn="ctr" rtl="0">
                        <a:lnSpc>
                          <a:spcPct val="115000"/>
                        </a:lnSpc>
                        <a:spcBef>
                          <a:spcPts val="0"/>
                        </a:spcBef>
                        <a:spcAft>
                          <a:spcPts val="0"/>
                        </a:spcAft>
                        <a:buNone/>
                      </a:pPr>
                      <a:r>
                        <a:rPr lang="en" sz="1600" b="1">
                          <a:solidFill>
                            <a:srgbClr val="FFFFFF"/>
                          </a:solidFill>
                        </a:rPr>
                        <a:t>Single / prune</a:t>
                      </a:r>
                      <a:endParaRPr sz="1600" b="1">
                        <a:solidFill>
                          <a:srgbClr val="FFFFFF"/>
                        </a:solidFill>
                      </a:endParaRPr>
                    </a:p>
                  </a:txBody>
                  <a:tcPr marL="91450" marR="91450" marT="45725" marB="45725"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B7B7B7"/>
                    </a:solidFill>
                  </a:tcPr>
                </a:tc>
                <a:tc>
                  <a:txBody>
                    <a:bodyPr/>
                    <a:lstStyle/>
                    <a:p>
                      <a:pPr marL="0" lvl="0" indent="0" algn="ctr" rtl="0">
                        <a:lnSpc>
                          <a:spcPct val="115000"/>
                        </a:lnSpc>
                        <a:spcBef>
                          <a:spcPts val="0"/>
                        </a:spcBef>
                        <a:spcAft>
                          <a:spcPts val="0"/>
                        </a:spcAft>
                        <a:buNone/>
                      </a:pPr>
                      <a:r>
                        <a:rPr lang="en" sz="1600" b="1">
                          <a:solidFill>
                            <a:srgbClr val="FFFFFF"/>
                          </a:solidFill>
                        </a:rPr>
                        <a:t>Bagged Tree</a:t>
                      </a:r>
                      <a:endParaRPr sz="1600" b="1">
                        <a:solidFill>
                          <a:srgbClr val="FFFFFF"/>
                        </a:solidFill>
                      </a:endParaRPr>
                    </a:p>
                  </a:txBody>
                  <a:tcPr marL="91450" marR="91450" marT="45725" marB="45725"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B7B7B7"/>
                    </a:solidFill>
                  </a:tcPr>
                </a:tc>
                <a:tc gridSpan="2">
                  <a:txBody>
                    <a:bodyPr/>
                    <a:lstStyle/>
                    <a:p>
                      <a:pPr marL="0" lvl="0" indent="0" algn="ctr" rtl="0">
                        <a:lnSpc>
                          <a:spcPct val="115000"/>
                        </a:lnSpc>
                        <a:spcBef>
                          <a:spcPts val="0"/>
                        </a:spcBef>
                        <a:spcAft>
                          <a:spcPts val="0"/>
                        </a:spcAft>
                        <a:buNone/>
                      </a:pPr>
                      <a:r>
                        <a:rPr lang="en" sz="1600" b="1">
                          <a:solidFill>
                            <a:srgbClr val="FFFFFF"/>
                          </a:solidFill>
                        </a:rPr>
                        <a:t>Random Forest</a:t>
                      </a:r>
                      <a:endParaRPr sz="1600" b="1">
                        <a:solidFill>
                          <a:srgbClr val="FFFFFF"/>
                        </a:solidFill>
                      </a:endParaRPr>
                    </a:p>
                  </a:txBody>
                  <a:tcPr marL="91450" marR="91450" marT="45725" marB="45725"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B7B7B7"/>
                    </a:solidFill>
                  </a:tcPr>
                </a:tc>
                <a:tc hMerge="1">
                  <a:txBody>
                    <a:bodyPr/>
                    <a:lstStyle/>
                    <a:p>
                      <a:endParaRPr lang="en-US"/>
                    </a:p>
                  </a:txBody>
                  <a:tcPr/>
                </a:tc>
                <a:tc gridSpan="2">
                  <a:txBody>
                    <a:bodyPr/>
                    <a:lstStyle/>
                    <a:p>
                      <a:pPr marL="0" lvl="0" indent="0" algn="ctr" rtl="0">
                        <a:lnSpc>
                          <a:spcPct val="115000"/>
                        </a:lnSpc>
                        <a:spcBef>
                          <a:spcPts val="0"/>
                        </a:spcBef>
                        <a:spcAft>
                          <a:spcPts val="0"/>
                        </a:spcAft>
                        <a:buNone/>
                      </a:pPr>
                      <a:r>
                        <a:rPr lang="en" sz="1600" b="1">
                          <a:solidFill>
                            <a:srgbClr val="FFFFFF"/>
                          </a:solidFill>
                        </a:rPr>
                        <a:t>ANN</a:t>
                      </a:r>
                      <a:r>
                        <a:rPr lang="en" b="1">
                          <a:solidFill>
                            <a:srgbClr val="FFFFFF"/>
                          </a:solidFill>
                        </a:rPr>
                        <a:t> (1 hidden layer)</a:t>
                      </a:r>
                      <a:endParaRPr b="1">
                        <a:solidFill>
                          <a:srgbClr val="FFFFFF"/>
                        </a:solidFill>
                      </a:endParaRPr>
                    </a:p>
                  </a:txBody>
                  <a:tcPr marL="91450" marR="91450" marT="45725" marB="45725"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B7B7B7"/>
                    </a:solidFill>
                  </a:tcPr>
                </a:tc>
                <a:tc hMerge="1">
                  <a:txBody>
                    <a:bodyPr/>
                    <a:lstStyle/>
                    <a:p>
                      <a:endParaRPr lang="en-US"/>
                    </a:p>
                  </a:txBody>
                  <a:tcPr/>
                </a:tc>
                <a:extLst>
                  <a:ext uri="{0D108BD9-81ED-4DB2-BD59-A6C34878D82A}">
                    <a16:rowId xmlns:a16="http://schemas.microsoft.com/office/drawing/2014/main" val="10000"/>
                  </a:ext>
                </a:extLst>
              </a:tr>
              <a:tr h="335275">
                <a:tc>
                  <a:txBody>
                    <a:bodyPr/>
                    <a:lstStyle/>
                    <a:p>
                      <a:pPr marL="0" lvl="0" indent="0" algn="ctr" rtl="0">
                        <a:lnSpc>
                          <a:spcPct val="115000"/>
                        </a:lnSpc>
                        <a:spcBef>
                          <a:spcPts val="0"/>
                        </a:spcBef>
                        <a:spcAft>
                          <a:spcPts val="0"/>
                        </a:spcAft>
                        <a:buNone/>
                      </a:pPr>
                      <a:endParaRPr sz="1600"/>
                    </a:p>
                  </a:txBody>
                  <a:tcPr marL="91450" marR="91450" marT="45725" marB="45725"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E6E6E6"/>
                    </a:solidFill>
                  </a:tcPr>
                </a:tc>
                <a:tc>
                  <a:txBody>
                    <a:bodyPr/>
                    <a:lstStyle/>
                    <a:p>
                      <a:pPr marL="0" lvl="0" indent="0" algn="ctr" rtl="0">
                        <a:lnSpc>
                          <a:spcPct val="115000"/>
                        </a:lnSpc>
                        <a:spcBef>
                          <a:spcPts val="0"/>
                        </a:spcBef>
                        <a:spcAft>
                          <a:spcPts val="0"/>
                        </a:spcAft>
                        <a:buNone/>
                      </a:pPr>
                      <a:endParaRPr sz="1600"/>
                    </a:p>
                  </a:txBody>
                  <a:tcPr marL="91450" marR="91450" marT="45725" marB="45725"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E6E6E6"/>
                    </a:solidFill>
                  </a:tcPr>
                </a:tc>
                <a:tc>
                  <a:txBody>
                    <a:bodyPr/>
                    <a:lstStyle/>
                    <a:p>
                      <a:pPr marL="0" lvl="0" indent="0" algn="ctr" rtl="0">
                        <a:lnSpc>
                          <a:spcPct val="115000"/>
                        </a:lnSpc>
                        <a:spcBef>
                          <a:spcPts val="0"/>
                        </a:spcBef>
                        <a:spcAft>
                          <a:spcPts val="0"/>
                        </a:spcAft>
                        <a:buNone/>
                      </a:pPr>
                      <a:endParaRPr sz="1600"/>
                    </a:p>
                  </a:txBody>
                  <a:tcPr marL="91450" marR="91450" marT="45725" marB="45725"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E6E6E6"/>
                    </a:solidFill>
                  </a:tcPr>
                </a:tc>
                <a:tc>
                  <a:txBody>
                    <a:bodyPr/>
                    <a:lstStyle/>
                    <a:p>
                      <a:pPr marL="0" lvl="0" indent="0" algn="ctr" rtl="0">
                        <a:spcBef>
                          <a:spcPts val="0"/>
                        </a:spcBef>
                        <a:spcAft>
                          <a:spcPts val="0"/>
                        </a:spcAft>
                        <a:buNone/>
                      </a:pPr>
                      <a:r>
                        <a:rPr lang="en">
                          <a:solidFill>
                            <a:srgbClr val="434343"/>
                          </a:solidFill>
                        </a:rPr>
                        <a:t>Test Error</a:t>
                      </a:r>
                      <a:endParaRPr>
                        <a:solidFill>
                          <a:srgbClr val="434343"/>
                        </a:solidFill>
                      </a:endParaRPr>
                    </a:p>
                  </a:txBody>
                  <a:tcPr marL="91450" marR="91450" marT="45725" marB="45725"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E6E6E6"/>
                    </a:solidFill>
                  </a:tcPr>
                </a:tc>
                <a:tc>
                  <a:txBody>
                    <a:bodyPr/>
                    <a:lstStyle/>
                    <a:p>
                      <a:pPr marL="0" lvl="0" indent="0" algn="ctr" rtl="0">
                        <a:spcBef>
                          <a:spcPts val="0"/>
                        </a:spcBef>
                        <a:spcAft>
                          <a:spcPts val="0"/>
                        </a:spcAft>
                        <a:buNone/>
                      </a:pPr>
                      <a:r>
                        <a:rPr lang="en">
                          <a:solidFill>
                            <a:srgbClr val="434343"/>
                          </a:solidFill>
                        </a:rPr>
                        <a:t>False Negative</a:t>
                      </a:r>
                      <a:endParaRPr>
                        <a:solidFill>
                          <a:srgbClr val="434343"/>
                        </a:solidFill>
                      </a:endParaRPr>
                    </a:p>
                  </a:txBody>
                  <a:tcPr marL="91450" marR="91450" marT="45725" marB="45725"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E6E6E6"/>
                    </a:solidFill>
                  </a:tcPr>
                </a:tc>
                <a:tc>
                  <a:txBody>
                    <a:bodyPr/>
                    <a:lstStyle/>
                    <a:p>
                      <a:pPr marL="0" lvl="0" indent="0" algn="ctr" rtl="0">
                        <a:spcBef>
                          <a:spcPts val="0"/>
                        </a:spcBef>
                        <a:spcAft>
                          <a:spcPts val="0"/>
                        </a:spcAft>
                        <a:buNone/>
                      </a:pPr>
                      <a:r>
                        <a:rPr lang="en">
                          <a:solidFill>
                            <a:srgbClr val="434343"/>
                          </a:solidFill>
                        </a:rPr>
                        <a:t>Test Error</a:t>
                      </a:r>
                      <a:endParaRPr>
                        <a:solidFill>
                          <a:srgbClr val="434343"/>
                        </a:solidFill>
                      </a:endParaRPr>
                    </a:p>
                  </a:txBody>
                  <a:tcPr marL="91450" marR="91450" marT="45725" marB="45725"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E6E6E6"/>
                    </a:solidFill>
                  </a:tcPr>
                </a:tc>
                <a:tc>
                  <a:txBody>
                    <a:bodyPr/>
                    <a:lstStyle/>
                    <a:p>
                      <a:pPr marL="0" lvl="0" indent="0" algn="ctr" rtl="0">
                        <a:spcBef>
                          <a:spcPts val="0"/>
                        </a:spcBef>
                        <a:spcAft>
                          <a:spcPts val="0"/>
                        </a:spcAft>
                        <a:buNone/>
                      </a:pPr>
                      <a:r>
                        <a:rPr lang="en">
                          <a:solidFill>
                            <a:srgbClr val="434343"/>
                          </a:solidFill>
                        </a:rPr>
                        <a:t>False Negative</a:t>
                      </a:r>
                      <a:endParaRPr>
                        <a:solidFill>
                          <a:srgbClr val="434343"/>
                        </a:solidFill>
                      </a:endParaRPr>
                    </a:p>
                  </a:txBody>
                  <a:tcPr marL="91450" marR="91450" marT="45725" marB="45725"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E6E6E6"/>
                    </a:solidFill>
                  </a:tcPr>
                </a:tc>
                <a:extLst>
                  <a:ext uri="{0D108BD9-81ED-4DB2-BD59-A6C34878D82A}">
                    <a16:rowId xmlns:a16="http://schemas.microsoft.com/office/drawing/2014/main" val="10001"/>
                  </a:ext>
                </a:extLst>
              </a:tr>
              <a:tr h="246475">
                <a:tc>
                  <a:txBody>
                    <a:bodyPr/>
                    <a:lstStyle/>
                    <a:p>
                      <a:pPr marL="0" lvl="0" indent="0" algn="ctr" rtl="0">
                        <a:lnSpc>
                          <a:spcPct val="115000"/>
                        </a:lnSpc>
                        <a:spcBef>
                          <a:spcPts val="0"/>
                        </a:spcBef>
                        <a:spcAft>
                          <a:spcPts val="0"/>
                        </a:spcAft>
                        <a:buNone/>
                      </a:pPr>
                      <a:r>
                        <a:rPr lang="en" sz="1600"/>
                        <a:t>N = 10</a:t>
                      </a:r>
                      <a:endParaRPr sz="1600"/>
                    </a:p>
                  </a:txBody>
                  <a:tcPr marL="91450" marR="91450" marT="45725" marB="45725"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6E6E6"/>
                    </a:solidFill>
                  </a:tcPr>
                </a:tc>
                <a:tc>
                  <a:txBody>
                    <a:bodyPr/>
                    <a:lstStyle/>
                    <a:p>
                      <a:pPr marL="0" lvl="0" indent="0" algn="ctr" rtl="0">
                        <a:lnSpc>
                          <a:spcPct val="115000"/>
                        </a:lnSpc>
                        <a:spcBef>
                          <a:spcPts val="0"/>
                        </a:spcBef>
                        <a:spcAft>
                          <a:spcPts val="0"/>
                        </a:spcAft>
                        <a:buNone/>
                      </a:pPr>
                      <a:r>
                        <a:rPr lang="en" sz="1600"/>
                        <a:t>24.10</a:t>
                      </a:r>
                      <a:endParaRPr sz="1600"/>
                    </a:p>
                  </a:txBody>
                  <a:tcPr marL="91450" marR="91450" marT="45725" marB="45725"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6E6E6"/>
                    </a:solidFill>
                  </a:tcPr>
                </a:tc>
                <a:tc>
                  <a:txBody>
                    <a:bodyPr/>
                    <a:lstStyle/>
                    <a:p>
                      <a:pPr marL="0" lvl="0" indent="0" algn="ctr" rtl="0">
                        <a:lnSpc>
                          <a:spcPct val="115000"/>
                        </a:lnSpc>
                        <a:spcBef>
                          <a:spcPts val="0"/>
                        </a:spcBef>
                        <a:spcAft>
                          <a:spcPts val="0"/>
                        </a:spcAft>
                        <a:buNone/>
                      </a:pPr>
                      <a:r>
                        <a:rPr lang="en" sz="1600"/>
                        <a:t>25.12</a:t>
                      </a:r>
                      <a:endParaRPr sz="1600"/>
                    </a:p>
                  </a:txBody>
                  <a:tcPr marL="91450" marR="91450" marT="45725" marB="45725"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6E6E6"/>
                    </a:solidFill>
                  </a:tcPr>
                </a:tc>
                <a:tc>
                  <a:txBody>
                    <a:bodyPr/>
                    <a:lstStyle/>
                    <a:p>
                      <a:pPr marL="0" lvl="0" indent="0" algn="ctr" rtl="0">
                        <a:lnSpc>
                          <a:spcPct val="115000"/>
                        </a:lnSpc>
                        <a:spcBef>
                          <a:spcPts val="0"/>
                        </a:spcBef>
                        <a:spcAft>
                          <a:spcPts val="0"/>
                        </a:spcAft>
                        <a:buNone/>
                      </a:pPr>
                      <a:r>
                        <a:rPr lang="en" sz="1600"/>
                        <a:t>19.74</a:t>
                      </a:r>
                      <a:endParaRPr sz="1600"/>
                    </a:p>
                  </a:txBody>
                  <a:tcPr marL="91450" marR="91450" marT="45725" marB="45725"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6E6E6"/>
                    </a:solidFill>
                  </a:tcPr>
                </a:tc>
                <a:tc>
                  <a:txBody>
                    <a:bodyPr/>
                    <a:lstStyle/>
                    <a:p>
                      <a:pPr marL="0" lvl="0" indent="0" algn="ctr" rtl="0">
                        <a:lnSpc>
                          <a:spcPct val="115000"/>
                        </a:lnSpc>
                        <a:spcBef>
                          <a:spcPts val="0"/>
                        </a:spcBef>
                        <a:spcAft>
                          <a:spcPts val="0"/>
                        </a:spcAft>
                        <a:buNone/>
                      </a:pPr>
                      <a:r>
                        <a:rPr lang="en" sz="1600"/>
                        <a:t>39.24</a:t>
                      </a:r>
                      <a:endParaRPr sz="1600"/>
                    </a:p>
                  </a:txBody>
                  <a:tcPr marL="91450" marR="91450" marT="45725" marB="45725"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6E6E6"/>
                    </a:solidFill>
                  </a:tcPr>
                </a:tc>
                <a:tc>
                  <a:txBody>
                    <a:bodyPr/>
                    <a:lstStyle/>
                    <a:p>
                      <a:pPr marL="0" lvl="0" indent="0" algn="ctr" rtl="0">
                        <a:lnSpc>
                          <a:spcPct val="115000"/>
                        </a:lnSpc>
                        <a:spcBef>
                          <a:spcPts val="0"/>
                        </a:spcBef>
                        <a:spcAft>
                          <a:spcPts val="0"/>
                        </a:spcAft>
                        <a:buNone/>
                      </a:pPr>
                      <a:r>
                        <a:rPr lang="en" sz="1600"/>
                        <a:t>11.39</a:t>
                      </a:r>
                      <a:endParaRPr sz="1600"/>
                    </a:p>
                  </a:txBody>
                  <a:tcPr marL="91450" marR="91450" marT="45725" marB="45725"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6E6E6"/>
                    </a:solidFill>
                  </a:tcPr>
                </a:tc>
                <a:tc>
                  <a:txBody>
                    <a:bodyPr/>
                    <a:lstStyle/>
                    <a:p>
                      <a:pPr marL="0" lvl="0" indent="0" algn="ctr" rtl="0">
                        <a:lnSpc>
                          <a:spcPct val="115000"/>
                        </a:lnSpc>
                        <a:spcBef>
                          <a:spcPts val="0"/>
                        </a:spcBef>
                        <a:spcAft>
                          <a:spcPts val="0"/>
                        </a:spcAft>
                        <a:buNone/>
                      </a:pPr>
                      <a:r>
                        <a:rPr lang="en" sz="1600"/>
                        <a:t>25.00</a:t>
                      </a:r>
                      <a:endParaRPr sz="1600"/>
                    </a:p>
                  </a:txBody>
                  <a:tcPr marL="91450" marR="91450" marT="45725" marB="45725"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6E6E6"/>
                    </a:solidFill>
                  </a:tcPr>
                </a:tc>
                <a:extLst>
                  <a:ext uri="{0D108BD9-81ED-4DB2-BD59-A6C34878D82A}">
                    <a16:rowId xmlns:a16="http://schemas.microsoft.com/office/drawing/2014/main" val="10002"/>
                  </a:ext>
                </a:extLst>
              </a:tr>
            </a:tbl>
          </a:graphicData>
        </a:graphic>
      </p:graphicFrame>
      <p:graphicFrame>
        <p:nvGraphicFramePr>
          <p:cNvPr id="223" name="Google Shape;223;p29"/>
          <p:cNvGraphicFramePr/>
          <p:nvPr/>
        </p:nvGraphicFramePr>
        <p:xfrm>
          <a:off x="393075" y="2296613"/>
          <a:ext cx="3000000" cy="3000000"/>
        </p:xfrm>
        <a:graphic>
          <a:graphicData uri="http://schemas.openxmlformats.org/drawingml/2006/table">
            <a:tbl>
              <a:tblPr>
                <a:noFill/>
                <a:tableStyleId>{3B877D17-38B6-418E-A83C-B350FD08E3DF}</a:tableStyleId>
              </a:tblPr>
              <a:tblGrid>
                <a:gridCol w="1750450">
                  <a:extLst>
                    <a:ext uri="{9D8B030D-6E8A-4147-A177-3AD203B41FA5}">
                      <a16:colId xmlns:a16="http://schemas.microsoft.com/office/drawing/2014/main" val="20000"/>
                    </a:ext>
                  </a:extLst>
                </a:gridCol>
                <a:gridCol w="1657625">
                  <a:extLst>
                    <a:ext uri="{9D8B030D-6E8A-4147-A177-3AD203B41FA5}">
                      <a16:colId xmlns:a16="http://schemas.microsoft.com/office/drawing/2014/main" val="20001"/>
                    </a:ext>
                  </a:extLst>
                </a:gridCol>
                <a:gridCol w="1657625">
                  <a:extLst>
                    <a:ext uri="{9D8B030D-6E8A-4147-A177-3AD203B41FA5}">
                      <a16:colId xmlns:a16="http://schemas.microsoft.com/office/drawing/2014/main" val="20002"/>
                    </a:ext>
                  </a:extLst>
                </a:gridCol>
                <a:gridCol w="1657625">
                  <a:extLst>
                    <a:ext uri="{9D8B030D-6E8A-4147-A177-3AD203B41FA5}">
                      <a16:colId xmlns:a16="http://schemas.microsoft.com/office/drawing/2014/main" val="20003"/>
                    </a:ext>
                  </a:extLst>
                </a:gridCol>
                <a:gridCol w="1896325">
                  <a:extLst>
                    <a:ext uri="{9D8B030D-6E8A-4147-A177-3AD203B41FA5}">
                      <a16:colId xmlns:a16="http://schemas.microsoft.com/office/drawing/2014/main" val="20004"/>
                    </a:ext>
                  </a:extLst>
                </a:gridCol>
              </a:tblGrid>
              <a:tr h="249925">
                <a:tc>
                  <a:txBody>
                    <a:bodyPr/>
                    <a:lstStyle/>
                    <a:p>
                      <a:pPr marL="0" lvl="0" indent="0" algn="ctr" rtl="0">
                        <a:lnSpc>
                          <a:spcPct val="115000"/>
                        </a:lnSpc>
                        <a:spcBef>
                          <a:spcPts val="0"/>
                        </a:spcBef>
                        <a:spcAft>
                          <a:spcPts val="0"/>
                        </a:spcAft>
                        <a:buNone/>
                      </a:pPr>
                      <a:r>
                        <a:rPr lang="en" sz="1600" b="1">
                          <a:solidFill>
                            <a:srgbClr val="FFFFFF"/>
                          </a:solidFill>
                        </a:rPr>
                        <a:t>5 Subset</a:t>
                      </a:r>
                      <a:endParaRPr b="1">
                        <a:solidFill>
                          <a:srgbClr val="FFFFFF"/>
                        </a:solidFill>
                      </a:endParaRPr>
                    </a:p>
                  </a:txBody>
                  <a:tcPr marL="91450" marR="91450" marT="45725" marB="45725"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B7B7B7"/>
                    </a:solidFill>
                  </a:tcPr>
                </a:tc>
                <a:tc gridSpan="2">
                  <a:txBody>
                    <a:bodyPr/>
                    <a:lstStyle/>
                    <a:p>
                      <a:pPr marL="0" lvl="0" indent="0" algn="ctr" rtl="0">
                        <a:lnSpc>
                          <a:spcPct val="115000"/>
                        </a:lnSpc>
                        <a:spcBef>
                          <a:spcPts val="0"/>
                        </a:spcBef>
                        <a:spcAft>
                          <a:spcPts val="0"/>
                        </a:spcAft>
                        <a:buNone/>
                      </a:pPr>
                      <a:r>
                        <a:rPr lang="en" sz="1600" b="1">
                          <a:solidFill>
                            <a:schemeClr val="lt1"/>
                          </a:solidFill>
                        </a:rPr>
                        <a:t>Random Forest</a:t>
                      </a:r>
                      <a:endParaRPr sz="1600" b="1">
                        <a:solidFill>
                          <a:srgbClr val="FFFFFF"/>
                        </a:solidFill>
                      </a:endParaRPr>
                    </a:p>
                  </a:txBody>
                  <a:tcPr marL="91450" marR="91450" marT="45725" marB="45725"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B7B7B7"/>
                    </a:solidFill>
                  </a:tcPr>
                </a:tc>
                <a:tc hMerge="1">
                  <a:txBody>
                    <a:bodyPr/>
                    <a:lstStyle/>
                    <a:p>
                      <a:endParaRPr lang="en-US"/>
                    </a:p>
                  </a:txBody>
                  <a:tcPr/>
                </a:tc>
                <a:tc gridSpan="2">
                  <a:txBody>
                    <a:bodyPr/>
                    <a:lstStyle/>
                    <a:p>
                      <a:pPr marL="0" lvl="0" indent="0" algn="ctr" rtl="0">
                        <a:lnSpc>
                          <a:spcPct val="115000"/>
                        </a:lnSpc>
                        <a:spcBef>
                          <a:spcPts val="0"/>
                        </a:spcBef>
                        <a:spcAft>
                          <a:spcPts val="0"/>
                        </a:spcAft>
                        <a:buNone/>
                      </a:pPr>
                      <a:r>
                        <a:rPr lang="en" sz="1600" b="1">
                          <a:solidFill>
                            <a:schemeClr val="lt1"/>
                          </a:solidFill>
                        </a:rPr>
                        <a:t>ANN</a:t>
                      </a:r>
                      <a:r>
                        <a:rPr lang="en" sz="1600" b="1">
                          <a:solidFill>
                            <a:srgbClr val="FFFFFF"/>
                          </a:solidFill>
                        </a:rPr>
                        <a:t> </a:t>
                      </a:r>
                      <a:r>
                        <a:rPr lang="en" b="1">
                          <a:solidFill>
                            <a:srgbClr val="FFFFFF"/>
                          </a:solidFill>
                        </a:rPr>
                        <a:t>(1 hidden layer)</a:t>
                      </a:r>
                      <a:endParaRPr b="1">
                        <a:solidFill>
                          <a:srgbClr val="FFFFFF"/>
                        </a:solidFill>
                      </a:endParaRPr>
                    </a:p>
                  </a:txBody>
                  <a:tcPr marL="91450" marR="91450" marT="45725" marB="45725"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B7B7B7"/>
                    </a:solidFill>
                  </a:tcPr>
                </a:tc>
                <a:tc hMerge="1">
                  <a:txBody>
                    <a:bodyPr/>
                    <a:lstStyle/>
                    <a:p>
                      <a:endParaRPr lang="en-US"/>
                    </a:p>
                  </a:txBody>
                  <a:tcPr/>
                </a:tc>
                <a:extLst>
                  <a:ext uri="{0D108BD9-81ED-4DB2-BD59-A6C34878D82A}">
                    <a16:rowId xmlns:a16="http://schemas.microsoft.com/office/drawing/2014/main" val="10000"/>
                  </a:ext>
                </a:extLst>
              </a:tr>
              <a:tr h="224650">
                <a:tc>
                  <a:txBody>
                    <a:bodyPr/>
                    <a:lstStyle/>
                    <a:p>
                      <a:pPr marL="0" lvl="0" indent="0" algn="ctr" rtl="0">
                        <a:lnSpc>
                          <a:spcPct val="115000"/>
                        </a:lnSpc>
                        <a:spcBef>
                          <a:spcPts val="0"/>
                        </a:spcBef>
                        <a:spcAft>
                          <a:spcPts val="0"/>
                        </a:spcAft>
                        <a:buNone/>
                      </a:pPr>
                      <a:endParaRPr sz="1600"/>
                    </a:p>
                  </a:txBody>
                  <a:tcPr marL="91450" marR="91450" marT="45725" marB="45725"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E6E6E6"/>
                    </a:solidFill>
                  </a:tcPr>
                </a:tc>
                <a:tc>
                  <a:txBody>
                    <a:bodyPr/>
                    <a:lstStyle/>
                    <a:p>
                      <a:pPr marL="0" lvl="0" indent="0" algn="ctr" rtl="0">
                        <a:spcBef>
                          <a:spcPts val="0"/>
                        </a:spcBef>
                        <a:spcAft>
                          <a:spcPts val="0"/>
                        </a:spcAft>
                        <a:buNone/>
                      </a:pPr>
                      <a:r>
                        <a:rPr lang="en">
                          <a:solidFill>
                            <a:srgbClr val="434343"/>
                          </a:solidFill>
                        </a:rPr>
                        <a:t>Test Error</a:t>
                      </a:r>
                      <a:endParaRPr>
                        <a:solidFill>
                          <a:srgbClr val="434343"/>
                        </a:solidFill>
                      </a:endParaRPr>
                    </a:p>
                  </a:txBody>
                  <a:tcPr marL="91450" marR="91450" marT="45725" marB="45725"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E6E6E6"/>
                    </a:solidFill>
                  </a:tcPr>
                </a:tc>
                <a:tc>
                  <a:txBody>
                    <a:bodyPr/>
                    <a:lstStyle/>
                    <a:p>
                      <a:pPr marL="0" lvl="0" indent="0" algn="ctr" rtl="0">
                        <a:spcBef>
                          <a:spcPts val="0"/>
                        </a:spcBef>
                        <a:spcAft>
                          <a:spcPts val="0"/>
                        </a:spcAft>
                        <a:buNone/>
                      </a:pPr>
                      <a:r>
                        <a:rPr lang="en">
                          <a:solidFill>
                            <a:srgbClr val="434343"/>
                          </a:solidFill>
                        </a:rPr>
                        <a:t>False Negative</a:t>
                      </a:r>
                      <a:endParaRPr>
                        <a:solidFill>
                          <a:srgbClr val="434343"/>
                        </a:solidFill>
                      </a:endParaRPr>
                    </a:p>
                  </a:txBody>
                  <a:tcPr marL="91450" marR="91450" marT="45725" marB="45725"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E6E6E6"/>
                    </a:solidFill>
                  </a:tcPr>
                </a:tc>
                <a:tc>
                  <a:txBody>
                    <a:bodyPr/>
                    <a:lstStyle/>
                    <a:p>
                      <a:pPr marL="0" lvl="0" indent="0" algn="ctr" rtl="0">
                        <a:spcBef>
                          <a:spcPts val="0"/>
                        </a:spcBef>
                        <a:spcAft>
                          <a:spcPts val="0"/>
                        </a:spcAft>
                        <a:buNone/>
                      </a:pPr>
                      <a:r>
                        <a:rPr lang="en">
                          <a:solidFill>
                            <a:srgbClr val="434343"/>
                          </a:solidFill>
                        </a:rPr>
                        <a:t>Test Error</a:t>
                      </a:r>
                      <a:endParaRPr>
                        <a:solidFill>
                          <a:srgbClr val="434343"/>
                        </a:solidFill>
                      </a:endParaRPr>
                    </a:p>
                  </a:txBody>
                  <a:tcPr marL="91450" marR="91450" marT="45725" marB="45725"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E6E6E6"/>
                    </a:solidFill>
                  </a:tcPr>
                </a:tc>
                <a:tc>
                  <a:txBody>
                    <a:bodyPr/>
                    <a:lstStyle/>
                    <a:p>
                      <a:pPr marL="0" lvl="0" indent="0" algn="ctr" rtl="0">
                        <a:spcBef>
                          <a:spcPts val="0"/>
                        </a:spcBef>
                        <a:spcAft>
                          <a:spcPts val="0"/>
                        </a:spcAft>
                        <a:buNone/>
                      </a:pPr>
                      <a:r>
                        <a:rPr lang="en">
                          <a:solidFill>
                            <a:srgbClr val="434343"/>
                          </a:solidFill>
                        </a:rPr>
                        <a:t>False Negative</a:t>
                      </a:r>
                      <a:endParaRPr>
                        <a:solidFill>
                          <a:srgbClr val="434343"/>
                        </a:solidFill>
                      </a:endParaRPr>
                    </a:p>
                  </a:txBody>
                  <a:tcPr marL="91450" marR="91450" marT="45725" marB="45725"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E6E6E6"/>
                    </a:solidFill>
                  </a:tcPr>
                </a:tc>
                <a:extLst>
                  <a:ext uri="{0D108BD9-81ED-4DB2-BD59-A6C34878D82A}">
                    <a16:rowId xmlns:a16="http://schemas.microsoft.com/office/drawing/2014/main" val="10001"/>
                  </a:ext>
                </a:extLst>
              </a:tr>
              <a:tr h="249925">
                <a:tc>
                  <a:txBody>
                    <a:bodyPr/>
                    <a:lstStyle/>
                    <a:p>
                      <a:pPr marL="0" lvl="0" indent="0" algn="ctr" rtl="0">
                        <a:lnSpc>
                          <a:spcPct val="115000"/>
                        </a:lnSpc>
                        <a:spcBef>
                          <a:spcPts val="0"/>
                        </a:spcBef>
                        <a:spcAft>
                          <a:spcPts val="0"/>
                        </a:spcAft>
                        <a:buNone/>
                      </a:pPr>
                      <a:r>
                        <a:rPr lang="en" sz="1600"/>
                        <a:t>N = 10</a:t>
                      </a:r>
                      <a:endParaRPr sz="1600"/>
                    </a:p>
                  </a:txBody>
                  <a:tcPr marL="91450" marR="91450" marT="45725" marB="45725"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6E6E6"/>
                    </a:solidFill>
                  </a:tcPr>
                </a:tc>
                <a:tc>
                  <a:txBody>
                    <a:bodyPr/>
                    <a:lstStyle/>
                    <a:p>
                      <a:pPr marL="0" lvl="0" indent="0" algn="ctr" rtl="0">
                        <a:spcBef>
                          <a:spcPts val="0"/>
                        </a:spcBef>
                        <a:spcAft>
                          <a:spcPts val="0"/>
                        </a:spcAft>
                        <a:buClr>
                          <a:schemeClr val="dk1"/>
                        </a:buClr>
                        <a:buSzPts val="1100"/>
                        <a:buFont typeface="Arial"/>
                        <a:buNone/>
                      </a:pPr>
                      <a:r>
                        <a:rPr lang="en" sz="1600">
                          <a:solidFill>
                            <a:schemeClr val="dk1"/>
                          </a:solidFill>
                        </a:rPr>
                        <a:t>20.64</a:t>
                      </a:r>
                      <a:endParaRPr sz="1600"/>
                    </a:p>
                  </a:txBody>
                  <a:tcPr marL="91450" marR="91450" marT="45725" marB="45725"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6E6E6"/>
                    </a:solidFill>
                  </a:tcPr>
                </a:tc>
                <a:tc>
                  <a:txBody>
                    <a:bodyPr/>
                    <a:lstStyle/>
                    <a:p>
                      <a:pPr marL="0" lvl="0" indent="0" algn="ctr" rtl="0">
                        <a:spcBef>
                          <a:spcPts val="0"/>
                        </a:spcBef>
                        <a:spcAft>
                          <a:spcPts val="0"/>
                        </a:spcAft>
                        <a:buNone/>
                      </a:pPr>
                      <a:r>
                        <a:rPr lang="en" sz="1600"/>
                        <a:t>31.70</a:t>
                      </a:r>
                      <a:endParaRPr sz="1600"/>
                    </a:p>
                  </a:txBody>
                  <a:tcPr marL="91450" marR="91450" marT="45725" marB="45725"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6E6E6"/>
                    </a:solidFill>
                  </a:tcPr>
                </a:tc>
                <a:tc>
                  <a:txBody>
                    <a:bodyPr/>
                    <a:lstStyle/>
                    <a:p>
                      <a:pPr marL="0" lvl="0" indent="0" algn="ctr" rtl="0">
                        <a:spcBef>
                          <a:spcPts val="0"/>
                        </a:spcBef>
                        <a:spcAft>
                          <a:spcPts val="0"/>
                        </a:spcAft>
                        <a:buClr>
                          <a:schemeClr val="dk1"/>
                        </a:buClr>
                        <a:buSzPts val="1100"/>
                        <a:buFont typeface="Arial"/>
                        <a:buNone/>
                      </a:pPr>
                      <a:r>
                        <a:rPr lang="en" sz="1600">
                          <a:solidFill>
                            <a:schemeClr val="dk1"/>
                          </a:solidFill>
                        </a:rPr>
                        <a:t>25.31</a:t>
                      </a:r>
                      <a:endParaRPr sz="1600"/>
                    </a:p>
                  </a:txBody>
                  <a:tcPr marL="91450" marR="91450" marT="45725" marB="45725"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6E6E6"/>
                    </a:solidFill>
                  </a:tcPr>
                </a:tc>
                <a:tc>
                  <a:txBody>
                    <a:bodyPr/>
                    <a:lstStyle/>
                    <a:p>
                      <a:pPr marL="0" lvl="0" indent="0" algn="ctr" rtl="0">
                        <a:spcBef>
                          <a:spcPts val="0"/>
                        </a:spcBef>
                        <a:spcAft>
                          <a:spcPts val="0"/>
                        </a:spcAft>
                        <a:buClr>
                          <a:schemeClr val="dk1"/>
                        </a:buClr>
                        <a:buSzPts val="1100"/>
                        <a:buFont typeface="Arial"/>
                        <a:buNone/>
                      </a:pPr>
                      <a:r>
                        <a:rPr lang="en" sz="1600">
                          <a:solidFill>
                            <a:schemeClr val="dk1"/>
                          </a:solidFill>
                        </a:rPr>
                        <a:t>50.01</a:t>
                      </a:r>
                      <a:endParaRPr sz="1600"/>
                    </a:p>
                  </a:txBody>
                  <a:tcPr marL="91450" marR="91450" marT="45725" marB="45725"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6E6E6"/>
                    </a:solidFill>
                  </a:tcPr>
                </a:tc>
                <a:extLst>
                  <a:ext uri="{0D108BD9-81ED-4DB2-BD59-A6C34878D82A}">
                    <a16:rowId xmlns:a16="http://schemas.microsoft.com/office/drawing/2014/main" val="10002"/>
                  </a:ext>
                </a:extLst>
              </a:tr>
            </a:tbl>
          </a:graphicData>
        </a:graphic>
      </p:graphicFrame>
      <p:sp>
        <p:nvSpPr>
          <p:cNvPr id="224" name="Google Shape;224;p29"/>
          <p:cNvSpPr txBox="1">
            <a:spLocks noGrp="1"/>
          </p:cNvSpPr>
          <p:nvPr>
            <p:ph type="body" idx="1"/>
          </p:nvPr>
        </p:nvSpPr>
        <p:spPr>
          <a:xfrm>
            <a:off x="311700" y="3367250"/>
            <a:ext cx="8619600" cy="168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200">
                <a:solidFill>
                  <a:schemeClr val="dk2"/>
                </a:solidFill>
                <a:latin typeface="Arial"/>
                <a:ea typeface="Arial"/>
                <a:cs typeface="Arial"/>
                <a:sym typeface="Arial"/>
              </a:rPr>
              <a:t>Conclusion</a:t>
            </a:r>
            <a:endParaRPr sz="1800">
              <a:solidFill>
                <a:schemeClr val="dk2"/>
              </a:solidFill>
              <a:latin typeface="Arial"/>
              <a:ea typeface="Arial"/>
              <a:cs typeface="Arial"/>
              <a:sym typeface="Arial"/>
            </a:endParaRPr>
          </a:p>
          <a:p>
            <a:pPr marL="457200" lvl="0" indent="-342900" algn="l" rtl="0">
              <a:spcBef>
                <a:spcPts val="1000"/>
              </a:spcBef>
              <a:spcAft>
                <a:spcPts val="0"/>
              </a:spcAft>
              <a:buSzPts val="1800"/>
              <a:buFont typeface="Arial"/>
              <a:buChar char="●"/>
            </a:pPr>
            <a:r>
              <a:rPr lang="en" sz="1800">
                <a:latin typeface="Arial"/>
                <a:ea typeface="Arial"/>
                <a:cs typeface="Arial"/>
                <a:sym typeface="Arial"/>
              </a:rPr>
              <a:t>Always look at the data and research goals to find out the best model</a:t>
            </a:r>
            <a:endParaRPr sz="1800">
              <a:latin typeface="Arial"/>
              <a:ea typeface="Arial"/>
              <a:cs typeface="Arial"/>
              <a:sym typeface="Arial"/>
            </a:endParaRPr>
          </a:p>
          <a:p>
            <a:pPr marL="457200" lvl="0" indent="-342900" algn="l" rtl="0">
              <a:spcBef>
                <a:spcPts val="0"/>
              </a:spcBef>
              <a:spcAft>
                <a:spcPts val="0"/>
              </a:spcAft>
              <a:buSzPts val="1800"/>
              <a:buFont typeface="Arial"/>
              <a:buChar char="●"/>
            </a:pPr>
            <a:r>
              <a:rPr lang="en" sz="1800">
                <a:latin typeface="Arial"/>
                <a:ea typeface="Arial"/>
                <a:cs typeface="Arial"/>
                <a:sym typeface="Arial"/>
              </a:rPr>
              <a:t>Decorrelate variables by subset of predictors can improve RF, but not ANN</a:t>
            </a:r>
            <a:endParaRPr sz="1800">
              <a:latin typeface="Arial"/>
              <a:ea typeface="Arial"/>
              <a:cs typeface="Arial"/>
              <a:sym typeface="Arial"/>
            </a:endParaRPr>
          </a:p>
          <a:p>
            <a:pPr marL="457200" lvl="0" indent="-342900" algn="l" rtl="0">
              <a:spcBef>
                <a:spcPts val="0"/>
              </a:spcBef>
              <a:spcAft>
                <a:spcPts val="0"/>
              </a:spcAft>
              <a:buSzPts val="1800"/>
              <a:buFont typeface="Arial"/>
              <a:buChar char="●"/>
            </a:pPr>
            <a:r>
              <a:rPr lang="en" sz="1800">
                <a:latin typeface="Arial"/>
                <a:ea typeface="Arial"/>
                <a:cs typeface="Arial"/>
                <a:sym typeface="Arial"/>
              </a:rPr>
              <a:t>ANN predict results better with more informations even if they are correlated</a:t>
            </a:r>
            <a:endParaRPr sz="1800">
              <a:latin typeface="Arial"/>
              <a:ea typeface="Arial"/>
              <a:cs typeface="Arial"/>
              <a:sym typeface="Arial"/>
            </a:endParaRPr>
          </a:p>
          <a:p>
            <a:pPr marL="0" lvl="0" indent="0" algn="l" rtl="0">
              <a:spcBef>
                <a:spcPts val="0"/>
              </a:spcBef>
              <a:spcAft>
                <a:spcPts val="0"/>
              </a:spcAft>
              <a:buNone/>
            </a:pPr>
            <a:endParaRPr sz="1600"/>
          </a:p>
          <a:p>
            <a:pPr marL="0" lvl="0" indent="0" algn="l" rtl="0">
              <a:spcBef>
                <a:spcPts val="0"/>
              </a:spcBef>
              <a:spcAft>
                <a:spcPts val="0"/>
              </a:spcAft>
              <a:buNone/>
            </a:pPr>
            <a:r>
              <a:rPr lang="en" sz="1600"/>
              <a:t>       </a:t>
            </a:r>
            <a:endParaRPr sz="1600"/>
          </a:p>
        </p:txBody>
      </p:sp>
      <p:sp>
        <p:nvSpPr>
          <p:cNvPr id="225" name="Google Shape;225;p29"/>
          <p:cNvSpPr txBox="1">
            <a:spLocks noGrp="1"/>
          </p:cNvSpPr>
          <p:nvPr>
            <p:ph type="title"/>
          </p:nvPr>
        </p:nvSpPr>
        <p:spPr>
          <a:xfrm>
            <a:off x="311700" y="-70150"/>
            <a:ext cx="7190100" cy="75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t>Model Comparison</a:t>
            </a:r>
            <a:endParaRPr sz="3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Introduction:</a:t>
            </a:r>
            <a:endParaRPr/>
          </a:p>
        </p:txBody>
      </p:sp>
      <p:sp>
        <p:nvSpPr>
          <p:cNvPr id="66" name="Google Shape;66;p14"/>
          <p:cNvSpPr txBox="1">
            <a:spLocks noGrp="1"/>
          </p:cNvSpPr>
          <p:nvPr>
            <p:ph type="body" idx="1"/>
          </p:nvPr>
        </p:nvSpPr>
        <p:spPr>
          <a:xfrm>
            <a:off x="311700" y="1174050"/>
            <a:ext cx="3544800" cy="340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t>    Pima Indians Diabetes dataset is gathered by the National Institute of Diabetes and Digestive.</a:t>
            </a:r>
            <a:endParaRPr sz="1600" b="1"/>
          </a:p>
          <a:p>
            <a:pPr marL="0" lvl="0" indent="0" algn="l" rtl="0">
              <a:spcBef>
                <a:spcPts val="0"/>
              </a:spcBef>
              <a:spcAft>
                <a:spcPts val="0"/>
              </a:spcAft>
              <a:buNone/>
            </a:pPr>
            <a:r>
              <a:rPr lang="en" sz="1600"/>
              <a:t>    Dataset has 8 independent medical predictors and 1 binary response, total 768 observations on 9 variables.</a:t>
            </a:r>
            <a:endParaRPr sz="1600"/>
          </a:p>
          <a:p>
            <a:pPr marL="0" lvl="0" indent="0" algn="l" rtl="0">
              <a:spcBef>
                <a:spcPts val="0"/>
              </a:spcBef>
              <a:spcAft>
                <a:spcPts val="0"/>
              </a:spcAft>
              <a:buNone/>
            </a:pPr>
            <a:endParaRPr sz="1600"/>
          </a:p>
          <a:p>
            <a:pPr marL="457200" lvl="0" indent="-342900" algn="l" rtl="0">
              <a:spcBef>
                <a:spcPts val="0"/>
              </a:spcBef>
              <a:spcAft>
                <a:spcPts val="0"/>
              </a:spcAft>
              <a:buSzPts val="1800"/>
              <a:buChar char="●"/>
            </a:pPr>
            <a:r>
              <a:rPr lang="en" sz="1800"/>
              <a:t>Data Cleaning </a:t>
            </a:r>
            <a:endParaRPr sz="1800"/>
          </a:p>
          <a:p>
            <a:pPr marL="0" lvl="0" indent="0" algn="l" rtl="0">
              <a:spcBef>
                <a:spcPts val="0"/>
              </a:spcBef>
              <a:spcAft>
                <a:spcPts val="0"/>
              </a:spcAft>
              <a:buNone/>
            </a:pPr>
            <a:r>
              <a:rPr lang="en" sz="1600"/>
              <a:t>Removing missing values</a:t>
            </a:r>
            <a:endParaRPr sz="1600"/>
          </a:p>
          <a:p>
            <a:pPr marL="0" lvl="0" indent="0" algn="l" rtl="0">
              <a:spcBef>
                <a:spcPts val="0"/>
              </a:spcBef>
              <a:spcAft>
                <a:spcPts val="0"/>
              </a:spcAft>
              <a:buNone/>
            </a:pPr>
            <a:r>
              <a:rPr lang="en" sz="1600"/>
              <a:t>392 observations on 9 variables</a:t>
            </a:r>
            <a:endParaRPr sz="1600"/>
          </a:p>
        </p:txBody>
      </p:sp>
      <p:pic>
        <p:nvPicPr>
          <p:cNvPr id="67" name="Google Shape;67;p14"/>
          <p:cNvPicPr preferRelativeResize="0"/>
          <p:nvPr/>
        </p:nvPicPr>
        <p:blipFill>
          <a:blip r:embed="rId3">
            <a:alphaModFix/>
          </a:blip>
          <a:stretch>
            <a:fillRect/>
          </a:stretch>
        </p:blipFill>
        <p:spPr>
          <a:xfrm>
            <a:off x="3856425" y="368625"/>
            <a:ext cx="5129349" cy="46197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Single Tree / Prune</a:t>
            </a:r>
            <a:endParaRPr/>
          </a:p>
        </p:txBody>
      </p:sp>
      <p:pic>
        <p:nvPicPr>
          <p:cNvPr id="73" name="Google Shape;73;p15"/>
          <p:cNvPicPr preferRelativeResize="0"/>
          <p:nvPr/>
        </p:nvPicPr>
        <p:blipFill>
          <a:blip r:embed="rId3">
            <a:alphaModFix/>
          </a:blip>
          <a:stretch>
            <a:fillRect/>
          </a:stretch>
        </p:blipFill>
        <p:spPr>
          <a:xfrm>
            <a:off x="311700" y="1201225"/>
            <a:ext cx="3590274" cy="2741050"/>
          </a:xfrm>
          <a:prstGeom prst="rect">
            <a:avLst/>
          </a:prstGeom>
          <a:noFill/>
          <a:ln>
            <a:noFill/>
          </a:ln>
        </p:spPr>
      </p:pic>
      <p:pic>
        <p:nvPicPr>
          <p:cNvPr id="74" name="Google Shape;74;p15"/>
          <p:cNvPicPr preferRelativeResize="0"/>
          <p:nvPr/>
        </p:nvPicPr>
        <p:blipFill>
          <a:blip r:embed="rId4">
            <a:alphaModFix/>
          </a:blip>
          <a:stretch>
            <a:fillRect/>
          </a:stretch>
        </p:blipFill>
        <p:spPr>
          <a:xfrm>
            <a:off x="4710625" y="1208350"/>
            <a:ext cx="3588743" cy="2741049"/>
          </a:xfrm>
          <a:prstGeom prst="rect">
            <a:avLst/>
          </a:prstGeom>
          <a:noFill/>
          <a:ln>
            <a:noFill/>
          </a:ln>
        </p:spPr>
      </p:pic>
      <p:pic>
        <p:nvPicPr>
          <p:cNvPr id="75" name="Google Shape;75;p15"/>
          <p:cNvPicPr preferRelativeResize="0"/>
          <p:nvPr/>
        </p:nvPicPr>
        <p:blipFill>
          <a:blip r:embed="rId5">
            <a:alphaModFix/>
          </a:blip>
          <a:stretch>
            <a:fillRect/>
          </a:stretch>
        </p:blipFill>
        <p:spPr>
          <a:xfrm>
            <a:off x="4710625" y="4029875"/>
            <a:ext cx="2924175" cy="752475"/>
          </a:xfrm>
          <a:prstGeom prst="rect">
            <a:avLst/>
          </a:prstGeom>
          <a:noFill/>
          <a:ln>
            <a:noFill/>
          </a:ln>
        </p:spPr>
      </p:pic>
      <p:sp>
        <p:nvSpPr>
          <p:cNvPr id="76" name="Google Shape;76;p15"/>
          <p:cNvSpPr txBox="1"/>
          <p:nvPr/>
        </p:nvSpPr>
        <p:spPr>
          <a:xfrm>
            <a:off x="7634800" y="4099525"/>
            <a:ext cx="1455600" cy="613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Old Standard TT"/>
                <a:ea typeface="Old Standard TT"/>
                <a:cs typeface="Old Standard TT"/>
                <a:sym typeface="Old Standard TT"/>
              </a:rPr>
              <a:t>Test error </a:t>
            </a:r>
            <a:endParaRPr>
              <a:latin typeface="Old Standard TT"/>
              <a:ea typeface="Old Standard TT"/>
              <a:cs typeface="Old Standard TT"/>
              <a:sym typeface="Old Standard TT"/>
            </a:endParaRPr>
          </a:p>
          <a:p>
            <a:pPr marL="0" lvl="0" indent="0" algn="l" rtl="0">
              <a:spcBef>
                <a:spcPts val="0"/>
              </a:spcBef>
              <a:spcAft>
                <a:spcPts val="0"/>
              </a:spcAft>
              <a:buNone/>
            </a:pPr>
            <a:r>
              <a:rPr lang="en">
                <a:latin typeface="Old Standard TT"/>
                <a:ea typeface="Old Standard TT"/>
                <a:cs typeface="Old Standard TT"/>
                <a:sym typeface="Old Standard TT"/>
              </a:rPr>
              <a:t>rate: 28.3%</a:t>
            </a:r>
            <a:endParaRPr>
              <a:latin typeface="Old Standard TT"/>
              <a:ea typeface="Old Standard TT"/>
              <a:cs typeface="Old Standard TT"/>
              <a:sym typeface="Old Standard TT"/>
            </a:endParaRPr>
          </a:p>
        </p:txBody>
      </p:sp>
      <p:pic>
        <p:nvPicPr>
          <p:cNvPr id="77" name="Google Shape;77;p15"/>
          <p:cNvPicPr preferRelativeResize="0"/>
          <p:nvPr/>
        </p:nvPicPr>
        <p:blipFill>
          <a:blip r:embed="rId6">
            <a:alphaModFix/>
          </a:blip>
          <a:stretch>
            <a:fillRect/>
          </a:stretch>
        </p:blipFill>
        <p:spPr>
          <a:xfrm>
            <a:off x="432875" y="4085263"/>
            <a:ext cx="2638425" cy="771525"/>
          </a:xfrm>
          <a:prstGeom prst="rect">
            <a:avLst/>
          </a:prstGeom>
          <a:noFill/>
          <a:ln>
            <a:noFill/>
          </a:ln>
        </p:spPr>
      </p:pic>
      <p:sp>
        <p:nvSpPr>
          <p:cNvPr id="78" name="Google Shape;78;p15"/>
          <p:cNvSpPr txBox="1"/>
          <p:nvPr/>
        </p:nvSpPr>
        <p:spPr>
          <a:xfrm>
            <a:off x="3144675" y="4137725"/>
            <a:ext cx="1285800" cy="613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Old Standard TT"/>
                <a:ea typeface="Old Standard TT"/>
                <a:cs typeface="Old Standard TT"/>
                <a:sym typeface="Old Standard TT"/>
              </a:rPr>
              <a:t>Test error</a:t>
            </a:r>
            <a:endParaRPr>
              <a:latin typeface="Old Standard TT"/>
              <a:ea typeface="Old Standard TT"/>
              <a:cs typeface="Old Standard TT"/>
              <a:sym typeface="Old Standard TT"/>
            </a:endParaRPr>
          </a:p>
          <a:p>
            <a:pPr marL="0" lvl="0" indent="0" algn="l" rtl="0">
              <a:spcBef>
                <a:spcPts val="0"/>
              </a:spcBef>
              <a:spcAft>
                <a:spcPts val="0"/>
              </a:spcAft>
              <a:buNone/>
            </a:pPr>
            <a:r>
              <a:rPr lang="en">
                <a:latin typeface="Old Standard TT"/>
                <a:ea typeface="Old Standard TT"/>
                <a:cs typeface="Old Standard TT"/>
                <a:sym typeface="Old Standard TT"/>
              </a:rPr>
              <a:t>Rate: 30.8%</a:t>
            </a:r>
            <a:endParaRPr>
              <a:latin typeface="Old Standard TT"/>
              <a:ea typeface="Old Standard TT"/>
              <a:cs typeface="Old Standard TT"/>
              <a:sym typeface="Old Standard TT"/>
            </a:endParaRPr>
          </a:p>
        </p:txBody>
      </p:sp>
      <p:sp>
        <p:nvSpPr>
          <p:cNvPr id="79" name="Google Shape;79;p15"/>
          <p:cNvSpPr txBox="1"/>
          <p:nvPr/>
        </p:nvSpPr>
        <p:spPr>
          <a:xfrm>
            <a:off x="7167800" y="1540500"/>
            <a:ext cx="1131600" cy="613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E06666"/>
                </a:solidFill>
                <a:latin typeface="Old Standard TT"/>
                <a:ea typeface="Old Standard TT"/>
                <a:cs typeface="Old Standard TT"/>
                <a:sym typeface="Old Standard TT"/>
              </a:rPr>
              <a:t>best.k=8</a:t>
            </a:r>
            <a:endParaRPr>
              <a:solidFill>
                <a:srgbClr val="E06666"/>
              </a:solidFill>
              <a:latin typeface="Old Standard TT"/>
              <a:ea typeface="Old Standard TT"/>
              <a:cs typeface="Old Standard TT"/>
              <a:sym typeface="Old Standard T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Bagging Tree</a:t>
            </a:r>
            <a:endParaRPr/>
          </a:p>
          <a:p>
            <a:pPr marL="0" lvl="0" indent="0" algn="l" rtl="0">
              <a:spcBef>
                <a:spcPts val="0"/>
              </a:spcBef>
              <a:spcAft>
                <a:spcPts val="0"/>
              </a:spcAft>
              <a:buNone/>
            </a:pPr>
            <a:endParaRPr/>
          </a:p>
        </p:txBody>
      </p:sp>
      <p:pic>
        <p:nvPicPr>
          <p:cNvPr id="85" name="Google Shape;85;p16"/>
          <p:cNvPicPr preferRelativeResize="0"/>
          <p:nvPr/>
        </p:nvPicPr>
        <p:blipFill>
          <a:blip r:embed="rId3">
            <a:alphaModFix/>
          </a:blip>
          <a:stretch>
            <a:fillRect/>
          </a:stretch>
        </p:blipFill>
        <p:spPr>
          <a:xfrm>
            <a:off x="0" y="1124725"/>
            <a:ext cx="9144000" cy="2978975"/>
          </a:xfrm>
          <a:prstGeom prst="rect">
            <a:avLst/>
          </a:prstGeom>
          <a:noFill/>
          <a:ln>
            <a:noFill/>
          </a:ln>
        </p:spPr>
      </p:pic>
      <p:pic>
        <p:nvPicPr>
          <p:cNvPr id="86" name="Google Shape;86;p16"/>
          <p:cNvPicPr preferRelativeResize="0"/>
          <p:nvPr/>
        </p:nvPicPr>
        <p:blipFill>
          <a:blip r:embed="rId4">
            <a:alphaModFix/>
          </a:blip>
          <a:stretch>
            <a:fillRect/>
          </a:stretch>
        </p:blipFill>
        <p:spPr>
          <a:xfrm>
            <a:off x="4572000" y="1728000"/>
            <a:ext cx="4219751" cy="2375700"/>
          </a:xfrm>
          <a:prstGeom prst="rect">
            <a:avLst/>
          </a:prstGeom>
          <a:noFill/>
          <a:ln w="9525" cap="flat" cmpd="sng">
            <a:solidFill>
              <a:srgbClr val="38761D"/>
            </a:solidFill>
            <a:prstDash val="solid"/>
            <a:round/>
            <a:headEnd type="none" w="sm" len="sm"/>
            <a:tailEnd type="none" w="sm" len="sm"/>
          </a:ln>
        </p:spPr>
      </p:pic>
      <p:sp>
        <p:nvSpPr>
          <p:cNvPr id="87" name="Google Shape;87;p16"/>
          <p:cNvSpPr txBox="1"/>
          <p:nvPr/>
        </p:nvSpPr>
        <p:spPr>
          <a:xfrm>
            <a:off x="139775" y="4179100"/>
            <a:ext cx="8302200" cy="782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Clr>
                <a:schemeClr val="dk1"/>
              </a:buClr>
              <a:buSzPts val="1100"/>
              <a:buFont typeface="Arial"/>
              <a:buNone/>
            </a:pPr>
            <a:r>
              <a:rPr lang="en">
                <a:solidFill>
                  <a:schemeClr val="dk2"/>
                </a:solidFill>
                <a:latin typeface="Old Standard TT"/>
                <a:ea typeface="Old Standard TT"/>
                <a:cs typeface="Old Standard TT"/>
                <a:sym typeface="Old Standard TT"/>
              </a:rPr>
              <a:t>Bagging Tree Test set error rate is 25.64%, among 30 true diabetes, only 14 got tested, detect rate is 1-0.533=0.467</a:t>
            </a:r>
            <a:endParaRPr>
              <a:latin typeface="Old Standard TT"/>
              <a:ea typeface="Old Standard TT"/>
              <a:cs typeface="Old Standard TT"/>
              <a:sym typeface="Old Standard T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7"/>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Random Forest Tree</a:t>
            </a:r>
            <a:endParaRPr/>
          </a:p>
          <a:p>
            <a:pPr marL="0" lvl="0" indent="0" algn="l" rtl="0">
              <a:spcBef>
                <a:spcPts val="0"/>
              </a:spcBef>
              <a:spcAft>
                <a:spcPts val="0"/>
              </a:spcAft>
              <a:buNone/>
            </a:pPr>
            <a:endParaRPr/>
          </a:p>
        </p:txBody>
      </p:sp>
      <p:grpSp>
        <p:nvGrpSpPr>
          <p:cNvPr id="93" name="Google Shape;93;p17"/>
          <p:cNvGrpSpPr/>
          <p:nvPr/>
        </p:nvGrpSpPr>
        <p:grpSpPr>
          <a:xfrm>
            <a:off x="1058825" y="997675"/>
            <a:ext cx="7844176" cy="1839450"/>
            <a:chOff x="-608100" y="997675"/>
            <a:chExt cx="7844176" cy="1839450"/>
          </a:xfrm>
        </p:grpSpPr>
        <p:pic>
          <p:nvPicPr>
            <p:cNvPr id="94" name="Google Shape;94;p17"/>
            <p:cNvPicPr preferRelativeResize="0"/>
            <p:nvPr/>
          </p:nvPicPr>
          <p:blipFill rotWithShape="1">
            <a:blip r:embed="rId3">
              <a:alphaModFix/>
            </a:blip>
            <a:srcRect t="36864" r="59168"/>
            <a:stretch/>
          </p:blipFill>
          <p:spPr>
            <a:xfrm>
              <a:off x="-608100" y="997675"/>
              <a:ext cx="3609149" cy="1839450"/>
            </a:xfrm>
            <a:prstGeom prst="rect">
              <a:avLst/>
            </a:prstGeom>
            <a:noFill/>
            <a:ln>
              <a:noFill/>
            </a:ln>
          </p:spPr>
        </p:pic>
        <p:pic>
          <p:nvPicPr>
            <p:cNvPr id="95" name="Google Shape;95;p17"/>
            <p:cNvPicPr preferRelativeResize="0"/>
            <p:nvPr/>
          </p:nvPicPr>
          <p:blipFill>
            <a:blip r:embed="rId4">
              <a:alphaModFix/>
            </a:blip>
            <a:stretch>
              <a:fillRect/>
            </a:stretch>
          </p:blipFill>
          <p:spPr>
            <a:xfrm>
              <a:off x="3926275" y="997675"/>
              <a:ext cx="3309801" cy="1839450"/>
            </a:xfrm>
            <a:prstGeom prst="rect">
              <a:avLst/>
            </a:prstGeom>
            <a:noFill/>
            <a:ln w="9525" cap="flat" cmpd="sng">
              <a:solidFill>
                <a:schemeClr val="dk2"/>
              </a:solidFill>
              <a:prstDash val="solid"/>
              <a:round/>
              <a:headEnd type="none" w="sm" len="sm"/>
              <a:tailEnd type="none" w="sm" len="sm"/>
            </a:ln>
          </p:spPr>
        </p:pic>
      </p:grpSp>
      <p:grpSp>
        <p:nvGrpSpPr>
          <p:cNvPr id="96" name="Google Shape;96;p17"/>
          <p:cNvGrpSpPr/>
          <p:nvPr/>
        </p:nvGrpSpPr>
        <p:grpSpPr>
          <a:xfrm>
            <a:off x="797688" y="3175025"/>
            <a:ext cx="8176075" cy="1839801"/>
            <a:chOff x="311700" y="2850050"/>
            <a:chExt cx="8176075" cy="1839801"/>
          </a:xfrm>
        </p:grpSpPr>
        <p:pic>
          <p:nvPicPr>
            <p:cNvPr id="97" name="Google Shape;97;p17"/>
            <p:cNvPicPr preferRelativeResize="0"/>
            <p:nvPr/>
          </p:nvPicPr>
          <p:blipFill>
            <a:blip r:embed="rId5">
              <a:alphaModFix/>
            </a:blip>
            <a:stretch>
              <a:fillRect/>
            </a:stretch>
          </p:blipFill>
          <p:spPr>
            <a:xfrm>
              <a:off x="5785773" y="2850050"/>
              <a:ext cx="2702003" cy="1839801"/>
            </a:xfrm>
            <a:prstGeom prst="rect">
              <a:avLst/>
            </a:prstGeom>
            <a:noFill/>
            <a:ln>
              <a:noFill/>
            </a:ln>
          </p:spPr>
        </p:pic>
        <p:pic>
          <p:nvPicPr>
            <p:cNvPr id="98" name="Google Shape;98;p17"/>
            <p:cNvPicPr preferRelativeResize="0"/>
            <p:nvPr/>
          </p:nvPicPr>
          <p:blipFill>
            <a:blip r:embed="rId6">
              <a:alphaModFix/>
            </a:blip>
            <a:stretch>
              <a:fillRect/>
            </a:stretch>
          </p:blipFill>
          <p:spPr>
            <a:xfrm>
              <a:off x="311700" y="2850051"/>
              <a:ext cx="5557350" cy="1839799"/>
            </a:xfrm>
            <a:prstGeom prst="rect">
              <a:avLst/>
            </a:prstGeom>
            <a:noFill/>
            <a:ln>
              <a:noFill/>
            </a:ln>
          </p:spPr>
        </p:pic>
      </p:grpSp>
      <p:sp>
        <p:nvSpPr>
          <p:cNvPr id="99" name="Google Shape;99;p17"/>
          <p:cNvSpPr txBox="1">
            <a:spLocks noGrp="1"/>
          </p:cNvSpPr>
          <p:nvPr>
            <p:ph type="body" idx="1"/>
          </p:nvPr>
        </p:nvSpPr>
        <p:spPr>
          <a:xfrm>
            <a:off x="208300" y="2746850"/>
            <a:ext cx="2947500" cy="515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800"/>
              <a:t>Mtry: sqrt(p) =2.82 ~3</a:t>
            </a:r>
            <a:endParaRPr sz="1800"/>
          </a:p>
          <a:p>
            <a:pPr marL="0" lvl="0" indent="0" algn="l" rtl="0">
              <a:lnSpc>
                <a:spcPct val="100000"/>
              </a:lnSpc>
              <a:spcBef>
                <a:spcPts val="0"/>
              </a:spcBef>
              <a:spcAft>
                <a:spcPts val="0"/>
              </a:spcAft>
              <a:buNone/>
            </a:pPr>
            <a:endParaRPr sz="1800"/>
          </a:p>
        </p:txBody>
      </p:sp>
      <p:sp>
        <p:nvSpPr>
          <p:cNvPr id="100" name="Google Shape;100;p17"/>
          <p:cNvSpPr txBox="1"/>
          <p:nvPr/>
        </p:nvSpPr>
        <p:spPr>
          <a:xfrm>
            <a:off x="3005825" y="2432725"/>
            <a:ext cx="2203500" cy="4137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2"/>
                </a:solidFill>
                <a:latin typeface="Old Standard TT"/>
                <a:ea typeface="Old Standard TT"/>
                <a:cs typeface="Old Standard TT"/>
                <a:sym typeface="Old Standard TT"/>
              </a:rPr>
              <a:t>Better Positive Detection</a:t>
            </a:r>
            <a:endParaRPr b="1">
              <a:solidFill>
                <a:schemeClr val="dk2"/>
              </a:solidFill>
              <a:latin typeface="Old Standard TT"/>
              <a:ea typeface="Old Standard TT"/>
              <a:cs typeface="Old Standard TT"/>
              <a:sym typeface="Old Standard T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8"/>
          <p:cNvSpPr txBox="1">
            <a:spLocks noGrp="1"/>
          </p:cNvSpPr>
          <p:nvPr>
            <p:ph type="title"/>
          </p:nvPr>
        </p:nvSpPr>
        <p:spPr>
          <a:xfrm>
            <a:off x="311700" y="194275"/>
            <a:ext cx="5678100" cy="75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t>Variable Importance</a:t>
            </a:r>
            <a:endParaRPr sz="3000"/>
          </a:p>
        </p:txBody>
      </p:sp>
      <p:pic>
        <p:nvPicPr>
          <p:cNvPr id="106" name="Google Shape;106;p18"/>
          <p:cNvPicPr preferRelativeResize="0"/>
          <p:nvPr/>
        </p:nvPicPr>
        <p:blipFill rotWithShape="1">
          <a:blip r:embed="rId3">
            <a:alphaModFix/>
          </a:blip>
          <a:srcRect l="48919" t="20369"/>
          <a:stretch/>
        </p:blipFill>
        <p:spPr>
          <a:xfrm>
            <a:off x="311700" y="1477075"/>
            <a:ext cx="3269689" cy="3604076"/>
          </a:xfrm>
          <a:prstGeom prst="rect">
            <a:avLst/>
          </a:prstGeom>
          <a:noFill/>
          <a:ln>
            <a:noFill/>
          </a:ln>
        </p:spPr>
      </p:pic>
      <p:sp>
        <p:nvSpPr>
          <p:cNvPr id="107" name="Google Shape;107;p18"/>
          <p:cNvSpPr txBox="1">
            <a:spLocks noGrp="1"/>
          </p:cNvSpPr>
          <p:nvPr>
            <p:ph type="body" idx="1"/>
          </p:nvPr>
        </p:nvSpPr>
        <p:spPr>
          <a:xfrm>
            <a:off x="311700" y="949975"/>
            <a:ext cx="8723400" cy="527100"/>
          </a:xfrm>
          <a:prstGeom prst="rect">
            <a:avLst/>
          </a:prstGeom>
        </p:spPr>
        <p:txBody>
          <a:bodyPr spcFirstLastPara="1" wrap="square" lIns="91425" tIns="91425" rIns="91425" bIns="91425" anchor="t" anchorCtr="0">
            <a:noAutofit/>
          </a:bodyPr>
          <a:lstStyle/>
          <a:p>
            <a:pPr marL="457200" lvl="0" indent="0" algn="just" rtl="0">
              <a:spcBef>
                <a:spcPts val="0"/>
              </a:spcBef>
              <a:spcAft>
                <a:spcPts val="0"/>
              </a:spcAft>
              <a:buNone/>
            </a:pPr>
            <a:r>
              <a:rPr lang="en" sz="1800"/>
              <a:t>  Importance Ranking                               Variable Correlation</a:t>
            </a:r>
            <a:endParaRPr sz="1800"/>
          </a:p>
          <a:p>
            <a:pPr marL="0" lvl="0" indent="0" algn="l" rtl="0">
              <a:spcBef>
                <a:spcPts val="1600"/>
              </a:spcBef>
              <a:spcAft>
                <a:spcPts val="0"/>
              </a:spcAft>
              <a:buNone/>
            </a:pPr>
            <a:endParaRPr sz="1800"/>
          </a:p>
          <a:p>
            <a:pPr marL="0" lvl="0" indent="0" algn="l" rtl="0">
              <a:spcBef>
                <a:spcPts val="1600"/>
              </a:spcBef>
              <a:spcAft>
                <a:spcPts val="0"/>
              </a:spcAft>
              <a:buNone/>
            </a:pPr>
            <a:endParaRPr sz="1800"/>
          </a:p>
          <a:p>
            <a:pPr marL="0" lvl="0" indent="0" algn="l" rtl="0">
              <a:spcBef>
                <a:spcPts val="1600"/>
              </a:spcBef>
              <a:spcAft>
                <a:spcPts val="1600"/>
              </a:spcAft>
              <a:buNone/>
            </a:pPr>
            <a:endParaRPr sz="1800"/>
          </a:p>
        </p:txBody>
      </p:sp>
      <p:pic>
        <p:nvPicPr>
          <p:cNvPr id="108" name="Google Shape;108;p18"/>
          <p:cNvPicPr preferRelativeResize="0"/>
          <p:nvPr/>
        </p:nvPicPr>
        <p:blipFill rotWithShape="1">
          <a:blip r:embed="rId4">
            <a:alphaModFix/>
          </a:blip>
          <a:srcRect r="54113"/>
          <a:stretch/>
        </p:blipFill>
        <p:spPr>
          <a:xfrm>
            <a:off x="4025425" y="1401625"/>
            <a:ext cx="4271175" cy="367952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9"/>
          <p:cNvSpPr txBox="1">
            <a:spLocks noGrp="1"/>
          </p:cNvSpPr>
          <p:nvPr>
            <p:ph type="title"/>
          </p:nvPr>
        </p:nvSpPr>
        <p:spPr>
          <a:xfrm>
            <a:off x="311700" y="118075"/>
            <a:ext cx="5678100" cy="75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t>Principal Component Analysis</a:t>
            </a:r>
            <a:endParaRPr sz="3000"/>
          </a:p>
        </p:txBody>
      </p:sp>
      <p:sp>
        <p:nvSpPr>
          <p:cNvPr id="114" name="Google Shape;114;p19"/>
          <p:cNvSpPr txBox="1">
            <a:spLocks noGrp="1"/>
          </p:cNvSpPr>
          <p:nvPr>
            <p:ph type="body" idx="1"/>
          </p:nvPr>
        </p:nvSpPr>
        <p:spPr>
          <a:xfrm>
            <a:off x="311700" y="797575"/>
            <a:ext cx="4998000" cy="586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sz="1800"/>
              <a:t>PC selects: all 8 PCs</a:t>
            </a:r>
            <a:endParaRPr sz="1800"/>
          </a:p>
          <a:p>
            <a:pPr marL="0" lvl="0" indent="0" algn="l" rtl="0">
              <a:spcBef>
                <a:spcPts val="1600"/>
              </a:spcBef>
              <a:spcAft>
                <a:spcPts val="1600"/>
              </a:spcAft>
              <a:buNone/>
            </a:pPr>
            <a:endParaRPr sz="1800"/>
          </a:p>
        </p:txBody>
      </p:sp>
      <p:pic>
        <p:nvPicPr>
          <p:cNvPr id="115" name="Google Shape;115;p19"/>
          <p:cNvPicPr preferRelativeResize="0"/>
          <p:nvPr/>
        </p:nvPicPr>
        <p:blipFill>
          <a:blip r:embed="rId3">
            <a:alphaModFix/>
          </a:blip>
          <a:stretch>
            <a:fillRect/>
          </a:stretch>
        </p:blipFill>
        <p:spPr>
          <a:xfrm>
            <a:off x="5827100" y="136050"/>
            <a:ext cx="3316900" cy="2462181"/>
          </a:xfrm>
          <a:prstGeom prst="rect">
            <a:avLst/>
          </a:prstGeom>
          <a:noFill/>
          <a:ln>
            <a:noFill/>
          </a:ln>
        </p:spPr>
      </p:pic>
      <p:graphicFrame>
        <p:nvGraphicFramePr>
          <p:cNvPr id="116" name="Google Shape;116;p19"/>
          <p:cNvGraphicFramePr/>
          <p:nvPr/>
        </p:nvGraphicFramePr>
        <p:xfrm>
          <a:off x="192663" y="1295125"/>
          <a:ext cx="3000000" cy="3000000"/>
        </p:xfrm>
        <a:graphic>
          <a:graphicData uri="http://schemas.openxmlformats.org/drawingml/2006/table">
            <a:tbl>
              <a:tblPr>
                <a:noFill/>
                <a:tableStyleId>{0D79175B-D8A1-4416-B7E2-9CF30A49BBCA}</a:tableStyleId>
              </a:tblPr>
              <a:tblGrid>
                <a:gridCol w="1019650">
                  <a:extLst>
                    <a:ext uri="{9D8B030D-6E8A-4147-A177-3AD203B41FA5}">
                      <a16:colId xmlns:a16="http://schemas.microsoft.com/office/drawing/2014/main" val="20000"/>
                    </a:ext>
                  </a:extLst>
                </a:gridCol>
                <a:gridCol w="646600">
                  <a:extLst>
                    <a:ext uri="{9D8B030D-6E8A-4147-A177-3AD203B41FA5}">
                      <a16:colId xmlns:a16="http://schemas.microsoft.com/office/drawing/2014/main" val="20001"/>
                    </a:ext>
                  </a:extLst>
                </a:gridCol>
                <a:gridCol w="646550">
                  <a:extLst>
                    <a:ext uri="{9D8B030D-6E8A-4147-A177-3AD203B41FA5}">
                      <a16:colId xmlns:a16="http://schemas.microsoft.com/office/drawing/2014/main" val="20002"/>
                    </a:ext>
                  </a:extLst>
                </a:gridCol>
                <a:gridCol w="690950">
                  <a:extLst>
                    <a:ext uri="{9D8B030D-6E8A-4147-A177-3AD203B41FA5}">
                      <a16:colId xmlns:a16="http://schemas.microsoft.com/office/drawing/2014/main" val="20003"/>
                    </a:ext>
                  </a:extLst>
                </a:gridCol>
                <a:gridCol w="661375">
                  <a:extLst>
                    <a:ext uri="{9D8B030D-6E8A-4147-A177-3AD203B41FA5}">
                      <a16:colId xmlns:a16="http://schemas.microsoft.com/office/drawing/2014/main" val="20004"/>
                    </a:ext>
                  </a:extLst>
                </a:gridCol>
                <a:gridCol w="646575">
                  <a:extLst>
                    <a:ext uri="{9D8B030D-6E8A-4147-A177-3AD203B41FA5}">
                      <a16:colId xmlns:a16="http://schemas.microsoft.com/office/drawing/2014/main" val="20005"/>
                    </a:ext>
                  </a:extLst>
                </a:gridCol>
                <a:gridCol w="676125">
                  <a:extLst>
                    <a:ext uri="{9D8B030D-6E8A-4147-A177-3AD203B41FA5}">
                      <a16:colId xmlns:a16="http://schemas.microsoft.com/office/drawing/2014/main" val="20006"/>
                    </a:ext>
                  </a:extLst>
                </a:gridCol>
                <a:gridCol w="646600">
                  <a:extLst>
                    <a:ext uri="{9D8B030D-6E8A-4147-A177-3AD203B41FA5}">
                      <a16:colId xmlns:a16="http://schemas.microsoft.com/office/drawing/2014/main" val="20007"/>
                    </a:ext>
                  </a:extLst>
                </a:gridCol>
              </a:tblGrid>
              <a:tr h="341150">
                <a:tc>
                  <a:txBody>
                    <a:bodyPr/>
                    <a:lstStyle/>
                    <a:p>
                      <a:pPr marL="0" lvl="0" indent="0" algn="l" rtl="0">
                        <a:spcBef>
                          <a:spcPts val="0"/>
                        </a:spcBef>
                        <a:spcAft>
                          <a:spcPts val="0"/>
                        </a:spcAft>
                        <a:buNone/>
                      </a:pPr>
                      <a:r>
                        <a:rPr lang="en"/>
                        <a:t># PCs</a:t>
                      </a:r>
                      <a:endParaRPr/>
                    </a:p>
                  </a:txBody>
                  <a:tcPr marL="91425" marR="91425" marT="91425" marB="91425">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tcPr>
                </a:tc>
                <a:tc>
                  <a:txBody>
                    <a:bodyPr/>
                    <a:lstStyle/>
                    <a:p>
                      <a:pPr marL="0" lvl="0" indent="0" algn="l" rtl="0">
                        <a:spcBef>
                          <a:spcPts val="0"/>
                        </a:spcBef>
                        <a:spcAft>
                          <a:spcPts val="0"/>
                        </a:spcAft>
                        <a:buNone/>
                      </a:pPr>
                      <a:r>
                        <a:rPr lang="en"/>
                        <a:t>2</a:t>
                      </a:r>
                      <a:endParaRPr/>
                    </a:p>
                  </a:txBody>
                  <a:tcPr marL="91425" marR="91425" marT="91425" marB="91425">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tcPr>
                </a:tc>
                <a:tc>
                  <a:txBody>
                    <a:bodyPr/>
                    <a:lstStyle/>
                    <a:p>
                      <a:pPr marL="0" lvl="0" indent="0" algn="l" rtl="0">
                        <a:spcBef>
                          <a:spcPts val="0"/>
                        </a:spcBef>
                        <a:spcAft>
                          <a:spcPts val="0"/>
                        </a:spcAft>
                        <a:buNone/>
                      </a:pPr>
                      <a:r>
                        <a:rPr lang="en"/>
                        <a:t>3</a:t>
                      </a:r>
                      <a:endParaRPr/>
                    </a:p>
                  </a:txBody>
                  <a:tcPr marL="91425" marR="91425" marT="91425" marB="91425">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tcPr>
                </a:tc>
                <a:tc>
                  <a:txBody>
                    <a:bodyPr/>
                    <a:lstStyle/>
                    <a:p>
                      <a:pPr marL="0" lvl="0" indent="0" algn="l" rtl="0">
                        <a:spcBef>
                          <a:spcPts val="0"/>
                        </a:spcBef>
                        <a:spcAft>
                          <a:spcPts val="0"/>
                        </a:spcAft>
                        <a:buNone/>
                      </a:pPr>
                      <a:r>
                        <a:rPr lang="en"/>
                        <a:t>4</a:t>
                      </a:r>
                      <a:endParaRPr/>
                    </a:p>
                  </a:txBody>
                  <a:tcPr marL="91425" marR="91425" marT="91425" marB="91425">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tcPr>
                </a:tc>
                <a:tc>
                  <a:txBody>
                    <a:bodyPr/>
                    <a:lstStyle/>
                    <a:p>
                      <a:pPr marL="0" lvl="0" indent="0" algn="l" rtl="0">
                        <a:spcBef>
                          <a:spcPts val="0"/>
                        </a:spcBef>
                        <a:spcAft>
                          <a:spcPts val="0"/>
                        </a:spcAft>
                        <a:buNone/>
                      </a:pPr>
                      <a:r>
                        <a:rPr lang="en"/>
                        <a:t>5</a:t>
                      </a:r>
                      <a:endParaRPr/>
                    </a:p>
                  </a:txBody>
                  <a:tcPr marL="91425" marR="91425" marT="91425" marB="91425">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tcPr>
                </a:tc>
                <a:tc>
                  <a:txBody>
                    <a:bodyPr/>
                    <a:lstStyle/>
                    <a:p>
                      <a:pPr marL="0" lvl="0" indent="0" algn="l" rtl="0">
                        <a:spcBef>
                          <a:spcPts val="0"/>
                        </a:spcBef>
                        <a:spcAft>
                          <a:spcPts val="0"/>
                        </a:spcAft>
                        <a:buNone/>
                      </a:pPr>
                      <a:r>
                        <a:rPr lang="en"/>
                        <a:t>6</a:t>
                      </a:r>
                      <a:endParaRPr/>
                    </a:p>
                  </a:txBody>
                  <a:tcPr marL="91425" marR="91425" marT="91425" marB="91425">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tcPr>
                </a:tc>
                <a:tc>
                  <a:txBody>
                    <a:bodyPr/>
                    <a:lstStyle/>
                    <a:p>
                      <a:pPr marL="0" lvl="0" indent="0" algn="l" rtl="0">
                        <a:spcBef>
                          <a:spcPts val="0"/>
                        </a:spcBef>
                        <a:spcAft>
                          <a:spcPts val="0"/>
                        </a:spcAft>
                        <a:buNone/>
                      </a:pPr>
                      <a:r>
                        <a:rPr lang="en"/>
                        <a:t>7</a:t>
                      </a:r>
                      <a:endParaRPr/>
                    </a:p>
                  </a:txBody>
                  <a:tcPr marL="91425" marR="91425" marT="91425" marB="91425">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tcPr>
                </a:tc>
                <a:tc>
                  <a:txBody>
                    <a:bodyPr/>
                    <a:lstStyle/>
                    <a:p>
                      <a:pPr marL="0" lvl="0" indent="0" algn="l" rtl="0">
                        <a:spcBef>
                          <a:spcPts val="0"/>
                        </a:spcBef>
                        <a:spcAft>
                          <a:spcPts val="0"/>
                        </a:spcAft>
                        <a:buNone/>
                      </a:pPr>
                      <a:r>
                        <a:rPr lang="en"/>
                        <a:t>8</a:t>
                      </a:r>
                      <a:endParaRPr/>
                    </a:p>
                  </a:txBody>
                  <a:tcPr marL="91425" marR="91425" marT="91425" marB="91425">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tcPr>
                </a:tc>
                <a:extLst>
                  <a:ext uri="{0D108BD9-81ED-4DB2-BD59-A6C34878D82A}">
                    <a16:rowId xmlns:a16="http://schemas.microsoft.com/office/drawing/2014/main" val="10000"/>
                  </a:ext>
                </a:extLst>
              </a:tr>
              <a:tr h="337875">
                <a:tc>
                  <a:txBody>
                    <a:bodyPr/>
                    <a:lstStyle/>
                    <a:p>
                      <a:pPr marL="0" lvl="0" indent="0" algn="l" rtl="0">
                        <a:spcBef>
                          <a:spcPts val="0"/>
                        </a:spcBef>
                        <a:spcAft>
                          <a:spcPts val="0"/>
                        </a:spcAft>
                        <a:buNone/>
                      </a:pPr>
                      <a:r>
                        <a:rPr lang="en"/>
                        <a:t>Test Error</a:t>
                      </a:r>
                      <a:endParaRPr/>
                    </a:p>
                  </a:txBody>
                  <a:tcPr marL="91425" marR="91425" marT="91425" marB="91425">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tcPr>
                </a:tc>
                <a:tc>
                  <a:txBody>
                    <a:bodyPr/>
                    <a:lstStyle/>
                    <a:p>
                      <a:pPr marL="0" lvl="0" indent="0" algn="l" rtl="0">
                        <a:spcBef>
                          <a:spcPts val="0"/>
                        </a:spcBef>
                        <a:spcAft>
                          <a:spcPts val="0"/>
                        </a:spcAft>
                        <a:buNone/>
                      </a:pPr>
                      <a:r>
                        <a:rPr lang="en"/>
                        <a:t>26.56</a:t>
                      </a:r>
                      <a:endParaRPr/>
                    </a:p>
                  </a:txBody>
                  <a:tcPr marL="91425" marR="91425" marT="91425" marB="91425">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tcPr>
                </a:tc>
                <a:tc>
                  <a:txBody>
                    <a:bodyPr/>
                    <a:lstStyle/>
                    <a:p>
                      <a:pPr marL="0" lvl="0" indent="0" algn="l" rtl="0">
                        <a:spcBef>
                          <a:spcPts val="0"/>
                        </a:spcBef>
                        <a:spcAft>
                          <a:spcPts val="0"/>
                        </a:spcAft>
                        <a:buNone/>
                      </a:pPr>
                      <a:r>
                        <a:rPr lang="en"/>
                        <a:t>25.64</a:t>
                      </a:r>
                      <a:endParaRPr/>
                    </a:p>
                  </a:txBody>
                  <a:tcPr marL="91425" marR="91425" marT="91425" marB="91425">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tcPr>
                </a:tc>
                <a:tc>
                  <a:txBody>
                    <a:bodyPr/>
                    <a:lstStyle/>
                    <a:p>
                      <a:pPr marL="0" lvl="0" indent="0" algn="l" rtl="0">
                        <a:spcBef>
                          <a:spcPts val="0"/>
                        </a:spcBef>
                        <a:spcAft>
                          <a:spcPts val="0"/>
                        </a:spcAft>
                        <a:buNone/>
                      </a:pPr>
                      <a:r>
                        <a:rPr lang="en"/>
                        <a:t>24.74</a:t>
                      </a:r>
                      <a:endParaRPr/>
                    </a:p>
                  </a:txBody>
                  <a:tcPr marL="91425" marR="91425" marT="91425" marB="91425">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tcPr>
                </a:tc>
                <a:tc>
                  <a:txBody>
                    <a:bodyPr/>
                    <a:lstStyle/>
                    <a:p>
                      <a:pPr marL="0" lvl="0" indent="0" algn="l" rtl="0">
                        <a:spcBef>
                          <a:spcPts val="0"/>
                        </a:spcBef>
                        <a:spcAft>
                          <a:spcPts val="0"/>
                        </a:spcAft>
                        <a:buNone/>
                      </a:pPr>
                      <a:r>
                        <a:rPr lang="en"/>
                        <a:t>24.87</a:t>
                      </a:r>
                      <a:endParaRPr/>
                    </a:p>
                  </a:txBody>
                  <a:tcPr marL="91425" marR="91425" marT="91425" marB="91425">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tcPr>
                </a:tc>
                <a:tc>
                  <a:txBody>
                    <a:bodyPr/>
                    <a:lstStyle/>
                    <a:p>
                      <a:pPr marL="0" lvl="0" indent="0" algn="l" rtl="0">
                        <a:spcBef>
                          <a:spcPts val="0"/>
                        </a:spcBef>
                        <a:spcAft>
                          <a:spcPts val="0"/>
                        </a:spcAft>
                        <a:buNone/>
                      </a:pPr>
                      <a:r>
                        <a:rPr lang="en"/>
                        <a:t>23.85</a:t>
                      </a:r>
                      <a:endParaRPr/>
                    </a:p>
                  </a:txBody>
                  <a:tcPr marL="91425" marR="91425" marT="91425" marB="91425">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tcPr>
                </a:tc>
                <a:tc>
                  <a:txBody>
                    <a:bodyPr/>
                    <a:lstStyle/>
                    <a:p>
                      <a:pPr marL="0" lvl="0" indent="0" algn="l" rtl="0">
                        <a:spcBef>
                          <a:spcPts val="0"/>
                        </a:spcBef>
                        <a:spcAft>
                          <a:spcPts val="0"/>
                        </a:spcAft>
                        <a:buNone/>
                      </a:pPr>
                      <a:r>
                        <a:rPr lang="en"/>
                        <a:t>23.20</a:t>
                      </a:r>
                      <a:endParaRPr/>
                    </a:p>
                  </a:txBody>
                  <a:tcPr marL="91425" marR="91425" marT="91425" marB="91425">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tcPr>
                </a:tc>
                <a:tc>
                  <a:txBody>
                    <a:bodyPr/>
                    <a:lstStyle/>
                    <a:p>
                      <a:pPr marL="0" lvl="0" indent="0" algn="l" rtl="0">
                        <a:spcBef>
                          <a:spcPts val="0"/>
                        </a:spcBef>
                        <a:spcAft>
                          <a:spcPts val="0"/>
                        </a:spcAft>
                        <a:buNone/>
                      </a:pPr>
                      <a:r>
                        <a:rPr lang="en"/>
                        <a:t>21.28</a:t>
                      </a:r>
                      <a:endParaRPr/>
                    </a:p>
                  </a:txBody>
                  <a:tcPr marL="91425" marR="91425" marT="91425" marB="91425">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tcPr>
                </a:tc>
                <a:extLst>
                  <a:ext uri="{0D108BD9-81ED-4DB2-BD59-A6C34878D82A}">
                    <a16:rowId xmlns:a16="http://schemas.microsoft.com/office/drawing/2014/main" val="10001"/>
                  </a:ext>
                </a:extLst>
              </a:tr>
              <a:tr h="518300">
                <a:tc>
                  <a:txBody>
                    <a:bodyPr/>
                    <a:lstStyle/>
                    <a:p>
                      <a:pPr marL="0" lvl="0" indent="0" algn="l" rtl="0">
                        <a:spcBef>
                          <a:spcPts val="0"/>
                        </a:spcBef>
                        <a:spcAft>
                          <a:spcPts val="0"/>
                        </a:spcAft>
                        <a:buNone/>
                      </a:pPr>
                      <a:r>
                        <a:rPr lang="en"/>
                        <a:t>False Neg</a:t>
                      </a:r>
                      <a:endParaRPr/>
                    </a:p>
                  </a:txBody>
                  <a:tcPr marL="91425" marR="91425" marT="91425" marB="91425">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tcPr>
                </a:tc>
                <a:tc>
                  <a:txBody>
                    <a:bodyPr/>
                    <a:lstStyle/>
                    <a:p>
                      <a:pPr marL="0" lvl="0" indent="0" algn="l" rtl="0">
                        <a:spcBef>
                          <a:spcPts val="0"/>
                        </a:spcBef>
                        <a:spcAft>
                          <a:spcPts val="0"/>
                        </a:spcAft>
                        <a:buNone/>
                      </a:pPr>
                      <a:r>
                        <a:rPr lang="en"/>
                        <a:t>42.39</a:t>
                      </a:r>
                      <a:endParaRPr/>
                    </a:p>
                  </a:txBody>
                  <a:tcPr marL="91425" marR="91425" marT="91425" marB="91425">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tcPr>
                </a:tc>
                <a:tc>
                  <a:txBody>
                    <a:bodyPr/>
                    <a:lstStyle/>
                    <a:p>
                      <a:pPr marL="0" lvl="0" indent="0" algn="l" rtl="0">
                        <a:spcBef>
                          <a:spcPts val="0"/>
                        </a:spcBef>
                        <a:spcAft>
                          <a:spcPts val="0"/>
                        </a:spcAft>
                        <a:buNone/>
                      </a:pPr>
                      <a:r>
                        <a:rPr lang="en"/>
                        <a:t>46.12</a:t>
                      </a:r>
                      <a:endParaRPr/>
                    </a:p>
                  </a:txBody>
                  <a:tcPr marL="91425" marR="91425" marT="91425" marB="91425">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tcPr>
                </a:tc>
                <a:tc>
                  <a:txBody>
                    <a:bodyPr/>
                    <a:lstStyle/>
                    <a:p>
                      <a:pPr marL="0" lvl="0" indent="0" algn="l" rtl="0">
                        <a:spcBef>
                          <a:spcPts val="0"/>
                        </a:spcBef>
                        <a:spcAft>
                          <a:spcPts val="0"/>
                        </a:spcAft>
                        <a:buNone/>
                      </a:pPr>
                      <a:r>
                        <a:rPr lang="en">
                          <a:solidFill>
                            <a:schemeClr val="dk1"/>
                          </a:solidFill>
                        </a:rPr>
                        <a:t>40.05</a:t>
                      </a:r>
                      <a:endParaRPr/>
                    </a:p>
                  </a:txBody>
                  <a:tcPr marL="91425" marR="91425" marT="91425" marB="91425">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tcPr>
                </a:tc>
                <a:tc>
                  <a:txBody>
                    <a:bodyPr/>
                    <a:lstStyle/>
                    <a:p>
                      <a:pPr marL="0" lvl="0" indent="0" algn="l" rtl="0">
                        <a:spcBef>
                          <a:spcPts val="0"/>
                        </a:spcBef>
                        <a:spcAft>
                          <a:spcPts val="0"/>
                        </a:spcAft>
                        <a:buNone/>
                      </a:pPr>
                      <a:r>
                        <a:rPr lang="en"/>
                        <a:t>40.28</a:t>
                      </a:r>
                      <a:endParaRPr/>
                    </a:p>
                  </a:txBody>
                  <a:tcPr marL="91425" marR="91425" marT="91425" marB="91425">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tcPr>
                </a:tc>
                <a:tc>
                  <a:txBody>
                    <a:bodyPr/>
                    <a:lstStyle/>
                    <a:p>
                      <a:pPr marL="0" lvl="0" indent="0" algn="l" rtl="0">
                        <a:spcBef>
                          <a:spcPts val="0"/>
                        </a:spcBef>
                        <a:spcAft>
                          <a:spcPts val="0"/>
                        </a:spcAft>
                        <a:buNone/>
                      </a:pPr>
                      <a:r>
                        <a:rPr lang="en"/>
                        <a:t>39.25</a:t>
                      </a:r>
                      <a:endParaRPr/>
                    </a:p>
                  </a:txBody>
                  <a:tcPr marL="91425" marR="91425" marT="91425" marB="91425">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tcPr>
                </a:tc>
                <a:tc>
                  <a:txBody>
                    <a:bodyPr/>
                    <a:lstStyle/>
                    <a:p>
                      <a:pPr marL="0" lvl="0" indent="0" algn="l" rtl="0">
                        <a:spcBef>
                          <a:spcPts val="0"/>
                        </a:spcBef>
                        <a:spcAft>
                          <a:spcPts val="0"/>
                        </a:spcAft>
                        <a:buNone/>
                      </a:pPr>
                      <a:r>
                        <a:rPr lang="en"/>
                        <a:t>38.31</a:t>
                      </a:r>
                      <a:endParaRPr/>
                    </a:p>
                  </a:txBody>
                  <a:tcPr marL="91425" marR="91425" marT="91425" marB="91425">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tcPr>
                </a:tc>
                <a:tc>
                  <a:txBody>
                    <a:bodyPr/>
                    <a:lstStyle/>
                    <a:p>
                      <a:pPr marL="0" lvl="0" indent="0" algn="l" rtl="0">
                        <a:spcBef>
                          <a:spcPts val="0"/>
                        </a:spcBef>
                        <a:spcAft>
                          <a:spcPts val="0"/>
                        </a:spcAft>
                        <a:buNone/>
                      </a:pPr>
                      <a:r>
                        <a:rPr lang="en"/>
                        <a:t>36.54</a:t>
                      </a:r>
                      <a:endParaRPr/>
                    </a:p>
                  </a:txBody>
                  <a:tcPr marL="91425" marR="91425" marT="91425" marB="91425">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
        <p:nvSpPr>
          <p:cNvPr id="117" name="Google Shape;117;p19"/>
          <p:cNvSpPr/>
          <p:nvPr/>
        </p:nvSpPr>
        <p:spPr>
          <a:xfrm>
            <a:off x="5084125" y="1101275"/>
            <a:ext cx="845700" cy="1690800"/>
          </a:xfrm>
          <a:prstGeom prst="roundRect">
            <a:avLst>
              <a:gd name="adj" fmla="val 16667"/>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118" name="Google Shape;118;p19"/>
          <p:cNvGraphicFramePr/>
          <p:nvPr/>
        </p:nvGraphicFramePr>
        <p:xfrm>
          <a:off x="159300" y="3127025"/>
          <a:ext cx="3000000" cy="3000000"/>
        </p:xfrm>
        <a:graphic>
          <a:graphicData uri="http://schemas.openxmlformats.org/drawingml/2006/table">
            <a:tbl>
              <a:tblPr>
                <a:noFill/>
                <a:tableStyleId>{0D79175B-D8A1-4416-B7E2-9CF30A49BBCA}</a:tableStyleId>
              </a:tblPr>
              <a:tblGrid>
                <a:gridCol w="1388875">
                  <a:extLst>
                    <a:ext uri="{9D8B030D-6E8A-4147-A177-3AD203B41FA5}">
                      <a16:colId xmlns:a16="http://schemas.microsoft.com/office/drawing/2014/main" val="20000"/>
                    </a:ext>
                  </a:extLst>
                </a:gridCol>
                <a:gridCol w="1388875">
                  <a:extLst>
                    <a:ext uri="{9D8B030D-6E8A-4147-A177-3AD203B41FA5}">
                      <a16:colId xmlns:a16="http://schemas.microsoft.com/office/drawing/2014/main" val="20001"/>
                    </a:ext>
                  </a:extLst>
                </a:gridCol>
                <a:gridCol w="1388875">
                  <a:extLst>
                    <a:ext uri="{9D8B030D-6E8A-4147-A177-3AD203B41FA5}">
                      <a16:colId xmlns:a16="http://schemas.microsoft.com/office/drawing/2014/main" val="20002"/>
                    </a:ext>
                  </a:extLst>
                </a:gridCol>
                <a:gridCol w="1388875">
                  <a:extLst>
                    <a:ext uri="{9D8B030D-6E8A-4147-A177-3AD203B41FA5}">
                      <a16:colId xmlns:a16="http://schemas.microsoft.com/office/drawing/2014/main" val="20003"/>
                    </a:ext>
                  </a:extLst>
                </a:gridCol>
                <a:gridCol w="1388875">
                  <a:extLst>
                    <a:ext uri="{9D8B030D-6E8A-4147-A177-3AD203B41FA5}">
                      <a16:colId xmlns:a16="http://schemas.microsoft.com/office/drawing/2014/main" val="20004"/>
                    </a:ext>
                  </a:extLst>
                </a:gridCol>
              </a:tblGrid>
              <a:tr h="304800">
                <a:tc>
                  <a:txBody>
                    <a:bodyPr/>
                    <a:lstStyle/>
                    <a:p>
                      <a:pPr marL="0" lvl="0" indent="0" algn="ctr" rtl="0">
                        <a:spcBef>
                          <a:spcPts val="0"/>
                        </a:spcBef>
                        <a:spcAft>
                          <a:spcPts val="0"/>
                        </a:spcAft>
                        <a:buNone/>
                      </a:pPr>
                      <a:endParaRPr/>
                    </a:p>
                  </a:txBody>
                  <a:tcPr marL="91450" marR="91450" marT="45725" marB="45725" anchor="ctr">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tcPr>
                </a:tc>
                <a:tc gridSpan="2">
                  <a:txBody>
                    <a:bodyPr/>
                    <a:lstStyle/>
                    <a:p>
                      <a:pPr marL="0" lvl="0" indent="0" algn="ctr" rtl="0">
                        <a:spcBef>
                          <a:spcPts val="0"/>
                        </a:spcBef>
                        <a:spcAft>
                          <a:spcPts val="0"/>
                        </a:spcAft>
                        <a:buNone/>
                      </a:pPr>
                      <a:r>
                        <a:rPr lang="en"/>
                        <a:t>8 Variables</a:t>
                      </a:r>
                      <a:endParaRPr/>
                    </a:p>
                  </a:txBody>
                  <a:tcPr marL="91450" marR="91450" marT="45725" marB="45725" anchor="ctr">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tcPr>
                </a:tc>
                <a:tc hMerge="1">
                  <a:txBody>
                    <a:bodyPr/>
                    <a:lstStyle/>
                    <a:p>
                      <a:endParaRPr lang="en-US"/>
                    </a:p>
                  </a:txBody>
                  <a:tcPr/>
                </a:tc>
                <a:tc gridSpan="2">
                  <a:txBody>
                    <a:bodyPr/>
                    <a:lstStyle/>
                    <a:p>
                      <a:pPr marL="0" lvl="0" indent="0" algn="ctr" rtl="0">
                        <a:spcBef>
                          <a:spcPts val="0"/>
                        </a:spcBef>
                        <a:spcAft>
                          <a:spcPts val="0"/>
                        </a:spcAft>
                        <a:buNone/>
                      </a:pPr>
                      <a:r>
                        <a:rPr lang="en"/>
                        <a:t>8 PCs</a:t>
                      </a:r>
                      <a:endParaRPr/>
                    </a:p>
                  </a:txBody>
                  <a:tcPr marL="91450" marR="91450" marT="45725" marB="45725" anchor="ctr">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0"/>
                  </a:ext>
                </a:extLst>
              </a:tr>
              <a:tr h="269150">
                <a:tc>
                  <a:txBody>
                    <a:bodyPr/>
                    <a:lstStyle/>
                    <a:p>
                      <a:pPr marL="0" lvl="0" indent="0" algn="l" rtl="0">
                        <a:spcBef>
                          <a:spcPts val="0"/>
                        </a:spcBef>
                        <a:spcAft>
                          <a:spcPts val="0"/>
                        </a:spcAft>
                        <a:buNone/>
                      </a:pPr>
                      <a:r>
                        <a:rPr lang="en">
                          <a:solidFill>
                            <a:schemeClr val="dk1"/>
                          </a:solidFill>
                        </a:rPr>
                        <a:t># Loop</a:t>
                      </a:r>
                      <a:endParaRPr>
                        <a:solidFill>
                          <a:schemeClr val="dk1"/>
                        </a:solidFill>
                      </a:endParaRPr>
                    </a:p>
                  </a:txBody>
                  <a:tcPr marL="91450" marR="91450" marT="45725" marB="45725" anchor="ctr">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tcPr>
                </a:tc>
                <a:tc>
                  <a:txBody>
                    <a:bodyPr/>
                    <a:lstStyle/>
                    <a:p>
                      <a:pPr marL="0" lvl="0" indent="0" algn="l" rtl="0">
                        <a:spcBef>
                          <a:spcPts val="0"/>
                        </a:spcBef>
                        <a:spcAft>
                          <a:spcPts val="0"/>
                        </a:spcAft>
                        <a:buNone/>
                      </a:pPr>
                      <a:r>
                        <a:rPr lang="en">
                          <a:solidFill>
                            <a:schemeClr val="dk1"/>
                          </a:solidFill>
                        </a:rPr>
                        <a:t>Test Error Rate</a:t>
                      </a:r>
                      <a:endParaRPr/>
                    </a:p>
                  </a:txBody>
                  <a:tcPr marL="91450" marR="91450" marT="45725" marB="45725" anchor="ctr">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tcPr>
                </a:tc>
                <a:tc>
                  <a:txBody>
                    <a:bodyPr/>
                    <a:lstStyle/>
                    <a:p>
                      <a:pPr marL="0" lvl="0" indent="0" algn="ctr" rtl="0">
                        <a:spcBef>
                          <a:spcPts val="0"/>
                        </a:spcBef>
                        <a:spcAft>
                          <a:spcPts val="0"/>
                        </a:spcAft>
                        <a:buNone/>
                      </a:pPr>
                      <a:r>
                        <a:rPr lang="en"/>
                        <a:t>False Negative</a:t>
                      </a:r>
                      <a:endParaRPr/>
                    </a:p>
                  </a:txBody>
                  <a:tcPr marL="91425" marR="91425" marT="91425" marB="91425" anchor="ctr">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tcPr>
                </a:tc>
                <a:tc>
                  <a:txBody>
                    <a:bodyPr/>
                    <a:lstStyle/>
                    <a:p>
                      <a:pPr marL="0" lvl="0" indent="0" algn="l" rtl="0">
                        <a:spcBef>
                          <a:spcPts val="0"/>
                        </a:spcBef>
                        <a:spcAft>
                          <a:spcPts val="0"/>
                        </a:spcAft>
                        <a:buNone/>
                      </a:pPr>
                      <a:r>
                        <a:rPr lang="en">
                          <a:solidFill>
                            <a:schemeClr val="dk1"/>
                          </a:solidFill>
                        </a:rPr>
                        <a:t>Test Error Rate</a:t>
                      </a:r>
                      <a:endParaRPr/>
                    </a:p>
                  </a:txBody>
                  <a:tcPr marL="91450" marR="91450" marT="45725" marB="45725" anchor="ctr">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tcPr>
                </a:tc>
                <a:tc>
                  <a:txBody>
                    <a:bodyPr/>
                    <a:lstStyle/>
                    <a:p>
                      <a:pPr marL="0" lvl="0" indent="0" algn="ctr" rtl="0">
                        <a:spcBef>
                          <a:spcPts val="0"/>
                        </a:spcBef>
                        <a:spcAft>
                          <a:spcPts val="0"/>
                        </a:spcAft>
                        <a:buNone/>
                      </a:pPr>
                      <a:r>
                        <a:rPr lang="en"/>
                        <a:t>False Negative</a:t>
                      </a:r>
                      <a:endParaRPr/>
                    </a:p>
                  </a:txBody>
                  <a:tcPr marL="91425" marR="91425" marT="91425" marB="91425" anchor="ctr">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tcPr>
                </a:tc>
                <a:extLst>
                  <a:ext uri="{0D108BD9-81ED-4DB2-BD59-A6C34878D82A}">
                    <a16:rowId xmlns:a16="http://schemas.microsoft.com/office/drawing/2014/main" val="10001"/>
                  </a:ext>
                </a:extLst>
              </a:tr>
              <a:tr h="269150">
                <a:tc>
                  <a:txBody>
                    <a:bodyPr/>
                    <a:lstStyle/>
                    <a:p>
                      <a:pPr marL="0" lvl="0" indent="0" algn="ctr" rtl="0">
                        <a:spcBef>
                          <a:spcPts val="0"/>
                        </a:spcBef>
                        <a:spcAft>
                          <a:spcPts val="0"/>
                        </a:spcAft>
                        <a:buNone/>
                      </a:pPr>
                      <a:r>
                        <a:rPr lang="en">
                          <a:solidFill>
                            <a:schemeClr val="dk1"/>
                          </a:solidFill>
                        </a:rPr>
                        <a:t>N=10</a:t>
                      </a:r>
                      <a:endParaRPr/>
                    </a:p>
                  </a:txBody>
                  <a:tcPr marL="91450" marR="91450" marT="45725" marB="45725" anchor="ctr">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tcPr>
                </a:tc>
                <a:tc>
                  <a:txBody>
                    <a:bodyPr/>
                    <a:lstStyle/>
                    <a:p>
                      <a:pPr marL="0" lvl="0" indent="0" algn="ctr" rtl="0">
                        <a:spcBef>
                          <a:spcPts val="0"/>
                        </a:spcBef>
                        <a:spcAft>
                          <a:spcPts val="0"/>
                        </a:spcAft>
                        <a:buNone/>
                      </a:pPr>
                      <a:r>
                        <a:rPr lang="en"/>
                        <a:t>19.74</a:t>
                      </a:r>
                      <a:endParaRPr/>
                    </a:p>
                  </a:txBody>
                  <a:tcPr marL="91450" marR="91450" marT="45725" marB="45725" anchor="ctr">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tcPr>
                </a:tc>
                <a:tc>
                  <a:txBody>
                    <a:bodyPr/>
                    <a:lstStyle/>
                    <a:p>
                      <a:pPr marL="0" lvl="0" indent="0" algn="ctr" rtl="0">
                        <a:spcBef>
                          <a:spcPts val="0"/>
                        </a:spcBef>
                        <a:spcAft>
                          <a:spcPts val="0"/>
                        </a:spcAft>
                        <a:buNone/>
                      </a:pPr>
                      <a:r>
                        <a:rPr lang="en"/>
                        <a:t>39.24</a:t>
                      </a:r>
                      <a:endParaRPr/>
                    </a:p>
                  </a:txBody>
                  <a:tcPr marL="91425" marR="91425" marT="91425" marB="91425" anchor="ctr">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tcPr>
                </a:tc>
                <a:tc>
                  <a:txBody>
                    <a:bodyPr/>
                    <a:lstStyle/>
                    <a:p>
                      <a:pPr marL="0" lvl="0" indent="0" algn="ctr" rtl="0">
                        <a:spcBef>
                          <a:spcPts val="0"/>
                        </a:spcBef>
                        <a:spcAft>
                          <a:spcPts val="0"/>
                        </a:spcAft>
                        <a:buNone/>
                      </a:pPr>
                      <a:r>
                        <a:rPr lang="en"/>
                        <a:t>22.43</a:t>
                      </a:r>
                      <a:endParaRPr/>
                    </a:p>
                  </a:txBody>
                  <a:tcPr marL="91450" marR="91450" marT="45725" marB="45725" anchor="ctr">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tcPr>
                </a:tc>
                <a:tc>
                  <a:txBody>
                    <a:bodyPr/>
                    <a:lstStyle/>
                    <a:p>
                      <a:pPr marL="0" lvl="0" indent="0" algn="ctr" rtl="0">
                        <a:spcBef>
                          <a:spcPts val="0"/>
                        </a:spcBef>
                        <a:spcAft>
                          <a:spcPts val="0"/>
                        </a:spcAft>
                        <a:buNone/>
                      </a:pPr>
                      <a:r>
                        <a:rPr lang="en"/>
                        <a:t>40.09</a:t>
                      </a:r>
                      <a:endParaRPr/>
                    </a:p>
                  </a:txBody>
                  <a:tcPr marL="91425" marR="91425" marT="91425" marB="91425" anchor="ctr">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tcPr>
                </a:tc>
                <a:extLst>
                  <a:ext uri="{0D108BD9-81ED-4DB2-BD59-A6C34878D82A}">
                    <a16:rowId xmlns:a16="http://schemas.microsoft.com/office/drawing/2014/main" val="10002"/>
                  </a:ext>
                </a:extLst>
              </a:tr>
              <a:tr h="269150">
                <a:tc>
                  <a:txBody>
                    <a:bodyPr/>
                    <a:lstStyle/>
                    <a:p>
                      <a:pPr marL="0" lvl="0" indent="0" algn="ctr" rtl="0">
                        <a:spcBef>
                          <a:spcPts val="0"/>
                        </a:spcBef>
                        <a:spcAft>
                          <a:spcPts val="0"/>
                        </a:spcAft>
                        <a:buNone/>
                      </a:pPr>
                      <a:r>
                        <a:rPr lang="en"/>
                        <a:t>N=100</a:t>
                      </a:r>
                      <a:endParaRPr/>
                    </a:p>
                  </a:txBody>
                  <a:tcPr marL="91450" marR="91450" marT="45725" marB="45725" anchor="ctr">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tcPr>
                </a:tc>
                <a:tc>
                  <a:txBody>
                    <a:bodyPr/>
                    <a:lstStyle/>
                    <a:p>
                      <a:pPr marL="0" lvl="0" indent="0" algn="ctr" rtl="0">
                        <a:spcBef>
                          <a:spcPts val="0"/>
                        </a:spcBef>
                        <a:spcAft>
                          <a:spcPts val="0"/>
                        </a:spcAft>
                        <a:buNone/>
                      </a:pPr>
                      <a:r>
                        <a:rPr lang="en"/>
                        <a:t>21.21</a:t>
                      </a:r>
                      <a:endParaRPr/>
                    </a:p>
                  </a:txBody>
                  <a:tcPr marL="91450" marR="91450" marT="45725" marB="45725" anchor="ctr">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tcPr>
                </a:tc>
                <a:tc>
                  <a:txBody>
                    <a:bodyPr/>
                    <a:lstStyle/>
                    <a:p>
                      <a:pPr marL="0" lvl="0" indent="0" algn="ctr" rtl="0">
                        <a:spcBef>
                          <a:spcPts val="0"/>
                        </a:spcBef>
                        <a:spcAft>
                          <a:spcPts val="0"/>
                        </a:spcAft>
                        <a:buNone/>
                      </a:pPr>
                      <a:r>
                        <a:rPr lang="en"/>
                        <a:t>38.27</a:t>
                      </a:r>
                      <a:endParaRPr/>
                    </a:p>
                  </a:txBody>
                  <a:tcPr marL="91425" marR="91425" marT="91425" marB="91425" anchor="ctr">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tcPr>
                </a:tc>
                <a:tc>
                  <a:txBody>
                    <a:bodyPr/>
                    <a:lstStyle/>
                    <a:p>
                      <a:pPr marL="0" lvl="0" indent="0" algn="ctr" rtl="0">
                        <a:spcBef>
                          <a:spcPts val="0"/>
                        </a:spcBef>
                        <a:spcAft>
                          <a:spcPts val="0"/>
                        </a:spcAft>
                        <a:buNone/>
                      </a:pPr>
                      <a:r>
                        <a:rPr lang="en"/>
                        <a:t>23.74</a:t>
                      </a:r>
                      <a:endParaRPr/>
                    </a:p>
                  </a:txBody>
                  <a:tcPr marL="91450" marR="91450" marT="45725" marB="45725" anchor="ctr">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tcPr>
                </a:tc>
                <a:tc>
                  <a:txBody>
                    <a:bodyPr/>
                    <a:lstStyle/>
                    <a:p>
                      <a:pPr marL="0" lvl="0" indent="0" algn="ctr" rtl="0">
                        <a:spcBef>
                          <a:spcPts val="0"/>
                        </a:spcBef>
                        <a:spcAft>
                          <a:spcPts val="0"/>
                        </a:spcAft>
                        <a:buNone/>
                      </a:pPr>
                      <a:r>
                        <a:rPr lang="en"/>
                        <a:t>40.00</a:t>
                      </a:r>
                      <a:endParaRPr/>
                    </a:p>
                  </a:txBody>
                  <a:tcPr marL="91425" marR="91425" marT="91425" marB="91425" anchor="ctr">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tcPr>
                </a:tc>
                <a:extLst>
                  <a:ext uri="{0D108BD9-81ED-4DB2-BD59-A6C34878D82A}">
                    <a16:rowId xmlns:a16="http://schemas.microsoft.com/office/drawing/2014/main" val="10003"/>
                  </a:ext>
                </a:extLst>
              </a:tr>
              <a:tr h="269150">
                <a:tc>
                  <a:txBody>
                    <a:bodyPr/>
                    <a:lstStyle/>
                    <a:p>
                      <a:pPr marL="0" lvl="0" indent="0" algn="ctr" rtl="0">
                        <a:spcBef>
                          <a:spcPts val="0"/>
                        </a:spcBef>
                        <a:spcAft>
                          <a:spcPts val="0"/>
                        </a:spcAft>
                        <a:buNone/>
                      </a:pPr>
                      <a:r>
                        <a:rPr lang="en"/>
                        <a:t>N=1000</a:t>
                      </a:r>
                      <a:endParaRPr/>
                    </a:p>
                  </a:txBody>
                  <a:tcPr marL="91450" marR="91450" marT="45725" marB="45725" anchor="ctr">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tcPr>
                </a:tc>
                <a:tc>
                  <a:txBody>
                    <a:bodyPr/>
                    <a:lstStyle/>
                    <a:p>
                      <a:pPr marL="0" lvl="0" indent="0" algn="ctr" rtl="0">
                        <a:spcBef>
                          <a:spcPts val="0"/>
                        </a:spcBef>
                        <a:spcAft>
                          <a:spcPts val="0"/>
                        </a:spcAft>
                        <a:buNone/>
                      </a:pPr>
                      <a:r>
                        <a:rPr lang="en"/>
                        <a:t>21.79</a:t>
                      </a:r>
                      <a:endParaRPr/>
                    </a:p>
                  </a:txBody>
                  <a:tcPr marL="91450" marR="91450" marT="45725" marB="45725" anchor="ctr">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tcPr>
                </a:tc>
                <a:tc>
                  <a:txBody>
                    <a:bodyPr/>
                    <a:lstStyle/>
                    <a:p>
                      <a:pPr marL="0" lvl="0" indent="0" algn="ctr" rtl="0">
                        <a:spcBef>
                          <a:spcPts val="0"/>
                        </a:spcBef>
                        <a:spcAft>
                          <a:spcPts val="0"/>
                        </a:spcAft>
                        <a:buNone/>
                      </a:pPr>
                      <a:r>
                        <a:rPr lang="en"/>
                        <a:t>38.71</a:t>
                      </a:r>
                      <a:endParaRPr/>
                    </a:p>
                  </a:txBody>
                  <a:tcPr marL="91425" marR="91425" marT="91425" marB="91425" anchor="ctr">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tcPr>
                </a:tc>
                <a:tc>
                  <a:txBody>
                    <a:bodyPr/>
                    <a:lstStyle/>
                    <a:p>
                      <a:pPr marL="0" lvl="0" indent="0" algn="ctr" rtl="0">
                        <a:spcBef>
                          <a:spcPts val="0"/>
                        </a:spcBef>
                        <a:spcAft>
                          <a:spcPts val="0"/>
                        </a:spcAft>
                        <a:buNone/>
                      </a:pPr>
                      <a:r>
                        <a:rPr lang="en"/>
                        <a:t>23.81</a:t>
                      </a:r>
                      <a:endParaRPr/>
                    </a:p>
                  </a:txBody>
                  <a:tcPr marL="91450" marR="91450" marT="45725" marB="45725" anchor="ctr">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tcPr>
                </a:tc>
                <a:tc>
                  <a:txBody>
                    <a:bodyPr/>
                    <a:lstStyle/>
                    <a:p>
                      <a:pPr marL="0" lvl="0" indent="0" algn="ctr" rtl="0">
                        <a:spcBef>
                          <a:spcPts val="0"/>
                        </a:spcBef>
                        <a:spcAft>
                          <a:spcPts val="0"/>
                        </a:spcAft>
                        <a:buNone/>
                      </a:pPr>
                      <a:r>
                        <a:rPr lang="en"/>
                        <a:t>40.78</a:t>
                      </a:r>
                      <a:endParaRPr/>
                    </a:p>
                  </a:txBody>
                  <a:tcPr marL="91425" marR="91425" marT="91425" marB="91425" anchor="ctr">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
        <p:nvSpPr>
          <p:cNvPr id="119" name="Google Shape;119;p19"/>
          <p:cNvSpPr txBox="1">
            <a:spLocks noGrp="1"/>
          </p:cNvSpPr>
          <p:nvPr>
            <p:ph type="body" idx="1"/>
          </p:nvPr>
        </p:nvSpPr>
        <p:spPr>
          <a:xfrm>
            <a:off x="375475" y="2724150"/>
            <a:ext cx="5277000" cy="586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sz="1800"/>
              <a:t>Remove set.seed, add randomness to model</a:t>
            </a:r>
            <a:endParaRPr sz="1800"/>
          </a:p>
          <a:p>
            <a:pPr marL="0" lvl="0" indent="0" algn="l" rtl="0">
              <a:spcBef>
                <a:spcPts val="1600"/>
              </a:spcBef>
              <a:spcAft>
                <a:spcPts val="1600"/>
              </a:spcAft>
              <a:buNone/>
            </a:pPr>
            <a:endParaRPr sz="1800"/>
          </a:p>
        </p:txBody>
      </p:sp>
      <p:sp>
        <p:nvSpPr>
          <p:cNvPr id="120" name="Google Shape;120;p19"/>
          <p:cNvSpPr/>
          <p:nvPr/>
        </p:nvSpPr>
        <p:spPr>
          <a:xfrm>
            <a:off x="1454850" y="3127025"/>
            <a:ext cx="2956800" cy="2016600"/>
          </a:xfrm>
          <a:prstGeom prst="roundRect">
            <a:avLst>
              <a:gd name="adj" fmla="val 16667"/>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9"/>
          <p:cNvSpPr txBox="1"/>
          <p:nvPr/>
        </p:nvSpPr>
        <p:spPr>
          <a:xfrm>
            <a:off x="7223775" y="3431825"/>
            <a:ext cx="1843500" cy="586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a:solidFill>
                  <a:schemeClr val="dk2"/>
                </a:solidFill>
                <a:latin typeface="Old Standard TT"/>
                <a:ea typeface="Old Standard TT"/>
                <a:cs typeface="Old Standard TT"/>
                <a:sym typeface="Old Standard TT"/>
              </a:rPr>
              <a:t>No Need PCA</a:t>
            </a:r>
            <a:endParaRPr sz="2000" b="1">
              <a:solidFill>
                <a:schemeClr val="dk2"/>
              </a:solidFill>
              <a:latin typeface="Old Standard TT"/>
              <a:ea typeface="Old Standard TT"/>
              <a:cs typeface="Old Standard TT"/>
              <a:sym typeface="Old Standard TT"/>
            </a:endParaRPr>
          </a:p>
        </p:txBody>
      </p:sp>
      <p:grpSp>
        <p:nvGrpSpPr>
          <p:cNvPr id="122" name="Google Shape;122;p19"/>
          <p:cNvGrpSpPr/>
          <p:nvPr/>
        </p:nvGrpSpPr>
        <p:grpSpPr>
          <a:xfrm>
            <a:off x="5989800" y="2676000"/>
            <a:ext cx="2936575" cy="1251075"/>
            <a:chOff x="5989800" y="2676000"/>
            <a:chExt cx="2936575" cy="1251075"/>
          </a:xfrm>
        </p:grpSpPr>
        <p:sp>
          <p:nvSpPr>
            <p:cNvPr id="123" name="Google Shape;123;p19"/>
            <p:cNvSpPr/>
            <p:nvPr/>
          </p:nvSpPr>
          <p:spPr>
            <a:xfrm flipH="1">
              <a:off x="5989800" y="2676000"/>
              <a:ext cx="1843500" cy="755700"/>
            </a:xfrm>
            <a:prstGeom prst="uturnArrow">
              <a:avLst>
                <a:gd name="adj1" fmla="val 10816"/>
                <a:gd name="adj2" fmla="val 25000"/>
                <a:gd name="adj3" fmla="val 25000"/>
                <a:gd name="adj4" fmla="val 50000"/>
                <a:gd name="adj5" fmla="val 75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9"/>
            <p:cNvSpPr/>
            <p:nvPr/>
          </p:nvSpPr>
          <p:spPr>
            <a:xfrm>
              <a:off x="7257175" y="3439575"/>
              <a:ext cx="1669200" cy="4875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pic>
        <p:nvPicPr>
          <p:cNvPr id="129" name="Google Shape;129;p20"/>
          <p:cNvPicPr preferRelativeResize="0"/>
          <p:nvPr/>
        </p:nvPicPr>
        <p:blipFill>
          <a:blip r:embed="rId3">
            <a:alphaModFix/>
          </a:blip>
          <a:stretch>
            <a:fillRect/>
          </a:stretch>
        </p:blipFill>
        <p:spPr>
          <a:xfrm>
            <a:off x="0" y="0"/>
            <a:ext cx="8501755" cy="5143500"/>
          </a:xfrm>
          <a:prstGeom prst="rect">
            <a:avLst/>
          </a:prstGeom>
          <a:noFill/>
          <a:ln>
            <a:noFill/>
          </a:ln>
        </p:spPr>
      </p:pic>
      <p:pic>
        <p:nvPicPr>
          <p:cNvPr id="130" name="Google Shape;130;p20"/>
          <p:cNvPicPr preferRelativeResize="0"/>
          <p:nvPr/>
        </p:nvPicPr>
        <p:blipFill>
          <a:blip r:embed="rId4">
            <a:alphaModFix/>
          </a:blip>
          <a:stretch>
            <a:fillRect/>
          </a:stretch>
        </p:blipFill>
        <p:spPr>
          <a:xfrm>
            <a:off x="5965750" y="152400"/>
            <a:ext cx="3102049" cy="1774725"/>
          </a:xfrm>
          <a:prstGeom prst="rect">
            <a:avLst/>
          </a:prstGeom>
          <a:noFill/>
          <a:ln w="9525" cap="flat" cmpd="sng">
            <a:solidFill>
              <a:schemeClr val="dk2"/>
            </a:solidFill>
            <a:prstDash val="solid"/>
            <a:round/>
            <a:headEnd type="none" w="sm" len="sm"/>
            <a:tailEnd type="none" w="sm" len="sm"/>
          </a:ln>
        </p:spPr>
      </p:pic>
      <p:pic>
        <p:nvPicPr>
          <p:cNvPr id="131" name="Google Shape;131;p20"/>
          <p:cNvPicPr preferRelativeResize="0"/>
          <p:nvPr/>
        </p:nvPicPr>
        <p:blipFill>
          <a:blip r:embed="rId5">
            <a:alphaModFix/>
          </a:blip>
          <a:stretch>
            <a:fillRect/>
          </a:stretch>
        </p:blipFill>
        <p:spPr>
          <a:xfrm>
            <a:off x="6682475" y="2742275"/>
            <a:ext cx="2385325" cy="2274175"/>
          </a:xfrm>
          <a:prstGeom prst="rect">
            <a:avLst/>
          </a:prstGeom>
          <a:noFill/>
          <a:ln w="9525" cap="flat" cmpd="sng">
            <a:solidFill>
              <a:schemeClr val="dk2"/>
            </a:solidFill>
            <a:prstDash val="solid"/>
            <a:round/>
            <a:headEnd type="none" w="sm" len="sm"/>
            <a:tailEnd type="none" w="sm" len="sm"/>
          </a:ln>
        </p:spPr>
      </p:pic>
      <p:sp>
        <p:nvSpPr>
          <p:cNvPr id="132" name="Google Shape;132;p20"/>
          <p:cNvSpPr txBox="1">
            <a:spLocks noGrp="1"/>
          </p:cNvSpPr>
          <p:nvPr>
            <p:ph type="body" idx="1"/>
          </p:nvPr>
        </p:nvSpPr>
        <p:spPr>
          <a:xfrm>
            <a:off x="38050" y="490175"/>
            <a:ext cx="4533900" cy="12516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sz="1400"/>
              <a:t>PC1: Health indicators, body feature</a:t>
            </a:r>
            <a:endParaRPr sz="1400"/>
          </a:p>
          <a:p>
            <a:pPr marL="457200" lvl="0" indent="-317500" algn="l" rtl="0">
              <a:spcBef>
                <a:spcPts val="0"/>
              </a:spcBef>
              <a:spcAft>
                <a:spcPts val="0"/>
              </a:spcAft>
              <a:buSzPts val="1400"/>
              <a:buChar char="●"/>
            </a:pPr>
            <a:r>
              <a:rPr lang="en" sz="1400"/>
              <a:t>PC2: Natural extragenetic feature</a:t>
            </a:r>
            <a:endParaRPr sz="1400"/>
          </a:p>
          <a:p>
            <a:pPr marL="457200" lvl="0" indent="-317500" algn="l" rtl="0">
              <a:spcBef>
                <a:spcPts val="0"/>
              </a:spcBef>
              <a:spcAft>
                <a:spcPts val="0"/>
              </a:spcAft>
              <a:buSzPts val="1400"/>
              <a:buChar char="●"/>
            </a:pPr>
            <a:r>
              <a:rPr lang="en" sz="1400"/>
              <a:t>Grouped variables -&gt; strong Correlation </a:t>
            </a:r>
            <a:endParaRPr sz="1800"/>
          </a:p>
        </p:txBody>
      </p:sp>
      <p:sp>
        <p:nvSpPr>
          <p:cNvPr id="133" name="Google Shape;133;p20"/>
          <p:cNvSpPr txBox="1">
            <a:spLocks noGrp="1"/>
          </p:cNvSpPr>
          <p:nvPr>
            <p:ph type="title"/>
          </p:nvPr>
        </p:nvSpPr>
        <p:spPr>
          <a:xfrm>
            <a:off x="6900" y="-262925"/>
            <a:ext cx="5678100" cy="75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a:t>Principal Component Analysis</a:t>
            </a:r>
            <a:endParaRPr sz="30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1"/>
          <p:cNvSpPr txBox="1">
            <a:spLocks noGrp="1"/>
          </p:cNvSpPr>
          <p:nvPr>
            <p:ph type="title"/>
          </p:nvPr>
        </p:nvSpPr>
        <p:spPr>
          <a:xfrm>
            <a:off x="311700" y="118075"/>
            <a:ext cx="5678100" cy="75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t>Reduce Variable</a:t>
            </a:r>
            <a:endParaRPr sz="3000"/>
          </a:p>
        </p:txBody>
      </p:sp>
      <p:graphicFrame>
        <p:nvGraphicFramePr>
          <p:cNvPr id="139" name="Google Shape;139;p21"/>
          <p:cNvGraphicFramePr/>
          <p:nvPr/>
        </p:nvGraphicFramePr>
        <p:xfrm>
          <a:off x="177950" y="1327463"/>
          <a:ext cx="3000000" cy="3000000"/>
        </p:xfrm>
        <a:graphic>
          <a:graphicData uri="http://schemas.openxmlformats.org/drawingml/2006/table">
            <a:tbl>
              <a:tblPr>
                <a:noFill/>
                <a:tableStyleId>{0D79175B-D8A1-4416-B7E2-9CF30A49BBCA}</a:tableStyleId>
              </a:tblPr>
              <a:tblGrid>
                <a:gridCol w="1577150">
                  <a:extLst>
                    <a:ext uri="{9D8B030D-6E8A-4147-A177-3AD203B41FA5}">
                      <a16:colId xmlns:a16="http://schemas.microsoft.com/office/drawing/2014/main" val="20000"/>
                    </a:ext>
                  </a:extLst>
                </a:gridCol>
                <a:gridCol w="1577150">
                  <a:extLst>
                    <a:ext uri="{9D8B030D-6E8A-4147-A177-3AD203B41FA5}">
                      <a16:colId xmlns:a16="http://schemas.microsoft.com/office/drawing/2014/main" val="20001"/>
                    </a:ext>
                  </a:extLst>
                </a:gridCol>
                <a:gridCol w="1577150">
                  <a:extLst>
                    <a:ext uri="{9D8B030D-6E8A-4147-A177-3AD203B41FA5}">
                      <a16:colId xmlns:a16="http://schemas.microsoft.com/office/drawing/2014/main" val="20002"/>
                    </a:ext>
                  </a:extLst>
                </a:gridCol>
              </a:tblGrid>
              <a:tr h="400600">
                <a:tc>
                  <a:txBody>
                    <a:bodyPr/>
                    <a:lstStyle/>
                    <a:p>
                      <a:pPr marL="0" lvl="0" indent="0" algn="l" rtl="0">
                        <a:spcBef>
                          <a:spcPts val="0"/>
                        </a:spcBef>
                        <a:spcAft>
                          <a:spcPts val="0"/>
                        </a:spcAft>
                        <a:buNone/>
                      </a:pPr>
                      <a:endParaRPr/>
                    </a:p>
                  </a:txBody>
                  <a:tcPr marL="91425" marR="91425" marT="91425" marB="91425">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1"/>
                          </a:solidFill>
                        </a:rPr>
                        <a:t>Test Error Rate</a:t>
                      </a:r>
                      <a:endParaRPr/>
                    </a:p>
                  </a:txBody>
                  <a:tcPr marL="91450" marR="91450" marT="45725" marB="45725" anchor="ctr">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tcPr>
                </a:tc>
                <a:tc>
                  <a:txBody>
                    <a:bodyPr/>
                    <a:lstStyle/>
                    <a:p>
                      <a:pPr marL="0" lvl="0" indent="0" algn="ctr" rtl="0">
                        <a:spcBef>
                          <a:spcPts val="0"/>
                        </a:spcBef>
                        <a:spcAft>
                          <a:spcPts val="0"/>
                        </a:spcAft>
                        <a:buNone/>
                      </a:pPr>
                      <a:r>
                        <a:rPr lang="en"/>
                        <a:t>False Negative</a:t>
                      </a:r>
                      <a:endParaRPr/>
                    </a:p>
                  </a:txBody>
                  <a:tcPr marL="91425" marR="91425" marT="91425" marB="91425" anchor="ctr">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tcPr>
                </a:tc>
                <a:extLst>
                  <a:ext uri="{0D108BD9-81ED-4DB2-BD59-A6C34878D82A}">
                    <a16:rowId xmlns:a16="http://schemas.microsoft.com/office/drawing/2014/main" val="10000"/>
                  </a:ext>
                </a:extLst>
              </a:tr>
              <a:tr h="396725">
                <a:tc>
                  <a:txBody>
                    <a:bodyPr/>
                    <a:lstStyle/>
                    <a:p>
                      <a:pPr marL="0" marR="0" lvl="0" indent="0" algn="l" rtl="0">
                        <a:lnSpc>
                          <a:spcPct val="100000"/>
                        </a:lnSpc>
                        <a:spcBef>
                          <a:spcPts val="0"/>
                        </a:spcBef>
                        <a:spcAft>
                          <a:spcPts val="0"/>
                        </a:spcAft>
                        <a:buNone/>
                      </a:pPr>
                      <a:r>
                        <a:rPr lang="en">
                          <a:solidFill>
                            <a:schemeClr val="dk1"/>
                          </a:solidFill>
                        </a:rPr>
                        <a:t>Original Full Set</a:t>
                      </a:r>
                      <a:endParaRPr>
                        <a:solidFill>
                          <a:schemeClr val="dk1"/>
                        </a:solidFill>
                      </a:endParaRPr>
                    </a:p>
                  </a:txBody>
                  <a:tcPr marL="91425" marR="91425" marT="91425" marB="91425">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tcPr>
                </a:tc>
                <a:tc>
                  <a:txBody>
                    <a:bodyPr/>
                    <a:lstStyle/>
                    <a:p>
                      <a:pPr marL="0" lvl="0" indent="0" algn="ctr" rtl="0">
                        <a:spcBef>
                          <a:spcPts val="0"/>
                        </a:spcBef>
                        <a:spcAft>
                          <a:spcPts val="0"/>
                        </a:spcAft>
                        <a:buNone/>
                      </a:pPr>
                      <a:r>
                        <a:rPr lang="en"/>
                        <a:t>19.74</a:t>
                      </a:r>
                      <a:endParaRPr/>
                    </a:p>
                  </a:txBody>
                  <a:tcPr marL="91425" marR="91425" marT="91425" marB="91425">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tcPr>
                </a:tc>
                <a:tc>
                  <a:txBody>
                    <a:bodyPr/>
                    <a:lstStyle/>
                    <a:p>
                      <a:pPr marL="0" lvl="0" indent="0" algn="ctr" rtl="0">
                        <a:spcBef>
                          <a:spcPts val="0"/>
                        </a:spcBef>
                        <a:spcAft>
                          <a:spcPts val="0"/>
                        </a:spcAft>
                        <a:buNone/>
                      </a:pPr>
                      <a:r>
                        <a:rPr lang="en"/>
                        <a:t>39.24</a:t>
                      </a:r>
                      <a:endParaRPr/>
                    </a:p>
                  </a:txBody>
                  <a:tcPr marL="91425" marR="91425" marT="91425" marB="91425">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tcPr>
                </a:tc>
                <a:extLst>
                  <a:ext uri="{0D108BD9-81ED-4DB2-BD59-A6C34878D82A}">
                    <a16:rowId xmlns:a16="http://schemas.microsoft.com/office/drawing/2014/main" val="10001"/>
                  </a:ext>
                </a:extLst>
              </a:tr>
              <a:tr h="396725">
                <a:tc>
                  <a:txBody>
                    <a:bodyPr/>
                    <a:lstStyle/>
                    <a:p>
                      <a:pPr marL="0" marR="0" lvl="0" indent="0" algn="l" rtl="0">
                        <a:lnSpc>
                          <a:spcPct val="100000"/>
                        </a:lnSpc>
                        <a:spcBef>
                          <a:spcPts val="0"/>
                        </a:spcBef>
                        <a:spcAft>
                          <a:spcPts val="0"/>
                        </a:spcAft>
                        <a:buNone/>
                      </a:pPr>
                      <a:r>
                        <a:rPr lang="en">
                          <a:solidFill>
                            <a:schemeClr val="dk1"/>
                          </a:solidFill>
                        </a:rPr>
                        <a:t>-Pressure</a:t>
                      </a:r>
                      <a:endParaRPr>
                        <a:solidFill>
                          <a:schemeClr val="dk1"/>
                        </a:solidFill>
                      </a:endParaRPr>
                    </a:p>
                  </a:txBody>
                  <a:tcPr marL="91425" marR="91425" marT="91425" marB="91425">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tcPr>
                </a:tc>
                <a:tc>
                  <a:txBody>
                    <a:bodyPr/>
                    <a:lstStyle/>
                    <a:p>
                      <a:pPr marL="0" lvl="0" indent="0" algn="ctr" rtl="0">
                        <a:spcBef>
                          <a:spcPts val="0"/>
                        </a:spcBef>
                        <a:spcAft>
                          <a:spcPts val="0"/>
                        </a:spcAft>
                        <a:buNone/>
                      </a:pPr>
                      <a:r>
                        <a:rPr lang="en"/>
                        <a:t>22.56</a:t>
                      </a:r>
                      <a:endParaRPr/>
                    </a:p>
                  </a:txBody>
                  <a:tcPr marL="91425" marR="91425" marT="91425" marB="91425">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tcPr>
                </a:tc>
                <a:tc>
                  <a:txBody>
                    <a:bodyPr/>
                    <a:lstStyle/>
                    <a:p>
                      <a:pPr marL="0" lvl="0" indent="0" algn="ctr" rtl="0">
                        <a:spcBef>
                          <a:spcPts val="0"/>
                        </a:spcBef>
                        <a:spcAft>
                          <a:spcPts val="0"/>
                        </a:spcAft>
                        <a:buNone/>
                      </a:pPr>
                      <a:r>
                        <a:rPr lang="en"/>
                        <a:t>44.48</a:t>
                      </a:r>
                      <a:endParaRPr/>
                    </a:p>
                  </a:txBody>
                  <a:tcPr marL="91425" marR="91425" marT="91425" marB="91425">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tcPr>
                </a:tc>
                <a:extLst>
                  <a:ext uri="{0D108BD9-81ED-4DB2-BD59-A6C34878D82A}">
                    <a16:rowId xmlns:a16="http://schemas.microsoft.com/office/drawing/2014/main" val="10002"/>
                  </a:ext>
                </a:extLst>
              </a:tr>
              <a:tr h="396725">
                <a:tc>
                  <a:txBody>
                    <a:bodyPr/>
                    <a:lstStyle/>
                    <a:p>
                      <a:pPr marL="0" marR="0" lvl="0" indent="0" algn="l" rtl="0">
                        <a:lnSpc>
                          <a:spcPct val="100000"/>
                        </a:lnSpc>
                        <a:spcBef>
                          <a:spcPts val="0"/>
                        </a:spcBef>
                        <a:spcAft>
                          <a:spcPts val="0"/>
                        </a:spcAft>
                        <a:buNone/>
                      </a:pPr>
                      <a:r>
                        <a:rPr lang="en">
                          <a:solidFill>
                            <a:schemeClr val="dk1"/>
                          </a:solidFill>
                        </a:rPr>
                        <a:t>...-Pedigree</a:t>
                      </a:r>
                      <a:endParaRPr>
                        <a:solidFill>
                          <a:schemeClr val="dk1"/>
                        </a:solidFill>
                      </a:endParaRPr>
                    </a:p>
                  </a:txBody>
                  <a:tcPr marL="91425" marR="91425" marT="91425" marB="91425">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tcPr>
                </a:tc>
                <a:tc>
                  <a:txBody>
                    <a:bodyPr/>
                    <a:lstStyle/>
                    <a:p>
                      <a:pPr marL="0" lvl="0" indent="0" algn="ctr" rtl="0">
                        <a:spcBef>
                          <a:spcPts val="0"/>
                        </a:spcBef>
                        <a:spcAft>
                          <a:spcPts val="0"/>
                        </a:spcAft>
                        <a:buNone/>
                      </a:pPr>
                      <a:r>
                        <a:rPr lang="en"/>
                        <a:t>22.95</a:t>
                      </a:r>
                      <a:endParaRPr/>
                    </a:p>
                  </a:txBody>
                  <a:tcPr marL="91425" marR="91425" marT="91425" marB="91425">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tcPr>
                </a:tc>
                <a:tc>
                  <a:txBody>
                    <a:bodyPr/>
                    <a:lstStyle/>
                    <a:p>
                      <a:pPr marL="0" lvl="0" indent="0" algn="ctr" rtl="0">
                        <a:spcBef>
                          <a:spcPts val="0"/>
                        </a:spcBef>
                        <a:spcAft>
                          <a:spcPts val="0"/>
                        </a:spcAft>
                        <a:buNone/>
                      </a:pPr>
                      <a:r>
                        <a:rPr lang="en"/>
                        <a:t>36.06</a:t>
                      </a:r>
                      <a:endParaRPr/>
                    </a:p>
                  </a:txBody>
                  <a:tcPr marL="91425" marR="91425" marT="91425" marB="91425">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tcPr>
                </a:tc>
                <a:extLst>
                  <a:ext uri="{0D108BD9-81ED-4DB2-BD59-A6C34878D82A}">
                    <a16:rowId xmlns:a16="http://schemas.microsoft.com/office/drawing/2014/main" val="10003"/>
                  </a:ext>
                </a:extLst>
              </a:tr>
              <a:tr h="396725">
                <a:tc>
                  <a:txBody>
                    <a:bodyPr/>
                    <a:lstStyle/>
                    <a:p>
                      <a:pPr marL="0" marR="0" lvl="0" indent="0" algn="l" rtl="0">
                        <a:lnSpc>
                          <a:spcPct val="100000"/>
                        </a:lnSpc>
                        <a:spcBef>
                          <a:spcPts val="0"/>
                        </a:spcBef>
                        <a:spcAft>
                          <a:spcPts val="0"/>
                        </a:spcAft>
                        <a:buNone/>
                      </a:pPr>
                      <a:r>
                        <a:rPr lang="en">
                          <a:solidFill>
                            <a:schemeClr val="dk1"/>
                          </a:solidFill>
                        </a:rPr>
                        <a:t>…-Triceps</a:t>
                      </a:r>
                      <a:endParaRPr>
                        <a:solidFill>
                          <a:schemeClr val="dk1"/>
                        </a:solidFill>
                      </a:endParaRPr>
                    </a:p>
                  </a:txBody>
                  <a:tcPr marL="91425" marR="91425" marT="91425" marB="91425">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tcPr>
                </a:tc>
                <a:tc>
                  <a:txBody>
                    <a:bodyPr/>
                    <a:lstStyle/>
                    <a:p>
                      <a:pPr marL="0" lvl="0" indent="0" algn="ctr" rtl="0">
                        <a:spcBef>
                          <a:spcPts val="0"/>
                        </a:spcBef>
                        <a:spcAft>
                          <a:spcPts val="0"/>
                        </a:spcAft>
                        <a:buNone/>
                      </a:pPr>
                      <a:r>
                        <a:rPr lang="en"/>
                        <a:t>20.64</a:t>
                      </a:r>
                      <a:endParaRPr/>
                    </a:p>
                  </a:txBody>
                  <a:tcPr marL="91425" marR="91425" marT="91425" marB="91425">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tcPr>
                </a:tc>
                <a:tc>
                  <a:txBody>
                    <a:bodyPr/>
                    <a:lstStyle/>
                    <a:p>
                      <a:pPr marL="0" lvl="0" indent="0" algn="ctr" rtl="0">
                        <a:spcBef>
                          <a:spcPts val="0"/>
                        </a:spcBef>
                        <a:spcAft>
                          <a:spcPts val="0"/>
                        </a:spcAft>
                        <a:buNone/>
                      </a:pPr>
                      <a:r>
                        <a:rPr lang="en"/>
                        <a:t>31.70</a:t>
                      </a:r>
                      <a:endParaRPr/>
                    </a:p>
                  </a:txBody>
                  <a:tcPr marL="91425" marR="91425" marT="91425" marB="91425">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tcPr>
                </a:tc>
                <a:extLst>
                  <a:ext uri="{0D108BD9-81ED-4DB2-BD59-A6C34878D82A}">
                    <a16:rowId xmlns:a16="http://schemas.microsoft.com/office/drawing/2014/main" val="10004"/>
                  </a:ext>
                </a:extLst>
              </a:tr>
              <a:tr h="396725">
                <a:tc>
                  <a:txBody>
                    <a:bodyPr/>
                    <a:lstStyle/>
                    <a:p>
                      <a:pPr marL="0" marR="0" lvl="0" indent="0" algn="l" rtl="0">
                        <a:lnSpc>
                          <a:spcPct val="100000"/>
                        </a:lnSpc>
                        <a:spcBef>
                          <a:spcPts val="0"/>
                        </a:spcBef>
                        <a:spcAft>
                          <a:spcPts val="0"/>
                        </a:spcAft>
                        <a:buNone/>
                      </a:pPr>
                      <a:r>
                        <a:rPr lang="en">
                          <a:solidFill>
                            <a:schemeClr val="dk1"/>
                          </a:solidFill>
                        </a:rPr>
                        <a:t>…-Pregnant</a:t>
                      </a:r>
                      <a:endParaRPr>
                        <a:solidFill>
                          <a:schemeClr val="dk1"/>
                        </a:solidFill>
                      </a:endParaRPr>
                    </a:p>
                  </a:txBody>
                  <a:tcPr marL="91425" marR="91425" marT="91425" marB="91425">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tcPr>
                </a:tc>
                <a:tc>
                  <a:txBody>
                    <a:bodyPr/>
                    <a:lstStyle/>
                    <a:p>
                      <a:pPr marL="0" lvl="0" indent="0" algn="ctr" rtl="0">
                        <a:spcBef>
                          <a:spcPts val="0"/>
                        </a:spcBef>
                        <a:spcAft>
                          <a:spcPts val="0"/>
                        </a:spcAft>
                        <a:buNone/>
                      </a:pPr>
                      <a:r>
                        <a:rPr lang="en"/>
                        <a:t>17.69</a:t>
                      </a:r>
                      <a:endParaRPr/>
                    </a:p>
                  </a:txBody>
                  <a:tcPr marL="91425" marR="91425" marT="91425" marB="91425">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tcPr>
                </a:tc>
                <a:tc>
                  <a:txBody>
                    <a:bodyPr/>
                    <a:lstStyle/>
                    <a:p>
                      <a:pPr marL="0" lvl="0" indent="0" algn="ctr" rtl="0">
                        <a:spcBef>
                          <a:spcPts val="0"/>
                        </a:spcBef>
                        <a:spcAft>
                          <a:spcPts val="0"/>
                        </a:spcAft>
                        <a:buNone/>
                      </a:pPr>
                      <a:r>
                        <a:rPr lang="en"/>
                        <a:t>33.61</a:t>
                      </a:r>
                      <a:endParaRPr/>
                    </a:p>
                  </a:txBody>
                  <a:tcPr marL="91425" marR="91425" marT="91425" marB="91425">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tcPr>
                </a:tc>
                <a:extLst>
                  <a:ext uri="{0D108BD9-81ED-4DB2-BD59-A6C34878D82A}">
                    <a16:rowId xmlns:a16="http://schemas.microsoft.com/office/drawing/2014/main" val="10005"/>
                  </a:ext>
                </a:extLst>
              </a:tr>
              <a:tr h="396725">
                <a:tc>
                  <a:txBody>
                    <a:bodyPr/>
                    <a:lstStyle/>
                    <a:p>
                      <a:pPr marL="0" marR="0" lvl="0" indent="0" algn="l" rtl="0">
                        <a:lnSpc>
                          <a:spcPct val="100000"/>
                        </a:lnSpc>
                        <a:spcBef>
                          <a:spcPts val="0"/>
                        </a:spcBef>
                        <a:spcAft>
                          <a:spcPts val="0"/>
                        </a:spcAft>
                        <a:buNone/>
                      </a:pPr>
                      <a:r>
                        <a:rPr lang="en">
                          <a:solidFill>
                            <a:schemeClr val="dk1"/>
                          </a:solidFill>
                        </a:rPr>
                        <a:t>…-Mass</a:t>
                      </a:r>
                      <a:endParaRPr>
                        <a:solidFill>
                          <a:schemeClr val="dk1"/>
                        </a:solidFill>
                      </a:endParaRPr>
                    </a:p>
                  </a:txBody>
                  <a:tcPr marL="91425" marR="91425" marT="91425" marB="91425">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1"/>
                          </a:solidFill>
                        </a:rPr>
                        <a:t>22.69</a:t>
                      </a:r>
                      <a:endParaRPr/>
                    </a:p>
                  </a:txBody>
                  <a:tcPr marL="91425" marR="91425" marT="91425" marB="91425">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a:solidFill>
                            <a:schemeClr val="dk1"/>
                          </a:solidFill>
                        </a:rPr>
                        <a:t>37.28</a:t>
                      </a:r>
                      <a:endParaRPr/>
                    </a:p>
                  </a:txBody>
                  <a:tcPr marL="91425" marR="91425" marT="91425" marB="91425">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tcPr>
                </a:tc>
                <a:extLst>
                  <a:ext uri="{0D108BD9-81ED-4DB2-BD59-A6C34878D82A}">
                    <a16:rowId xmlns:a16="http://schemas.microsoft.com/office/drawing/2014/main" val="10006"/>
                  </a:ext>
                </a:extLst>
              </a:tr>
              <a:tr h="396725">
                <a:tc>
                  <a:txBody>
                    <a:bodyPr/>
                    <a:lstStyle/>
                    <a:p>
                      <a:pPr marL="0" marR="0" lvl="0" indent="0" algn="l" rtl="0">
                        <a:lnSpc>
                          <a:spcPct val="100000"/>
                        </a:lnSpc>
                        <a:spcBef>
                          <a:spcPts val="0"/>
                        </a:spcBef>
                        <a:spcAft>
                          <a:spcPts val="0"/>
                        </a:spcAft>
                        <a:buNone/>
                      </a:pPr>
                      <a:r>
                        <a:rPr lang="en">
                          <a:solidFill>
                            <a:schemeClr val="dk1"/>
                          </a:solidFill>
                        </a:rPr>
                        <a:t>…-Insulin</a:t>
                      </a:r>
                      <a:endParaRPr>
                        <a:solidFill>
                          <a:schemeClr val="dk1"/>
                        </a:solidFill>
                      </a:endParaRPr>
                    </a:p>
                  </a:txBody>
                  <a:tcPr marL="91425" marR="91425" marT="91425" marB="91425">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tcPr>
                </a:tc>
                <a:tc>
                  <a:txBody>
                    <a:bodyPr/>
                    <a:lstStyle/>
                    <a:p>
                      <a:pPr marL="0" lvl="0" indent="0" algn="ctr" rtl="0">
                        <a:spcBef>
                          <a:spcPts val="0"/>
                        </a:spcBef>
                        <a:spcAft>
                          <a:spcPts val="0"/>
                        </a:spcAft>
                        <a:buNone/>
                      </a:pPr>
                      <a:r>
                        <a:rPr lang="en"/>
                        <a:t>21.92</a:t>
                      </a:r>
                      <a:endParaRPr/>
                    </a:p>
                  </a:txBody>
                  <a:tcPr marL="91425" marR="91425" marT="91425" marB="91425">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a:solidFill>
                            <a:schemeClr val="dk1"/>
                          </a:solidFill>
                        </a:rPr>
                        <a:t>40.30</a:t>
                      </a:r>
                      <a:endParaRPr/>
                    </a:p>
                  </a:txBody>
                  <a:tcPr marL="91425" marR="91425" marT="91425" marB="91425">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tcPr>
                </a:tc>
                <a:extLst>
                  <a:ext uri="{0D108BD9-81ED-4DB2-BD59-A6C34878D82A}">
                    <a16:rowId xmlns:a16="http://schemas.microsoft.com/office/drawing/2014/main" val="10007"/>
                  </a:ext>
                </a:extLst>
              </a:tr>
            </a:tbl>
          </a:graphicData>
        </a:graphic>
      </p:graphicFrame>
      <p:sp>
        <p:nvSpPr>
          <p:cNvPr id="140" name="Google Shape;140;p21"/>
          <p:cNvSpPr/>
          <p:nvPr/>
        </p:nvSpPr>
        <p:spPr>
          <a:xfrm>
            <a:off x="177875" y="2842050"/>
            <a:ext cx="4731600" cy="949800"/>
          </a:xfrm>
          <a:prstGeom prst="roundRect">
            <a:avLst>
              <a:gd name="adj" fmla="val 16667"/>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1" name="Google Shape;141;p21"/>
          <p:cNvGrpSpPr/>
          <p:nvPr/>
        </p:nvGrpSpPr>
        <p:grpSpPr>
          <a:xfrm>
            <a:off x="4942300" y="630975"/>
            <a:ext cx="4143174" cy="3835725"/>
            <a:chOff x="4258863" y="1083830"/>
            <a:chExt cx="4826624" cy="3825015"/>
          </a:xfrm>
        </p:grpSpPr>
        <p:pic>
          <p:nvPicPr>
            <p:cNvPr id="142" name="Google Shape;142;p21"/>
            <p:cNvPicPr preferRelativeResize="0"/>
            <p:nvPr/>
          </p:nvPicPr>
          <p:blipFill rotWithShape="1">
            <a:blip r:embed="rId3">
              <a:alphaModFix/>
            </a:blip>
            <a:srcRect l="46532" t="1534" b="3723"/>
            <a:stretch/>
          </p:blipFill>
          <p:spPr>
            <a:xfrm>
              <a:off x="4258863" y="1083830"/>
              <a:ext cx="4826624" cy="3825015"/>
            </a:xfrm>
            <a:prstGeom prst="rect">
              <a:avLst/>
            </a:prstGeom>
            <a:noFill/>
            <a:ln>
              <a:noFill/>
            </a:ln>
          </p:spPr>
        </p:pic>
        <p:sp>
          <p:nvSpPr>
            <p:cNvPr id="143" name="Google Shape;143;p21"/>
            <p:cNvSpPr/>
            <p:nvPr/>
          </p:nvSpPr>
          <p:spPr>
            <a:xfrm>
              <a:off x="8151250" y="1235812"/>
              <a:ext cx="736200" cy="3612000"/>
            </a:xfrm>
            <a:prstGeom prst="roundRect">
              <a:avLst>
                <a:gd name="adj" fmla="val 16667"/>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4" name="Google Shape;144;p21"/>
          <p:cNvSpPr txBox="1">
            <a:spLocks noGrp="1"/>
          </p:cNvSpPr>
          <p:nvPr>
            <p:ph type="body" idx="1"/>
          </p:nvPr>
        </p:nvSpPr>
        <p:spPr>
          <a:xfrm>
            <a:off x="-3900" y="783275"/>
            <a:ext cx="5564100" cy="4701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sz="1800"/>
              <a:t>Remove set.seed, add randomness to model</a:t>
            </a:r>
            <a:endParaRPr sz="1800"/>
          </a:p>
        </p:txBody>
      </p:sp>
    </p:spTree>
  </p:cSld>
  <p:clrMapOvr>
    <a:masterClrMapping/>
  </p:clrMapOvr>
</p:sld>
</file>

<file path=ppt/theme/theme1.xml><?xml version="1.0" encoding="utf-8"?>
<a:theme xmlns:a="http://schemas.openxmlformats.org/drawingml/2006/main"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1207</Words>
  <Application>Microsoft Office PowerPoint</Application>
  <PresentationFormat>On-screen Show (16:9)</PresentationFormat>
  <Paragraphs>365</Paragraphs>
  <Slides>17</Slides>
  <Notes>17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Old Standard TT</vt:lpstr>
      <vt:lpstr>Arial</vt:lpstr>
      <vt:lpstr>Paperback</vt:lpstr>
      <vt:lpstr>Pima Indians Diabetes Study </vt:lpstr>
      <vt:lpstr>Data Introduction:</vt:lpstr>
      <vt:lpstr>Single Tree / Prune</vt:lpstr>
      <vt:lpstr>Bagging Tree </vt:lpstr>
      <vt:lpstr>Random Forest Tree </vt:lpstr>
      <vt:lpstr>Variable Importance</vt:lpstr>
      <vt:lpstr>Principal Component Analysis</vt:lpstr>
      <vt:lpstr>Principal Component Analysis</vt:lpstr>
      <vt:lpstr>Reduce Variable</vt:lpstr>
      <vt:lpstr>Epoch=100</vt:lpstr>
      <vt:lpstr>Model performance</vt:lpstr>
      <vt:lpstr>Diabetes~ glucose+age </vt:lpstr>
      <vt:lpstr>Diabetes~ glucose+age </vt:lpstr>
      <vt:lpstr>Reduce Variable-rule of thumb</vt:lpstr>
      <vt:lpstr>Reduce Variable-multiple hidden layers</vt:lpstr>
      <vt:lpstr>Perceptron</vt:lpstr>
      <vt:lpstr>Model Comparison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Pima Indians Diabetes Study </dc:title>
  <cp:lastModifiedBy>Yan LIU</cp:lastModifiedBy>
  <cp:revision>1</cp:revision>
  <dcterms:modified xsi:type="dcterms:W3CDTF">2019-04-29T15:39:06Z</dcterms:modified>
</cp:coreProperties>
</file>