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7" r:id="rId7"/>
    <p:sldId id="268"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 - VI" initials="D-V" lastIdx="1" clrIdx="0">
    <p:extLst>
      <p:ext uri="{19B8F6BF-5375-455C-9EA6-DF929625EA0E}">
        <p15:presenceInfo xmlns:p15="http://schemas.microsoft.com/office/powerpoint/2012/main" userId="DA - V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15" autoAdjust="0"/>
    <p:restoredTop sz="94660"/>
  </p:normalViewPr>
  <p:slideViewPr>
    <p:cSldViewPr snapToGrid="0">
      <p:cViewPr varScale="1">
        <p:scale>
          <a:sx n="77" d="100"/>
          <a:sy n="77" d="100"/>
        </p:scale>
        <p:origin x="27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5AEB4-6DF3-4F3F-9418-593A2E188D54}" type="datetimeFigureOut">
              <a:rPr lang="en-ID" smtClean="0"/>
              <a:t>17/08/2020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25B098-A8CF-4056-9AE8-772D5843FF82}" type="slidenum">
              <a:rPr lang="en-ID" smtClean="0"/>
              <a:t>‹#›</a:t>
            </a:fld>
            <a:endParaRPr lang="en-ID"/>
          </a:p>
        </p:txBody>
      </p:sp>
    </p:spTree>
    <p:extLst>
      <p:ext uri="{BB962C8B-B14F-4D97-AF65-F5344CB8AC3E}">
        <p14:creationId xmlns:p14="http://schemas.microsoft.com/office/powerpoint/2010/main" val="178336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5AEB4-6DF3-4F3F-9418-593A2E188D54}" type="datetimeFigureOut">
              <a:rPr lang="en-ID" smtClean="0"/>
              <a:t>17/08/2020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25B098-A8CF-4056-9AE8-772D5843FF82}" type="slidenum">
              <a:rPr lang="en-ID" smtClean="0"/>
              <a:t>‹#›</a:t>
            </a:fld>
            <a:endParaRPr lang="en-ID"/>
          </a:p>
        </p:txBody>
      </p:sp>
    </p:spTree>
    <p:extLst>
      <p:ext uri="{BB962C8B-B14F-4D97-AF65-F5344CB8AC3E}">
        <p14:creationId xmlns:p14="http://schemas.microsoft.com/office/powerpoint/2010/main" val="2266010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5AEB4-6DF3-4F3F-9418-593A2E188D54}" type="datetimeFigureOut">
              <a:rPr lang="en-ID" smtClean="0"/>
              <a:t>17/08/2020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25B098-A8CF-4056-9AE8-772D5843FF82}"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67166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5AEB4-6DF3-4F3F-9418-593A2E188D54}" type="datetimeFigureOut">
              <a:rPr lang="en-ID" smtClean="0"/>
              <a:t>17/08/2020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25B098-A8CF-4056-9AE8-772D5843FF82}" type="slidenum">
              <a:rPr lang="en-ID" smtClean="0"/>
              <a:t>‹#›</a:t>
            </a:fld>
            <a:endParaRPr lang="en-ID"/>
          </a:p>
        </p:txBody>
      </p:sp>
    </p:spTree>
    <p:extLst>
      <p:ext uri="{BB962C8B-B14F-4D97-AF65-F5344CB8AC3E}">
        <p14:creationId xmlns:p14="http://schemas.microsoft.com/office/powerpoint/2010/main" val="3456166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5AEB4-6DF3-4F3F-9418-593A2E188D54}" type="datetimeFigureOut">
              <a:rPr lang="en-ID" smtClean="0"/>
              <a:t>17/08/2020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25B098-A8CF-4056-9AE8-772D5843FF82}"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3311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5AEB4-6DF3-4F3F-9418-593A2E188D54}" type="datetimeFigureOut">
              <a:rPr lang="en-ID" smtClean="0"/>
              <a:t>17/08/2020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25B098-A8CF-4056-9AE8-772D5843FF82}" type="slidenum">
              <a:rPr lang="en-ID" smtClean="0"/>
              <a:t>‹#›</a:t>
            </a:fld>
            <a:endParaRPr lang="en-ID"/>
          </a:p>
        </p:txBody>
      </p:sp>
    </p:spTree>
    <p:extLst>
      <p:ext uri="{BB962C8B-B14F-4D97-AF65-F5344CB8AC3E}">
        <p14:creationId xmlns:p14="http://schemas.microsoft.com/office/powerpoint/2010/main" val="2821279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5AEB4-6DF3-4F3F-9418-593A2E188D54}" type="datetimeFigureOut">
              <a:rPr lang="en-ID" smtClean="0"/>
              <a:t>17/08/2020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25B098-A8CF-4056-9AE8-772D5843FF82}" type="slidenum">
              <a:rPr lang="en-ID" smtClean="0"/>
              <a:t>‹#›</a:t>
            </a:fld>
            <a:endParaRPr lang="en-ID"/>
          </a:p>
        </p:txBody>
      </p:sp>
    </p:spTree>
    <p:extLst>
      <p:ext uri="{BB962C8B-B14F-4D97-AF65-F5344CB8AC3E}">
        <p14:creationId xmlns:p14="http://schemas.microsoft.com/office/powerpoint/2010/main" val="1130012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5AEB4-6DF3-4F3F-9418-593A2E188D54}" type="datetimeFigureOut">
              <a:rPr lang="en-ID" smtClean="0"/>
              <a:t>17/08/2020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25B098-A8CF-4056-9AE8-772D5843FF82}" type="slidenum">
              <a:rPr lang="en-ID" smtClean="0"/>
              <a:t>‹#›</a:t>
            </a:fld>
            <a:endParaRPr lang="en-ID"/>
          </a:p>
        </p:txBody>
      </p:sp>
    </p:spTree>
    <p:extLst>
      <p:ext uri="{BB962C8B-B14F-4D97-AF65-F5344CB8AC3E}">
        <p14:creationId xmlns:p14="http://schemas.microsoft.com/office/powerpoint/2010/main" val="2407004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5AEB4-6DF3-4F3F-9418-593A2E188D54}" type="datetimeFigureOut">
              <a:rPr lang="en-ID" smtClean="0"/>
              <a:t>17/08/2020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25B098-A8CF-4056-9AE8-772D5843FF82}" type="slidenum">
              <a:rPr lang="en-ID" smtClean="0"/>
              <a:t>‹#›</a:t>
            </a:fld>
            <a:endParaRPr lang="en-ID"/>
          </a:p>
        </p:txBody>
      </p:sp>
    </p:spTree>
    <p:extLst>
      <p:ext uri="{BB962C8B-B14F-4D97-AF65-F5344CB8AC3E}">
        <p14:creationId xmlns:p14="http://schemas.microsoft.com/office/powerpoint/2010/main" val="3625036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5AEB4-6DF3-4F3F-9418-593A2E188D54}" type="datetimeFigureOut">
              <a:rPr lang="en-ID" smtClean="0"/>
              <a:t>17/08/2020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E325B098-A8CF-4056-9AE8-772D5843FF82}" type="slidenum">
              <a:rPr lang="en-ID" smtClean="0"/>
              <a:t>‹#›</a:t>
            </a:fld>
            <a:endParaRPr lang="en-ID"/>
          </a:p>
        </p:txBody>
      </p:sp>
    </p:spTree>
    <p:extLst>
      <p:ext uri="{BB962C8B-B14F-4D97-AF65-F5344CB8AC3E}">
        <p14:creationId xmlns:p14="http://schemas.microsoft.com/office/powerpoint/2010/main" val="4029675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5AEB4-6DF3-4F3F-9418-593A2E188D54}" type="datetimeFigureOut">
              <a:rPr lang="en-ID" smtClean="0"/>
              <a:t>17/08/2020</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25B098-A8CF-4056-9AE8-772D5843FF82}" type="slidenum">
              <a:rPr lang="en-ID" smtClean="0"/>
              <a:t>‹#›</a:t>
            </a:fld>
            <a:endParaRPr lang="en-ID"/>
          </a:p>
        </p:txBody>
      </p:sp>
    </p:spTree>
    <p:extLst>
      <p:ext uri="{BB962C8B-B14F-4D97-AF65-F5344CB8AC3E}">
        <p14:creationId xmlns:p14="http://schemas.microsoft.com/office/powerpoint/2010/main" val="1100210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5AEB4-6DF3-4F3F-9418-593A2E188D54}" type="datetimeFigureOut">
              <a:rPr lang="en-ID" smtClean="0"/>
              <a:t>17/08/2020</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E325B098-A8CF-4056-9AE8-772D5843FF82}" type="slidenum">
              <a:rPr lang="en-ID" smtClean="0"/>
              <a:t>‹#›</a:t>
            </a:fld>
            <a:endParaRPr lang="en-ID"/>
          </a:p>
        </p:txBody>
      </p:sp>
    </p:spTree>
    <p:extLst>
      <p:ext uri="{BB962C8B-B14F-4D97-AF65-F5344CB8AC3E}">
        <p14:creationId xmlns:p14="http://schemas.microsoft.com/office/powerpoint/2010/main" val="15890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5AEB4-6DF3-4F3F-9418-593A2E188D54}" type="datetimeFigureOut">
              <a:rPr lang="en-ID" smtClean="0"/>
              <a:t>17/08/2020</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E325B098-A8CF-4056-9AE8-772D5843FF82}" type="slidenum">
              <a:rPr lang="en-ID" smtClean="0"/>
              <a:t>‹#›</a:t>
            </a:fld>
            <a:endParaRPr lang="en-ID"/>
          </a:p>
        </p:txBody>
      </p:sp>
    </p:spTree>
    <p:extLst>
      <p:ext uri="{BB962C8B-B14F-4D97-AF65-F5344CB8AC3E}">
        <p14:creationId xmlns:p14="http://schemas.microsoft.com/office/powerpoint/2010/main" val="389933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55AEB4-6DF3-4F3F-9418-593A2E188D54}" type="datetimeFigureOut">
              <a:rPr lang="en-ID" smtClean="0"/>
              <a:t>17/08/2020</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E325B098-A8CF-4056-9AE8-772D5843FF82}" type="slidenum">
              <a:rPr lang="en-ID" smtClean="0"/>
              <a:t>‹#›</a:t>
            </a:fld>
            <a:endParaRPr lang="en-ID"/>
          </a:p>
        </p:txBody>
      </p:sp>
    </p:spTree>
    <p:extLst>
      <p:ext uri="{BB962C8B-B14F-4D97-AF65-F5344CB8AC3E}">
        <p14:creationId xmlns:p14="http://schemas.microsoft.com/office/powerpoint/2010/main" val="4154172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55AEB4-6DF3-4F3F-9418-593A2E188D54}" type="datetimeFigureOut">
              <a:rPr lang="en-ID" smtClean="0"/>
              <a:t>17/08/2020</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25B098-A8CF-4056-9AE8-772D5843FF82}" type="slidenum">
              <a:rPr lang="en-ID" smtClean="0"/>
              <a:t>‹#›</a:t>
            </a:fld>
            <a:endParaRPr lang="en-ID"/>
          </a:p>
        </p:txBody>
      </p:sp>
    </p:spTree>
    <p:extLst>
      <p:ext uri="{BB962C8B-B14F-4D97-AF65-F5344CB8AC3E}">
        <p14:creationId xmlns:p14="http://schemas.microsoft.com/office/powerpoint/2010/main" val="147069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5AEB4-6DF3-4F3F-9418-593A2E188D54}" type="datetimeFigureOut">
              <a:rPr lang="en-ID" smtClean="0"/>
              <a:t>17/08/2020</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E325B098-A8CF-4056-9AE8-772D5843FF82}" type="slidenum">
              <a:rPr lang="en-ID" smtClean="0"/>
              <a:t>‹#›</a:t>
            </a:fld>
            <a:endParaRPr lang="en-ID"/>
          </a:p>
        </p:txBody>
      </p:sp>
    </p:spTree>
    <p:extLst>
      <p:ext uri="{BB962C8B-B14F-4D97-AF65-F5344CB8AC3E}">
        <p14:creationId xmlns:p14="http://schemas.microsoft.com/office/powerpoint/2010/main" val="3561245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55AEB4-6DF3-4F3F-9418-593A2E188D54}" type="datetimeFigureOut">
              <a:rPr lang="en-ID" smtClean="0"/>
              <a:t>17/08/2020</a:t>
            </a:fld>
            <a:endParaRPr lang="en-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E325B098-A8CF-4056-9AE8-772D5843FF82}" type="slidenum">
              <a:rPr lang="en-ID" smtClean="0"/>
              <a:t>‹#›</a:t>
            </a:fld>
            <a:endParaRPr lang="en-ID"/>
          </a:p>
        </p:txBody>
      </p:sp>
    </p:spTree>
    <p:extLst>
      <p:ext uri="{BB962C8B-B14F-4D97-AF65-F5344CB8AC3E}">
        <p14:creationId xmlns:p14="http://schemas.microsoft.com/office/powerpoint/2010/main" val="44099739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marieltose.wordpress.com/2017/02/01/my-memorable-senior-high-school-life/"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englishpage.com/verbpage/verbtenseintro.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3AFC4-4BD2-4E3C-9A37-550FD1FF3E18}"/>
              </a:ext>
            </a:extLst>
          </p:cNvPr>
          <p:cNvSpPr>
            <a:spLocks noGrp="1"/>
          </p:cNvSpPr>
          <p:nvPr>
            <p:ph type="ctrTitle"/>
          </p:nvPr>
        </p:nvSpPr>
        <p:spPr/>
        <p:txBody>
          <a:bodyPr/>
          <a:lstStyle/>
          <a:p>
            <a:r>
              <a:rPr lang="en-US" dirty="0"/>
              <a:t>SELF-INTRODUCTION </a:t>
            </a:r>
            <a:br>
              <a:rPr lang="en-US" dirty="0"/>
            </a:br>
            <a:r>
              <a:rPr lang="en-US" sz="4400" dirty="0"/>
              <a:t>HIGH SCHOOL LIFE</a:t>
            </a:r>
            <a:endParaRPr lang="en-ID" dirty="0"/>
          </a:p>
        </p:txBody>
      </p:sp>
      <p:sp>
        <p:nvSpPr>
          <p:cNvPr id="3" name="Subtitle 2">
            <a:extLst>
              <a:ext uri="{FF2B5EF4-FFF2-40B4-BE49-F238E27FC236}">
                <a16:creationId xmlns:a16="http://schemas.microsoft.com/office/drawing/2014/main" id="{BF0D4592-E9EF-44D6-8CF9-4CD25E843D6D}"/>
              </a:ext>
            </a:extLst>
          </p:cNvPr>
          <p:cNvSpPr>
            <a:spLocks noGrp="1"/>
          </p:cNvSpPr>
          <p:nvPr>
            <p:ph type="subTitle" idx="1"/>
          </p:nvPr>
        </p:nvSpPr>
        <p:spPr>
          <a:xfrm>
            <a:off x="1248428" y="4777381"/>
            <a:ext cx="9144000" cy="474016"/>
          </a:xfrm>
        </p:spPr>
        <p:txBody>
          <a:bodyPr/>
          <a:lstStyle/>
          <a:p>
            <a:r>
              <a:rPr lang="en-US" dirty="0"/>
              <a:t>RECOUNT TEXT</a:t>
            </a:r>
            <a:endParaRPr lang="en-ID" dirty="0"/>
          </a:p>
        </p:txBody>
      </p:sp>
    </p:spTree>
    <p:extLst>
      <p:ext uri="{BB962C8B-B14F-4D97-AF65-F5344CB8AC3E}">
        <p14:creationId xmlns:p14="http://schemas.microsoft.com/office/powerpoint/2010/main" val="2296701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B0B64-7B66-476E-9942-209DBFF5C06D}"/>
              </a:ext>
            </a:extLst>
          </p:cNvPr>
          <p:cNvSpPr>
            <a:spLocks noGrp="1"/>
          </p:cNvSpPr>
          <p:nvPr>
            <p:ph type="title"/>
          </p:nvPr>
        </p:nvSpPr>
        <p:spPr/>
        <p:txBody>
          <a:bodyPr/>
          <a:lstStyle/>
          <a:p>
            <a:pPr algn="ctr"/>
            <a:r>
              <a:rPr lang="en-US" b="1" i="0" dirty="0">
                <a:solidFill>
                  <a:srgbClr val="1A1A1A"/>
                </a:solidFill>
                <a:effectLst/>
                <a:latin typeface="Montserrat"/>
              </a:rPr>
              <a:t>“My Memorable Senior High School Life”</a:t>
            </a:r>
            <a:br>
              <a:rPr lang="en-US" b="1" i="0" dirty="0">
                <a:solidFill>
                  <a:srgbClr val="1A1A1A"/>
                </a:solidFill>
                <a:effectLst/>
                <a:latin typeface="Montserrat"/>
              </a:rPr>
            </a:br>
            <a:endParaRPr lang="en-ID" dirty="0"/>
          </a:p>
        </p:txBody>
      </p:sp>
      <p:sp>
        <p:nvSpPr>
          <p:cNvPr id="3" name="Content Placeholder 2">
            <a:extLst>
              <a:ext uri="{FF2B5EF4-FFF2-40B4-BE49-F238E27FC236}">
                <a16:creationId xmlns:a16="http://schemas.microsoft.com/office/drawing/2014/main" id="{FE7BD9CB-D073-4C16-A751-11C4B20ED493}"/>
              </a:ext>
            </a:extLst>
          </p:cNvPr>
          <p:cNvSpPr>
            <a:spLocks noGrp="1"/>
          </p:cNvSpPr>
          <p:nvPr>
            <p:ph idx="1"/>
          </p:nvPr>
        </p:nvSpPr>
        <p:spPr/>
        <p:txBody>
          <a:bodyPr>
            <a:normAutofit fontScale="85000" lnSpcReduction="10000"/>
          </a:bodyPr>
          <a:lstStyle/>
          <a:p>
            <a:pPr marL="0" indent="0" algn="just">
              <a:buNone/>
            </a:pPr>
            <a:r>
              <a:rPr lang="en-US" sz="2000" b="1" i="0" dirty="0">
                <a:solidFill>
                  <a:srgbClr val="1A1A1A"/>
                </a:solidFill>
                <a:effectLst/>
                <a:latin typeface="font-size:13px;margin:0;outline-color:initial;outline-style:initial;padding:0;vertical-align:baseline;color:rgb(64,64,64);line-height:19.994px;widows:1;background-color:rgb(255,255,255);"/>
              </a:rPr>
              <a:t>	</a:t>
            </a:r>
          </a:p>
          <a:p>
            <a:pPr marL="0" indent="0" algn="just">
              <a:buNone/>
            </a:pPr>
            <a:r>
              <a:rPr lang="en-US" sz="2000" b="1" dirty="0">
                <a:solidFill>
                  <a:srgbClr val="1A1A1A"/>
                </a:solidFill>
                <a:latin typeface="font-size:13px;margin:0;outline-color:initial;outline-style:initial;padding:0;vertical-align:baseline;color:rgb(64,64,64);line-height:19.994px;widows:1;background-color:rgb(255,255,255);"/>
              </a:rPr>
              <a:t>	</a:t>
            </a:r>
            <a:r>
              <a:rPr lang="en-US" sz="2000" b="1" i="0" dirty="0">
                <a:solidFill>
                  <a:srgbClr val="1A1A1A"/>
                </a:solidFill>
                <a:effectLst/>
                <a:latin typeface="Calibri (body)"/>
              </a:rPr>
              <a:t>High school life is the best memory of being student. This is the time when you totally realized that life was full of mysteries. Mystery is term of experience because at this stage of my life. This stage was able to know that life is not all about happiness or sadness but this two will be part and be my best friend in life. I have a lot of experience that </a:t>
            </a:r>
            <a:r>
              <a:rPr lang="en-US" sz="2000" b="1" i="0" dirty="0" err="1">
                <a:solidFill>
                  <a:srgbClr val="1A1A1A"/>
                </a:solidFill>
                <a:effectLst/>
                <a:latin typeface="Calibri (body)"/>
              </a:rPr>
              <a:t>mould</a:t>
            </a:r>
            <a:r>
              <a:rPr lang="en-US" sz="2000" b="1" i="0" dirty="0">
                <a:solidFill>
                  <a:srgbClr val="1A1A1A"/>
                </a:solidFill>
                <a:effectLst/>
                <a:latin typeface="Calibri (body)"/>
              </a:rPr>
              <a:t> my personality. That I can use to treasure through the journey of my life. And this is my simple story during my senior high school life.  </a:t>
            </a:r>
          </a:p>
          <a:p>
            <a:pPr marL="0" indent="0" algn="just">
              <a:buNone/>
            </a:pPr>
            <a:r>
              <a:rPr lang="en-US" sz="2000" b="1" dirty="0">
                <a:solidFill>
                  <a:srgbClr val="1A1A1A"/>
                </a:solidFill>
                <a:latin typeface="Calibri (body)"/>
              </a:rPr>
              <a:t>	</a:t>
            </a:r>
            <a:r>
              <a:rPr lang="en-US" sz="2000" b="1" i="0" dirty="0">
                <a:solidFill>
                  <a:srgbClr val="1A1A1A"/>
                </a:solidFill>
                <a:effectLst/>
                <a:latin typeface="Calibri (body)"/>
              </a:rPr>
              <a:t>This is how my senior high school life started , first day of school. I felt excited and nervous. Excited in such a way that I will be able to experience another journey of my life. Nervous in the sense that I will be facing new classmates , new teachers and new friends . Nevertheless , the nervous I felt in the first day slowly gone and filled with happiness. I was able to gained new friends . Most of them are my schoolmate and some of them are transferees from other school. I really thought that my senior high school would be very boring ,but I was wrong.  I don’t expect that I would be enjoying with my new friends and my classmates. I really treasure every single days with them , with their craziness in life. </a:t>
            </a:r>
            <a:endParaRPr lang="en-US" sz="2000" b="0" i="0" dirty="0">
              <a:solidFill>
                <a:srgbClr val="1A1A1A"/>
              </a:solidFill>
              <a:effectLst/>
              <a:latin typeface="Calibri (body)"/>
            </a:endParaRPr>
          </a:p>
          <a:p>
            <a:pPr marL="0" indent="0" algn="just">
              <a:buNone/>
            </a:pPr>
            <a:endParaRPr lang="en-ID" sz="2000" dirty="0"/>
          </a:p>
        </p:txBody>
      </p:sp>
    </p:spTree>
    <p:extLst>
      <p:ext uri="{BB962C8B-B14F-4D97-AF65-F5344CB8AC3E}">
        <p14:creationId xmlns:p14="http://schemas.microsoft.com/office/powerpoint/2010/main" val="3124467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E8C28C-6FEE-421C-8733-6B7160A34D54}"/>
              </a:ext>
            </a:extLst>
          </p:cNvPr>
          <p:cNvSpPr txBox="1"/>
          <p:nvPr/>
        </p:nvSpPr>
        <p:spPr>
          <a:xfrm>
            <a:off x="672230" y="766732"/>
            <a:ext cx="10847539" cy="5324535"/>
          </a:xfrm>
          <a:prstGeom prst="rect">
            <a:avLst/>
          </a:prstGeom>
          <a:noFill/>
        </p:spPr>
        <p:txBody>
          <a:bodyPr wrap="square">
            <a:spAutoFit/>
          </a:bodyPr>
          <a:lstStyle/>
          <a:p>
            <a:pPr algn="just"/>
            <a:r>
              <a:rPr lang="en-US" sz="2000" b="1" i="0" dirty="0">
                <a:solidFill>
                  <a:srgbClr val="1A1A1A"/>
                </a:solidFill>
                <a:effectLst/>
                <a:latin typeface="font-size:13px;margin:0;outline-color:initial;outline-style:initial;padding:0;vertical-align:baseline;color:rgb(64,64,64);line-height:19.994px;widows:1;background-color:rgb(255,255,255);"/>
              </a:rPr>
              <a:t>	</a:t>
            </a:r>
            <a:r>
              <a:rPr lang="en-US" sz="2000" b="1" i="0" dirty="0">
                <a:solidFill>
                  <a:srgbClr val="1A1A1A"/>
                </a:solidFill>
                <a:effectLst/>
                <a:latin typeface="Calibri (body)"/>
              </a:rPr>
              <a:t>As the days passed by, I experienced lots of new things in my life . I was able to eat with my classmates and teacher in what we called “</a:t>
            </a:r>
            <a:r>
              <a:rPr lang="en-US" sz="2000" b="1" i="0" dirty="0" err="1">
                <a:solidFill>
                  <a:srgbClr val="1A1A1A"/>
                </a:solidFill>
                <a:effectLst/>
                <a:latin typeface="Calibri (body)"/>
              </a:rPr>
              <a:t>bodol</a:t>
            </a:r>
            <a:r>
              <a:rPr lang="en-US" sz="2000" b="1" i="0" dirty="0">
                <a:solidFill>
                  <a:srgbClr val="1A1A1A"/>
                </a:solidFill>
                <a:effectLst/>
                <a:latin typeface="Calibri (body)"/>
              </a:rPr>
              <a:t> fight”. You’ll be eating with your bare hands only ,no using </a:t>
            </a:r>
            <a:r>
              <a:rPr lang="en-US" sz="2000" b="1" i="0" dirty="0" err="1">
                <a:solidFill>
                  <a:srgbClr val="1A1A1A"/>
                </a:solidFill>
                <a:effectLst/>
                <a:latin typeface="Calibri (body)"/>
              </a:rPr>
              <a:t>using</a:t>
            </a:r>
            <a:r>
              <a:rPr lang="en-US" sz="2000" b="1" i="0" dirty="0">
                <a:solidFill>
                  <a:srgbClr val="1A1A1A"/>
                </a:solidFill>
                <a:effectLst/>
                <a:latin typeface="Calibri (body)"/>
              </a:rPr>
              <a:t> of spoons and forks. The foods are placed together in a big banana leaves. I really enjoy eating with them.</a:t>
            </a:r>
            <a:endParaRPr lang="en-US" sz="2000" b="0" i="0" dirty="0">
              <a:solidFill>
                <a:srgbClr val="1A1A1A"/>
              </a:solidFill>
              <a:effectLst/>
              <a:latin typeface="Calibri (body)"/>
            </a:endParaRPr>
          </a:p>
          <a:p>
            <a:pPr algn="just"/>
            <a:r>
              <a:rPr lang="en-US" sz="2000" b="1" i="0" dirty="0">
                <a:solidFill>
                  <a:srgbClr val="1A1A1A"/>
                </a:solidFill>
                <a:effectLst/>
                <a:latin typeface="Calibri (body)"/>
              </a:rPr>
              <a:t>          	During our mass demonstration ( mass demonstration), we are so busy . Putting makeup on our faces. Taking pictures. Also, that day is our founders day. That day, will be performing our modern folk dance. I am quite nervous at that day. To be honest , I am not a good dancer. After we perform, I felt relieve. And the good news our dance is the best. We won that time.</a:t>
            </a:r>
            <a:endParaRPr lang="en-US" sz="2000" b="0" i="0" dirty="0">
              <a:solidFill>
                <a:srgbClr val="1A1A1A"/>
              </a:solidFill>
              <a:effectLst/>
              <a:latin typeface="Calibri (body)"/>
            </a:endParaRPr>
          </a:p>
          <a:p>
            <a:pPr algn="just"/>
            <a:r>
              <a:rPr lang="en-US" sz="2000" b="1" i="0" dirty="0">
                <a:solidFill>
                  <a:srgbClr val="1A1A1A"/>
                </a:solidFill>
                <a:effectLst/>
                <a:latin typeface="Calibri (body)"/>
              </a:rPr>
              <a:t>             Another memories in my senior high is I was one of the top honor. I made my parents proud. And of course, I am very thankful to our Almighty God  that he never leave me no matter what. Actually, I never thought I that I’ll be one of them . I was quite shocked that day. Suddenly, I realized all my </a:t>
            </a:r>
            <a:r>
              <a:rPr lang="en-US" sz="2000" b="1" i="0" dirty="0" err="1">
                <a:solidFill>
                  <a:srgbClr val="1A1A1A"/>
                </a:solidFill>
                <a:effectLst/>
                <a:latin typeface="Calibri (body)"/>
              </a:rPr>
              <a:t>hardworks</a:t>
            </a:r>
            <a:r>
              <a:rPr lang="en-US" sz="2000" b="1" i="0" dirty="0">
                <a:solidFill>
                  <a:srgbClr val="1A1A1A"/>
                </a:solidFill>
                <a:effectLst/>
                <a:latin typeface="Calibri (body)"/>
              </a:rPr>
              <a:t> and patience gives me a big honor in my life.</a:t>
            </a:r>
            <a:endParaRPr lang="en-US" sz="2000" b="0" i="0" dirty="0">
              <a:solidFill>
                <a:srgbClr val="1A1A1A"/>
              </a:solidFill>
              <a:effectLst/>
              <a:latin typeface="Calibri (body)"/>
            </a:endParaRPr>
          </a:p>
          <a:p>
            <a:pPr algn="just"/>
            <a:r>
              <a:rPr lang="en-US" sz="2000" b="1" i="0" dirty="0">
                <a:solidFill>
                  <a:srgbClr val="1A1A1A"/>
                </a:solidFill>
                <a:effectLst/>
                <a:latin typeface="Calibri (body)"/>
              </a:rPr>
              <a:t>             This school year, I was able to joined road trip with my friends. I really enjoy and had fun with them. First in my life that I would be seeing myself hanging out with friends. Going some places that are strange to me. </a:t>
            </a:r>
          </a:p>
          <a:p>
            <a:pPr algn="just"/>
            <a:endParaRPr lang="en-US" sz="2000" b="1" dirty="0">
              <a:solidFill>
                <a:srgbClr val="1A1A1A"/>
              </a:solidFill>
              <a:latin typeface="Calibri (body)"/>
            </a:endParaRPr>
          </a:p>
          <a:p>
            <a:pPr algn="just"/>
            <a:r>
              <a:rPr lang="en-US" sz="2000" b="1" i="0" dirty="0">
                <a:solidFill>
                  <a:srgbClr val="1A1A1A"/>
                </a:solidFill>
                <a:effectLst/>
                <a:latin typeface="font-size:13px;margin:0;outline-color:initial;outline-style:initial;padding:0;vertical-align:baseline;color:rgb(64,64,64);line-height:19.994px;widows:1;background-color:rgb(255,255,255);"/>
              </a:rPr>
              <a:t>             </a:t>
            </a:r>
            <a:endParaRPr lang="en-US" sz="2000" b="0" i="0" dirty="0">
              <a:solidFill>
                <a:srgbClr val="1A1A1A"/>
              </a:solidFill>
              <a:effectLst/>
              <a:latin typeface="Merriweather"/>
            </a:endParaRPr>
          </a:p>
        </p:txBody>
      </p:sp>
    </p:spTree>
    <p:extLst>
      <p:ext uri="{BB962C8B-B14F-4D97-AF65-F5344CB8AC3E}">
        <p14:creationId xmlns:p14="http://schemas.microsoft.com/office/powerpoint/2010/main" val="968113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7EA38B-B2E5-4136-B239-BAE4126B37F2}"/>
              </a:ext>
            </a:extLst>
          </p:cNvPr>
          <p:cNvSpPr txBox="1"/>
          <p:nvPr/>
        </p:nvSpPr>
        <p:spPr>
          <a:xfrm>
            <a:off x="850726" y="499414"/>
            <a:ext cx="10208712" cy="5632311"/>
          </a:xfrm>
          <a:prstGeom prst="rect">
            <a:avLst/>
          </a:prstGeom>
          <a:noFill/>
        </p:spPr>
        <p:txBody>
          <a:bodyPr wrap="square">
            <a:spAutoFit/>
          </a:bodyPr>
          <a:lstStyle/>
          <a:p>
            <a:pPr algn="just"/>
            <a:r>
              <a:rPr lang="en-US" sz="2000" b="1" i="0" dirty="0">
                <a:solidFill>
                  <a:srgbClr val="1A1A1A"/>
                </a:solidFill>
                <a:effectLst/>
                <a:latin typeface="font-size:13px;margin:0;outline-color:initial;outline-style:initial;padding:0;vertical-align:baseline;color:rgb(64,64,64);line-height:19.994px;widows:1;background-color:rgb(255,255,255);"/>
              </a:rPr>
              <a:t>	</a:t>
            </a:r>
            <a:r>
              <a:rPr lang="en-US" sz="2000" b="1" i="0" dirty="0">
                <a:solidFill>
                  <a:srgbClr val="1A1A1A"/>
                </a:solidFill>
                <a:effectLst/>
                <a:latin typeface="Calibri (body)"/>
              </a:rPr>
              <a:t> As the days passed by, we’ve planned to have a group study and group making of project. As the time passed by, one of classmates told us what if we a little break. Break to enjoy ourselves first. Some of our subjects are stressing us. Our project making end up swimming on the beach. First time that I would be with my classmates swimming on the beach. </a:t>
            </a:r>
          </a:p>
          <a:p>
            <a:pPr algn="just"/>
            <a:r>
              <a:rPr lang="en-US" sz="2000" b="1" dirty="0">
                <a:solidFill>
                  <a:srgbClr val="1A1A1A"/>
                </a:solidFill>
                <a:latin typeface="Calibri (body)"/>
              </a:rPr>
              <a:t>	</a:t>
            </a:r>
            <a:r>
              <a:rPr lang="en-US" sz="2000" b="1" i="0" dirty="0">
                <a:solidFill>
                  <a:srgbClr val="1A1A1A"/>
                </a:solidFill>
                <a:effectLst/>
                <a:latin typeface="font-size:13px;margin:0;outline-color:initial;outline-style:initial;padding:0;vertical-align:baseline;color:rgb(64,64,64);line-height:19.994px;widows:1;background-color:rgb(255,255,255);"/>
              </a:rPr>
              <a:t>The most exciting part of my senior high school life is our Christmas party . That day, I was able to enjoy and felt the presence of Christmas. Lots of games happened on that day.  All of my classmates really enjoyed that day . That day also, we’ve planned to have the last bonding on that year. So , we went to the beach. We spent half of the day for the Christmas party and half for our beach bonding. That day was so memorable to me. I realized something (secret). I really treasure every single days , hours , minutes ,and seconds that I was with my classmates and friends.</a:t>
            </a:r>
            <a:endParaRPr lang="en-US" sz="2000" b="0" i="0" dirty="0">
              <a:solidFill>
                <a:srgbClr val="1A1A1A"/>
              </a:solidFill>
              <a:effectLst/>
              <a:latin typeface="Merriweather"/>
            </a:endParaRPr>
          </a:p>
          <a:p>
            <a:pPr algn="just"/>
            <a:r>
              <a:rPr lang="en-US" sz="2000" b="1" i="0" dirty="0">
                <a:solidFill>
                  <a:srgbClr val="1A1A1A"/>
                </a:solidFill>
                <a:effectLst/>
                <a:latin typeface="font-size:13px;margin:0;outline-color:initial;outline-style:initial;padding:0;vertical-align:baseline;color:rgb(64,64,64);line-height:19.994px;widows:1;background-color:rgb(255,255,255);"/>
              </a:rPr>
              <a:t>               Reminiscing the memories in my senior high school was a good idea. Times pass very quickly . Some things may fade but not my memories, memories in my senior high. I do believed that if you’ll miss high school life , you’ll miss the half part of your life. High life you’ll experience lots of new things and memories that you will bring in your entire life.</a:t>
            </a:r>
          </a:p>
          <a:p>
            <a:pPr algn="just"/>
            <a:endParaRPr lang="en-US" sz="2000" b="1" dirty="0">
              <a:solidFill>
                <a:srgbClr val="1A1A1A"/>
              </a:solidFill>
              <a:latin typeface="font-size:13px;margin:0;outline-color:initial;outline-style:initial;padding:0;vertical-align:baseline;color:rgb(64,64,64);line-height:19.994px;widows:1;background-color:rgb(255,255,255);"/>
            </a:endParaRPr>
          </a:p>
          <a:p>
            <a:pPr algn="just"/>
            <a:r>
              <a:rPr lang="en-ID" sz="2000" dirty="0">
                <a:hlinkClick r:id="rId2"/>
              </a:rPr>
              <a:t>https://marieltose.wordpress.com/2017/02/01/my-memorable-senior-high-school-life/</a:t>
            </a:r>
            <a:endParaRPr lang="en-US" sz="2000" b="0" i="0" dirty="0">
              <a:solidFill>
                <a:srgbClr val="1A1A1A"/>
              </a:solidFill>
              <a:effectLst/>
              <a:latin typeface="Merriweather"/>
            </a:endParaRPr>
          </a:p>
        </p:txBody>
      </p:sp>
    </p:spTree>
    <p:extLst>
      <p:ext uri="{BB962C8B-B14F-4D97-AF65-F5344CB8AC3E}">
        <p14:creationId xmlns:p14="http://schemas.microsoft.com/office/powerpoint/2010/main" val="212188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1BD892-19F5-4608-A144-CD2612D85D94}"/>
              </a:ext>
            </a:extLst>
          </p:cNvPr>
          <p:cNvSpPr>
            <a:spLocks noGrp="1"/>
          </p:cNvSpPr>
          <p:nvPr>
            <p:ph type="title"/>
          </p:nvPr>
        </p:nvSpPr>
        <p:spPr/>
        <p:txBody>
          <a:bodyPr/>
          <a:lstStyle/>
          <a:p>
            <a:pPr algn="ctr"/>
            <a:r>
              <a:rPr lang="en-US" dirty="0"/>
              <a:t>Decide the generic structure of the text!</a:t>
            </a:r>
          </a:p>
        </p:txBody>
      </p:sp>
      <p:pic>
        <p:nvPicPr>
          <p:cNvPr id="5" name="Content Placeholder 4">
            <a:extLst>
              <a:ext uri="{FF2B5EF4-FFF2-40B4-BE49-F238E27FC236}">
                <a16:creationId xmlns:a16="http://schemas.microsoft.com/office/drawing/2014/main" id="{5300463A-E927-4F7E-9D35-28F6BBB59D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600" y="1545148"/>
            <a:ext cx="7626392" cy="4446773"/>
          </a:xfrm>
        </p:spPr>
      </p:pic>
    </p:spTree>
    <p:extLst>
      <p:ext uri="{BB962C8B-B14F-4D97-AF65-F5344CB8AC3E}">
        <p14:creationId xmlns:p14="http://schemas.microsoft.com/office/powerpoint/2010/main" val="15662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47B8C-B53F-447D-98FB-6DDDE7A7F9B9}"/>
              </a:ext>
            </a:extLst>
          </p:cNvPr>
          <p:cNvSpPr>
            <a:spLocks noGrp="1"/>
          </p:cNvSpPr>
          <p:nvPr>
            <p:ph type="title"/>
          </p:nvPr>
        </p:nvSpPr>
        <p:spPr/>
        <p:txBody>
          <a:bodyPr/>
          <a:lstStyle/>
          <a:p>
            <a:r>
              <a:rPr lang="en-US" dirty="0"/>
              <a:t>What is recount text?</a:t>
            </a:r>
            <a:endParaRPr lang="en-ID" dirty="0"/>
          </a:p>
        </p:txBody>
      </p:sp>
      <p:sp>
        <p:nvSpPr>
          <p:cNvPr id="3" name="Content Placeholder 2">
            <a:extLst>
              <a:ext uri="{FF2B5EF4-FFF2-40B4-BE49-F238E27FC236}">
                <a16:creationId xmlns:a16="http://schemas.microsoft.com/office/drawing/2014/main" id="{988DCAA4-B03F-4C52-B0B8-73E748C7AA5F}"/>
              </a:ext>
            </a:extLst>
          </p:cNvPr>
          <p:cNvSpPr>
            <a:spLocks noGrp="1"/>
          </p:cNvSpPr>
          <p:nvPr>
            <p:ph idx="1"/>
          </p:nvPr>
        </p:nvSpPr>
        <p:spPr/>
        <p:txBody>
          <a:bodyPr/>
          <a:lstStyle/>
          <a:p>
            <a:pPr marL="0" indent="0">
              <a:buNone/>
            </a:pPr>
            <a:br>
              <a:rPr lang="en-US" dirty="0"/>
            </a:br>
            <a:r>
              <a:rPr lang="en-US" sz="2400" dirty="0">
                <a:latin typeface="Calibri" panose="020F0502020204030204" pitchFamily="34" charset="0"/>
                <a:cs typeface="Calibri" panose="020F0502020204030204" pitchFamily="34" charset="0"/>
              </a:rPr>
              <a:t>Recount text is a </a:t>
            </a:r>
            <a:r>
              <a:rPr lang="en-US" sz="2400" b="0" i="0" dirty="0">
                <a:solidFill>
                  <a:srgbClr val="222222"/>
                </a:solidFill>
                <a:effectLst/>
                <a:latin typeface="Calibri" panose="020F0502020204030204" pitchFamily="34" charset="0"/>
                <a:cs typeface="Calibri" panose="020F0502020204030204" pitchFamily="34" charset="0"/>
              </a:rPr>
              <a:t>type of text in English that tells about a story, action, or activity. It usually tells about someone's experience.</a:t>
            </a:r>
            <a:r>
              <a:rPr lang="en-US" sz="2400" dirty="0">
                <a:latin typeface="Calibri" panose="020F0502020204030204" pitchFamily="34" charset="0"/>
                <a:cs typeface="Calibri" panose="020F0502020204030204" pitchFamily="34" charset="0"/>
              </a:rPr>
              <a:t> </a:t>
            </a:r>
            <a:endParaRPr lang="en-ID"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5980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201C7-52E3-480A-9660-DB660E76455E}"/>
              </a:ext>
            </a:extLst>
          </p:cNvPr>
          <p:cNvSpPr>
            <a:spLocks noGrp="1"/>
          </p:cNvSpPr>
          <p:nvPr>
            <p:ph type="title"/>
          </p:nvPr>
        </p:nvSpPr>
        <p:spPr/>
        <p:txBody>
          <a:bodyPr/>
          <a:lstStyle/>
          <a:p>
            <a:r>
              <a:rPr lang="en-US" dirty="0"/>
              <a:t>Purpose</a:t>
            </a:r>
            <a:endParaRPr lang="en-ID" dirty="0"/>
          </a:p>
        </p:txBody>
      </p:sp>
      <p:sp>
        <p:nvSpPr>
          <p:cNvPr id="3" name="Content Placeholder 2">
            <a:extLst>
              <a:ext uri="{FF2B5EF4-FFF2-40B4-BE49-F238E27FC236}">
                <a16:creationId xmlns:a16="http://schemas.microsoft.com/office/drawing/2014/main" id="{5DB5E378-B843-42AD-97A0-14CF0414F016}"/>
              </a:ext>
            </a:extLst>
          </p:cNvPr>
          <p:cNvSpPr>
            <a:spLocks noGrp="1"/>
          </p:cNvSpPr>
          <p:nvPr>
            <p:ph idx="1"/>
          </p:nvPr>
        </p:nvSpPr>
        <p:spPr/>
        <p:txBody>
          <a:bodyPr>
            <a:normAutofit/>
          </a:bodyPr>
          <a:lstStyle/>
          <a:p>
            <a:pPr marL="0" indent="0">
              <a:buNone/>
            </a:pPr>
            <a:r>
              <a:rPr lang="en-US" sz="2400" b="0" i="0" dirty="0">
                <a:solidFill>
                  <a:srgbClr val="222222"/>
                </a:solidFill>
                <a:effectLst/>
                <a:latin typeface="Calibri (body)"/>
              </a:rPr>
              <a:t>The purpose of a recount text is to tell about a past experience.</a:t>
            </a:r>
            <a:endParaRPr lang="en-ID" sz="2400" dirty="0">
              <a:latin typeface="Calibri (body)"/>
            </a:endParaRPr>
          </a:p>
        </p:txBody>
      </p:sp>
    </p:spTree>
    <p:extLst>
      <p:ext uri="{BB962C8B-B14F-4D97-AF65-F5344CB8AC3E}">
        <p14:creationId xmlns:p14="http://schemas.microsoft.com/office/powerpoint/2010/main" val="210926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2E507-D27B-4310-BBC7-74F41C35B932}"/>
              </a:ext>
            </a:extLst>
          </p:cNvPr>
          <p:cNvSpPr>
            <a:spLocks noGrp="1"/>
          </p:cNvSpPr>
          <p:nvPr>
            <p:ph type="title"/>
          </p:nvPr>
        </p:nvSpPr>
        <p:spPr/>
        <p:txBody>
          <a:bodyPr/>
          <a:lstStyle/>
          <a:p>
            <a:r>
              <a:rPr lang="en-US" dirty="0"/>
              <a:t>Recount Text Features</a:t>
            </a:r>
            <a:endParaRPr lang="en-ID" dirty="0"/>
          </a:p>
        </p:txBody>
      </p:sp>
      <p:sp>
        <p:nvSpPr>
          <p:cNvPr id="3" name="Content Placeholder 2">
            <a:extLst>
              <a:ext uri="{FF2B5EF4-FFF2-40B4-BE49-F238E27FC236}">
                <a16:creationId xmlns:a16="http://schemas.microsoft.com/office/drawing/2014/main" id="{F7216E2A-3509-416B-A561-CA190D720D44}"/>
              </a:ext>
            </a:extLst>
          </p:cNvPr>
          <p:cNvSpPr>
            <a:spLocks noGrp="1"/>
          </p:cNvSpPr>
          <p:nvPr>
            <p:ph idx="1"/>
          </p:nvPr>
        </p:nvSpPr>
        <p:spPr/>
        <p:txBody>
          <a:bodyPr/>
          <a:lstStyle/>
          <a:p>
            <a:r>
              <a:rPr lang="en-US" b="0" i="0" dirty="0">
                <a:solidFill>
                  <a:srgbClr val="222222"/>
                </a:solidFill>
                <a:effectLst/>
                <a:latin typeface="Calibri (body)"/>
              </a:rPr>
              <a:t>Using Simple Past Tense (past), such as went, departed, would, woke up, and so on.</a:t>
            </a:r>
          </a:p>
          <a:p>
            <a:r>
              <a:rPr lang="en-ID" dirty="0">
                <a:latin typeface="Calibri (body)"/>
              </a:rPr>
              <a:t>Using adverbs and adverbial phrases to express time, place, and a way, such as last September, Bali Island, on the other day, and so on.</a:t>
            </a:r>
          </a:p>
          <a:p>
            <a:r>
              <a:rPr lang="en-ID" dirty="0">
                <a:latin typeface="Calibri (body)"/>
              </a:rPr>
              <a:t>Using conjunction and time connector to sort events, such as and, before, then, after, after that, etc.</a:t>
            </a:r>
          </a:p>
        </p:txBody>
      </p:sp>
    </p:spTree>
    <p:extLst>
      <p:ext uri="{BB962C8B-B14F-4D97-AF65-F5344CB8AC3E}">
        <p14:creationId xmlns:p14="http://schemas.microsoft.com/office/powerpoint/2010/main" val="2660979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8D23-F7CE-42A3-82D0-849B9E9CD1B9}"/>
              </a:ext>
            </a:extLst>
          </p:cNvPr>
          <p:cNvSpPr>
            <a:spLocks noGrp="1"/>
          </p:cNvSpPr>
          <p:nvPr>
            <p:ph type="title"/>
          </p:nvPr>
        </p:nvSpPr>
        <p:spPr/>
        <p:txBody>
          <a:bodyPr/>
          <a:lstStyle/>
          <a:p>
            <a:r>
              <a:rPr lang="en-US" dirty="0"/>
              <a:t>Generic Structure </a:t>
            </a:r>
            <a:endParaRPr lang="en-ID" dirty="0"/>
          </a:p>
        </p:txBody>
      </p:sp>
      <p:sp>
        <p:nvSpPr>
          <p:cNvPr id="3" name="Content Placeholder 2">
            <a:extLst>
              <a:ext uri="{FF2B5EF4-FFF2-40B4-BE49-F238E27FC236}">
                <a16:creationId xmlns:a16="http://schemas.microsoft.com/office/drawing/2014/main" id="{0C4B344E-D1D8-4F8A-BFC7-3DB1441ABFD6}"/>
              </a:ext>
            </a:extLst>
          </p:cNvPr>
          <p:cNvSpPr>
            <a:spLocks noGrp="1"/>
          </p:cNvSpPr>
          <p:nvPr>
            <p:ph idx="1"/>
          </p:nvPr>
        </p:nvSpPr>
        <p:spPr/>
        <p:txBody>
          <a:bodyPr/>
          <a:lstStyle/>
          <a:p>
            <a:pPr marL="514350" indent="-514350">
              <a:buAutoNum type="arabicPeriod"/>
            </a:pPr>
            <a:r>
              <a:rPr lang="en-US" dirty="0"/>
              <a:t>Orientation </a:t>
            </a:r>
            <a:r>
              <a:rPr lang="en-US" dirty="0">
                <a:sym typeface="Wingdings" panose="05000000000000000000" pitchFamily="2" charset="2"/>
              </a:rPr>
              <a:t> Tells about the background and information about who, where, when the even occurred.</a:t>
            </a:r>
          </a:p>
          <a:p>
            <a:pPr marL="514350" indent="-514350">
              <a:buAutoNum type="arabicPeriod"/>
            </a:pPr>
            <a:endParaRPr lang="en-US" dirty="0">
              <a:sym typeface="Wingdings" panose="05000000000000000000" pitchFamily="2" charset="2"/>
            </a:endParaRPr>
          </a:p>
          <a:p>
            <a:pPr marL="514350" indent="-514350">
              <a:buAutoNum type="arabicPeriod"/>
            </a:pPr>
            <a:r>
              <a:rPr lang="en-US" dirty="0">
                <a:sym typeface="Wingdings" panose="05000000000000000000" pitchFamily="2" charset="2"/>
              </a:rPr>
              <a:t>Events  Tells a series of events that occurred in chronological order.</a:t>
            </a:r>
          </a:p>
          <a:p>
            <a:pPr marL="514350" indent="-514350">
              <a:buAutoNum type="arabicPeriod"/>
            </a:pPr>
            <a:endParaRPr lang="en-US" dirty="0">
              <a:sym typeface="Wingdings" panose="05000000000000000000" pitchFamily="2" charset="2"/>
            </a:endParaRPr>
          </a:p>
          <a:p>
            <a:pPr marL="514350" indent="-514350">
              <a:buAutoNum type="arabicPeriod"/>
            </a:pPr>
            <a:r>
              <a:rPr lang="en-US" dirty="0">
                <a:sym typeface="Wingdings" panose="05000000000000000000" pitchFamily="2" charset="2"/>
              </a:rPr>
              <a:t>Re-orientation  Closing or conclusion of the story. We can give our opinions to close the story.</a:t>
            </a:r>
            <a:endParaRPr lang="en-US" dirty="0"/>
          </a:p>
          <a:p>
            <a:pPr marL="0" indent="0">
              <a:buNone/>
            </a:pPr>
            <a:endParaRPr lang="en-ID" dirty="0"/>
          </a:p>
        </p:txBody>
      </p:sp>
    </p:spTree>
    <p:extLst>
      <p:ext uri="{BB962C8B-B14F-4D97-AF65-F5344CB8AC3E}">
        <p14:creationId xmlns:p14="http://schemas.microsoft.com/office/powerpoint/2010/main" val="374082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E8E86-A829-4090-935A-112FE6D73010}"/>
              </a:ext>
            </a:extLst>
          </p:cNvPr>
          <p:cNvSpPr>
            <a:spLocks noGrp="1"/>
          </p:cNvSpPr>
          <p:nvPr>
            <p:ph type="title"/>
          </p:nvPr>
        </p:nvSpPr>
        <p:spPr/>
        <p:txBody>
          <a:bodyPr/>
          <a:lstStyle/>
          <a:p>
            <a:r>
              <a:rPr lang="en-US" dirty="0"/>
              <a:t>What tense does recount text use?</a:t>
            </a:r>
            <a:endParaRPr lang="en-ID" dirty="0"/>
          </a:p>
        </p:txBody>
      </p:sp>
      <p:sp>
        <p:nvSpPr>
          <p:cNvPr id="3" name="Content Placeholder 2">
            <a:extLst>
              <a:ext uri="{FF2B5EF4-FFF2-40B4-BE49-F238E27FC236}">
                <a16:creationId xmlns:a16="http://schemas.microsoft.com/office/drawing/2014/main" id="{B289087B-3D28-4A68-AA3B-B8C663C0B1C4}"/>
              </a:ext>
            </a:extLst>
          </p:cNvPr>
          <p:cNvSpPr>
            <a:spLocks noGrp="1"/>
          </p:cNvSpPr>
          <p:nvPr>
            <p:ph idx="1"/>
          </p:nvPr>
        </p:nvSpPr>
        <p:spPr/>
        <p:txBody>
          <a:bodyPr/>
          <a:lstStyle/>
          <a:p>
            <a:pPr marL="0" indent="0">
              <a:buNone/>
            </a:pPr>
            <a:r>
              <a:rPr lang="en-US" dirty="0"/>
              <a:t>Simple Past Tense is used in recount text. Simple past tense </a:t>
            </a:r>
            <a:r>
              <a:rPr lang="en-US" b="0" i="0" dirty="0">
                <a:solidFill>
                  <a:srgbClr val="000000"/>
                </a:solidFill>
                <a:effectLst/>
                <a:latin typeface="Calibri (body)"/>
              </a:rPr>
              <a:t>is a </a:t>
            </a:r>
            <a:r>
              <a:rPr lang="en-US" b="0" i="0" dirty="0">
                <a:effectLst/>
                <a:latin typeface="Calibri (body)"/>
                <a:hlinkClick r:id="rId2"/>
              </a:rPr>
              <a:t>verb tense</a:t>
            </a:r>
            <a:r>
              <a:rPr lang="en-US" b="0" i="0" dirty="0">
                <a:solidFill>
                  <a:srgbClr val="000000"/>
                </a:solidFill>
                <a:effectLst/>
                <a:latin typeface="Calibri (body)"/>
              </a:rPr>
              <a:t> which is used to show that a completed action took place at a specific time in the past.</a:t>
            </a:r>
          </a:p>
          <a:p>
            <a:pPr marL="0" indent="0">
              <a:buNone/>
            </a:pPr>
            <a:r>
              <a:rPr lang="en-US" dirty="0">
                <a:solidFill>
                  <a:srgbClr val="000000"/>
                </a:solidFill>
                <a:latin typeface="Calibri (body)"/>
              </a:rPr>
              <a:t>Pattern:</a:t>
            </a:r>
          </a:p>
          <a:p>
            <a:pPr marL="0" indent="0">
              <a:buNone/>
            </a:pPr>
            <a:r>
              <a:rPr lang="en-US" b="0" i="0" dirty="0">
                <a:solidFill>
                  <a:srgbClr val="000000"/>
                </a:solidFill>
                <a:effectLst/>
                <a:latin typeface="Calibri (body)"/>
              </a:rPr>
              <a:t>		(+) Subject + Verb 2 + Object</a:t>
            </a:r>
          </a:p>
          <a:p>
            <a:pPr marL="0" indent="0">
              <a:buNone/>
            </a:pPr>
            <a:r>
              <a:rPr lang="en-ID" dirty="0">
                <a:latin typeface="Calibri (body)"/>
              </a:rPr>
              <a:t>		(-) Subject + did not + Verb 1 + Object</a:t>
            </a:r>
          </a:p>
          <a:p>
            <a:pPr marL="0" indent="0">
              <a:buNone/>
            </a:pPr>
            <a:r>
              <a:rPr lang="en-ID" dirty="0">
                <a:latin typeface="Calibri (body)"/>
              </a:rPr>
              <a:t>		(?) Did + Subject + Verb 1 + Object</a:t>
            </a:r>
          </a:p>
        </p:txBody>
      </p:sp>
    </p:spTree>
    <p:extLst>
      <p:ext uri="{BB962C8B-B14F-4D97-AF65-F5344CB8AC3E}">
        <p14:creationId xmlns:p14="http://schemas.microsoft.com/office/powerpoint/2010/main" val="99762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0123-2192-44A4-8185-110CC303EA09}"/>
              </a:ext>
            </a:extLst>
          </p:cNvPr>
          <p:cNvSpPr>
            <a:spLocks noGrp="1"/>
          </p:cNvSpPr>
          <p:nvPr>
            <p:ph type="title"/>
          </p:nvPr>
        </p:nvSpPr>
        <p:spPr/>
        <p:txBody>
          <a:bodyPr/>
          <a:lstStyle/>
          <a:p>
            <a:r>
              <a:rPr lang="en-US" dirty="0"/>
              <a:t>Example</a:t>
            </a:r>
            <a:endParaRPr lang="en-ID" dirty="0"/>
          </a:p>
        </p:txBody>
      </p:sp>
      <p:sp>
        <p:nvSpPr>
          <p:cNvPr id="3" name="Content Placeholder 2">
            <a:extLst>
              <a:ext uri="{FF2B5EF4-FFF2-40B4-BE49-F238E27FC236}">
                <a16:creationId xmlns:a16="http://schemas.microsoft.com/office/drawing/2014/main" id="{8382C9C9-E815-4204-B092-416B45ABFA00}"/>
              </a:ext>
            </a:extLst>
          </p:cNvPr>
          <p:cNvSpPr>
            <a:spLocks noGrp="1"/>
          </p:cNvSpPr>
          <p:nvPr>
            <p:ph idx="1"/>
          </p:nvPr>
        </p:nvSpPr>
        <p:spPr/>
        <p:txBody>
          <a:bodyPr/>
          <a:lstStyle/>
          <a:p>
            <a:pPr algn="l">
              <a:buFont typeface="Arial" panose="020B0604020202020204" pitchFamily="34" charset="0"/>
              <a:buChar char="•"/>
            </a:pPr>
            <a:r>
              <a:rPr lang="en-US" dirty="0">
                <a:solidFill>
                  <a:srgbClr val="000000"/>
                </a:solidFill>
                <a:latin typeface="Calibri (body)"/>
              </a:rPr>
              <a:t>Positive</a:t>
            </a:r>
            <a:r>
              <a:rPr lang="en-US" b="0" i="0" dirty="0">
                <a:solidFill>
                  <a:srgbClr val="000000"/>
                </a:solidFill>
                <a:effectLst/>
                <a:latin typeface="Calibri (body)"/>
              </a:rPr>
              <a:t>: You </a:t>
            </a:r>
            <a:r>
              <a:rPr lang="en-US" b="1" i="0" dirty="0">
                <a:solidFill>
                  <a:srgbClr val="000000"/>
                </a:solidFill>
                <a:effectLst/>
                <a:latin typeface="Calibri (body)"/>
              </a:rPr>
              <a:t>called</a:t>
            </a:r>
            <a:r>
              <a:rPr lang="en-US" b="0" i="0" dirty="0">
                <a:solidFill>
                  <a:srgbClr val="000000"/>
                </a:solidFill>
                <a:effectLst/>
                <a:latin typeface="Calibri (body)"/>
              </a:rPr>
              <a:t> Debbie.</a:t>
            </a:r>
          </a:p>
          <a:p>
            <a:pPr algn="l">
              <a:buFont typeface="Arial" panose="020B0604020202020204" pitchFamily="34" charset="0"/>
              <a:buChar char="•"/>
            </a:pPr>
            <a:r>
              <a:rPr lang="en-US" b="0" i="0" dirty="0">
                <a:solidFill>
                  <a:srgbClr val="000000"/>
                </a:solidFill>
                <a:effectLst/>
                <a:latin typeface="Calibri (body)"/>
              </a:rPr>
              <a:t>Question: </a:t>
            </a:r>
            <a:r>
              <a:rPr lang="en-US" b="1" i="0" dirty="0">
                <a:solidFill>
                  <a:srgbClr val="000000"/>
                </a:solidFill>
                <a:effectLst/>
                <a:latin typeface="Calibri (body)"/>
              </a:rPr>
              <a:t>Did</a:t>
            </a:r>
            <a:r>
              <a:rPr lang="en-US" b="0" i="0" dirty="0">
                <a:solidFill>
                  <a:srgbClr val="000000"/>
                </a:solidFill>
                <a:effectLst/>
                <a:latin typeface="Calibri (body)"/>
              </a:rPr>
              <a:t> you </a:t>
            </a:r>
            <a:r>
              <a:rPr lang="en-US" b="1" i="0" dirty="0">
                <a:solidFill>
                  <a:srgbClr val="000000"/>
                </a:solidFill>
                <a:effectLst/>
                <a:latin typeface="Calibri (body)"/>
              </a:rPr>
              <a:t>call</a:t>
            </a:r>
            <a:r>
              <a:rPr lang="en-US" b="0" i="0" dirty="0">
                <a:solidFill>
                  <a:srgbClr val="000000"/>
                </a:solidFill>
                <a:effectLst/>
                <a:latin typeface="Calibri (body)"/>
              </a:rPr>
              <a:t> Debbie?</a:t>
            </a:r>
          </a:p>
          <a:p>
            <a:pPr algn="l">
              <a:buFont typeface="Arial" panose="020B0604020202020204" pitchFamily="34" charset="0"/>
              <a:buChar char="•"/>
            </a:pPr>
            <a:r>
              <a:rPr lang="en-US" b="0" i="0" dirty="0">
                <a:solidFill>
                  <a:srgbClr val="000000"/>
                </a:solidFill>
                <a:effectLst/>
                <a:latin typeface="Calibri (body)"/>
              </a:rPr>
              <a:t>Negative: You </a:t>
            </a:r>
            <a:r>
              <a:rPr lang="en-US" b="1" i="0" dirty="0">
                <a:solidFill>
                  <a:srgbClr val="000000"/>
                </a:solidFill>
                <a:effectLst/>
                <a:latin typeface="Calibri (body)"/>
              </a:rPr>
              <a:t>did not call</a:t>
            </a:r>
            <a:r>
              <a:rPr lang="en-US" b="0" i="0" dirty="0">
                <a:solidFill>
                  <a:srgbClr val="000000"/>
                </a:solidFill>
                <a:effectLst/>
                <a:latin typeface="Calibri (body)"/>
              </a:rPr>
              <a:t> Debbie.</a:t>
            </a:r>
          </a:p>
          <a:p>
            <a:pPr algn="l">
              <a:buFont typeface="Arial" panose="020B0604020202020204" pitchFamily="34" charset="0"/>
              <a:buChar char="•"/>
            </a:pPr>
            <a:endParaRPr lang="en-US" dirty="0">
              <a:solidFill>
                <a:srgbClr val="000000"/>
              </a:solidFill>
              <a:latin typeface="Calibri (body)"/>
            </a:endParaRPr>
          </a:p>
          <a:p>
            <a:pPr algn="l">
              <a:buFont typeface="Arial" panose="020B0604020202020204" pitchFamily="34" charset="0"/>
              <a:buChar char="•"/>
            </a:pPr>
            <a:r>
              <a:rPr lang="en-US" dirty="0">
                <a:solidFill>
                  <a:srgbClr val="000000"/>
                </a:solidFill>
                <a:latin typeface="Calibri (body)"/>
              </a:rPr>
              <a:t>Positive</a:t>
            </a:r>
            <a:r>
              <a:rPr lang="en-US" b="0" i="0" dirty="0">
                <a:solidFill>
                  <a:srgbClr val="000000"/>
                </a:solidFill>
                <a:effectLst/>
                <a:latin typeface="Calibri (body)"/>
              </a:rPr>
              <a:t>: She </a:t>
            </a:r>
            <a:r>
              <a:rPr lang="en-US" b="1" i="0" dirty="0">
                <a:solidFill>
                  <a:srgbClr val="000000"/>
                </a:solidFill>
                <a:effectLst/>
                <a:latin typeface="Calibri (body)"/>
              </a:rPr>
              <a:t>played</a:t>
            </a:r>
            <a:r>
              <a:rPr lang="en-US" b="0" i="0" dirty="0">
                <a:solidFill>
                  <a:srgbClr val="000000"/>
                </a:solidFill>
                <a:effectLst/>
                <a:latin typeface="Calibri (body)"/>
              </a:rPr>
              <a:t> with me yesterday.</a:t>
            </a:r>
            <a:endParaRPr lang="en-ID" b="0" i="0" dirty="0">
              <a:solidFill>
                <a:srgbClr val="000000"/>
              </a:solidFill>
              <a:effectLst/>
              <a:latin typeface="Calibri (body)"/>
            </a:endParaRPr>
          </a:p>
          <a:p>
            <a:pPr algn="l">
              <a:buFont typeface="Arial" panose="020B0604020202020204" pitchFamily="34" charset="0"/>
              <a:buChar char="•"/>
            </a:pPr>
            <a:r>
              <a:rPr lang="en-ID" dirty="0">
                <a:solidFill>
                  <a:srgbClr val="000000"/>
                </a:solidFill>
                <a:latin typeface="Calibri (body)"/>
              </a:rPr>
              <a:t>Question: </a:t>
            </a:r>
            <a:r>
              <a:rPr lang="en-ID" b="1" dirty="0">
                <a:solidFill>
                  <a:srgbClr val="000000"/>
                </a:solidFill>
                <a:latin typeface="Calibri (body)"/>
              </a:rPr>
              <a:t>Did</a:t>
            </a:r>
            <a:r>
              <a:rPr lang="en-ID" dirty="0">
                <a:solidFill>
                  <a:srgbClr val="000000"/>
                </a:solidFill>
                <a:latin typeface="Calibri (body)"/>
              </a:rPr>
              <a:t> she </a:t>
            </a:r>
            <a:r>
              <a:rPr lang="en-ID" b="1" dirty="0">
                <a:solidFill>
                  <a:srgbClr val="000000"/>
                </a:solidFill>
                <a:latin typeface="Calibri (body)"/>
              </a:rPr>
              <a:t>play</a:t>
            </a:r>
            <a:r>
              <a:rPr lang="en-ID" dirty="0">
                <a:solidFill>
                  <a:srgbClr val="000000"/>
                </a:solidFill>
                <a:latin typeface="Calibri (body)"/>
              </a:rPr>
              <a:t> with you yesterday?</a:t>
            </a:r>
          </a:p>
          <a:p>
            <a:pPr algn="l">
              <a:buFont typeface="Arial" panose="020B0604020202020204" pitchFamily="34" charset="0"/>
              <a:buChar char="•"/>
            </a:pPr>
            <a:r>
              <a:rPr lang="en-ID" b="0" i="0" dirty="0">
                <a:solidFill>
                  <a:srgbClr val="000000"/>
                </a:solidFill>
                <a:effectLst/>
                <a:latin typeface="Calibri (body)"/>
              </a:rPr>
              <a:t>Negative : She </a:t>
            </a:r>
            <a:r>
              <a:rPr lang="en-ID" b="1" i="0" dirty="0">
                <a:solidFill>
                  <a:srgbClr val="000000"/>
                </a:solidFill>
                <a:effectLst/>
                <a:latin typeface="Calibri (body)"/>
              </a:rPr>
              <a:t>did n</a:t>
            </a:r>
            <a:r>
              <a:rPr lang="en-ID" b="1" dirty="0">
                <a:solidFill>
                  <a:srgbClr val="000000"/>
                </a:solidFill>
                <a:latin typeface="Calibri (body)"/>
              </a:rPr>
              <a:t>ot play </a:t>
            </a:r>
            <a:r>
              <a:rPr lang="en-ID" dirty="0">
                <a:solidFill>
                  <a:srgbClr val="000000"/>
                </a:solidFill>
                <a:latin typeface="Calibri (body)"/>
              </a:rPr>
              <a:t>with me yesterday.</a:t>
            </a:r>
            <a:endParaRPr lang="en-US" b="0" i="0" dirty="0">
              <a:solidFill>
                <a:srgbClr val="000000"/>
              </a:solidFill>
              <a:effectLst/>
              <a:latin typeface="Calibri (body)"/>
            </a:endParaRPr>
          </a:p>
        </p:txBody>
      </p:sp>
    </p:spTree>
    <p:extLst>
      <p:ext uri="{BB962C8B-B14F-4D97-AF65-F5344CB8AC3E}">
        <p14:creationId xmlns:p14="http://schemas.microsoft.com/office/powerpoint/2010/main" val="3939291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303A-F116-431C-B434-BC075F1FB15C}"/>
              </a:ext>
            </a:extLst>
          </p:cNvPr>
          <p:cNvSpPr>
            <a:spLocks noGrp="1"/>
          </p:cNvSpPr>
          <p:nvPr>
            <p:ph type="title"/>
          </p:nvPr>
        </p:nvSpPr>
        <p:spPr/>
        <p:txBody>
          <a:bodyPr/>
          <a:lstStyle/>
          <a:p>
            <a:r>
              <a:rPr lang="en-US" dirty="0"/>
              <a:t>Example of Recount Text</a:t>
            </a:r>
            <a:endParaRPr lang="en-ID" dirty="0"/>
          </a:p>
        </p:txBody>
      </p:sp>
      <p:graphicFrame>
        <p:nvGraphicFramePr>
          <p:cNvPr id="4" name="Content Placeholder 3">
            <a:extLst>
              <a:ext uri="{FF2B5EF4-FFF2-40B4-BE49-F238E27FC236}">
                <a16:creationId xmlns:a16="http://schemas.microsoft.com/office/drawing/2014/main" id="{19391590-6331-48C7-9083-60026B0F2A57}"/>
              </a:ext>
            </a:extLst>
          </p:cNvPr>
          <p:cNvGraphicFramePr>
            <a:graphicFrameLocks noGrp="1"/>
          </p:cNvGraphicFramePr>
          <p:nvPr>
            <p:ph idx="1"/>
          </p:nvPr>
        </p:nvGraphicFramePr>
        <p:xfrm>
          <a:off x="838200" y="1837214"/>
          <a:ext cx="10515600" cy="4602480"/>
        </p:xfrm>
        <a:graphic>
          <a:graphicData uri="http://schemas.openxmlformats.org/drawingml/2006/table">
            <a:tbl>
              <a:tblPr/>
              <a:tblGrid>
                <a:gridCol w="10515600">
                  <a:extLst>
                    <a:ext uri="{9D8B030D-6E8A-4147-A177-3AD203B41FA5}">
                      <a16:colId xmlns:a16="http://schemas.microsoft.com/office/drawing/2014/main" val="1352202663"/>
                    </a:ext>
                  </a:extLst>
                </a:gridCol>
              </a:tblGrid>
              <a:tr h="0">
                <a:tc>
                  <a:txBody>
                    <a:bodyPr/>
                    <a:lstStyle/>
                    <a:p>
                      <a:pPr algn="ctr"/>
                      <a:r>
                        <a:rPr lang="en-US" b="1" dirty="0">
                          <a:effectLst/>
                        </a:rPr>
                        <a:t>My Birthday</a:t>
                      </a:r>
                      <a:endParaRPr lang="en-US" dirty="0">
                        <a:effectLst/>
                      </a:endParaRPr>
                    </a:p>
                    <a:p>
                      <a:br>
                        <a:rPr lang="en-US" dirty="0">
                          <a:effectLst/>
                        </a:rPr>
                      </a:br>
                      <a:endParaRPr lang="en-US" dirty="0">
                        <a:effectLst/>
                      </a:endParaRPr>
                    </a:p>
                    <a:p>
                      <a:r>
                        <a:rPr lang="en-US" dirty="0">
                          <a:effectLst/>
                        </a:rPr>
                        <a:t>         Hello, my name is </a:t>
                      </a:r>
                      <a:r>
                        <a:rPr lang="en-US" dirty="0" err="1">
                          <a:effectLst/>
                        </a:rPr>
                        <a:t>Lusi</a:t>
                      </a:r>
                      <a:r>
                        <a:rPr lang="en-US" dirty="0">
                          <a:effectLst/>
                        </a:rPr>
                        <a:t>. I celebrated my thirteen birthday a month ago. My mom and grandpa made a special birthday party for me.</a:t>
                      </a:r>
                    </a:p>
                    <a:p>
                      <a:r>
                        <a:rPr lang="en-US" dirty="0">
                          <a:effectLst/>
                        </a:rPr>
                        <a:t>         There should be a storyteller in my party. Mommy had invited him to tell many stories to my guests. Unluckily, only an hour before his coming he got an accident. He was on his way to my party, when suddenly a motorcycle hit him and made him injured.</a:t>
                      </a:r>
                    </a:p>
                    <a:p>
                      <a:r>
                        <a:rPr lang="en-US" dirty="0">
                          <a:effectLst/>
                        </a:rPr>
                        <a:t>          I was so sad imagining that my party would not be interesting for my friends. I thought they would be bored in the party. Until my grandpa came and became my superhero. He invited all of my friends to sit in front of him and he started to tell his funny stories. Everyone laughed. Everyone was happy.</a:t>
                      </a:r>
                    </a:p>
                    <a:p>
                      <a:r>
                        <a:rPr lang="en-US" dirty="0">
                          <a:effectLst/>
                        </a:rPr>
                        <a:t>           That was really the best birthday party I have ever had, and I was the happiest person that night since my grandpa made me proud in front of my friends.</a:t>
                      </a:r>
                    </a:p>
                    <a:p>
                      <a:br>
                        <a:rPr lang="en-US" dirty="0">
                          <a:effectLst/>
                        </a:rPr>
                      </a:br>
                      <a:endParaRPr lang="en-US" dirty="0">
                        <a:effectLst/>
                      </a:endParaRPr>
                    </a:p>
                    <a:p>
                      <a:pPr algn="r"/>
                      <a:r>
                        <a:rPr lang="en-US" sz="800" i="1" dirty="0">
                          <a:effectLst/>
                        </a:rPr>
                        <a:t>Taken from English for Junior High School Students Year VIII - PIRANTI</a:t>
                      </a:r>
                      <a:endParaRPr lang="en-US" dirty="0">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3758666740"/>
                  </a:ext>
                </a:extLst>
              </a:tr>
            </a:tbl>
          </a:graphicData>
        </a:graphic>
      </p:graphicFrame>
    </p:spTree>
    <p:extLst>
      <p:ext uri="{BB962C8B-B14F-4D97-AF65-F5344CB8AC3E}">
        <p14:creationId xmlns:p14="http://schemas.microsoft.com/office/powerpoint/2010/main" val="100181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9D9A-3094-4705-BF39-2767ADA109F5}"/>
              </a:ext>
            </a:extLst>
          </p:cNvPr>
          <p:cNvSpPr>
            <a:spLocks noGrp="1"/>
          </p:cNvSpPr>
          <p:nvPr>
            <p:ph type="title"/>
          </p:nvPr>
        </p:nvSpPr>
        <p:spPr>
          <a:xfrm>
            <a:off x="865340" y="327547"/>
            <a:ext cx="10515600" cy="1074533"/>
          </a:xfrm>
        </p:spPr>
        <p:txBody>
          <a:bodyPr/>
          <a:lstStyle/>
          <a:p>
            <a:pPr algn="ctr"/>
            <a:r>
              <a:rPr lang="en-US" dirty="0"/>
              <a:t>The Generic Structure</a:t>
            </a:r>
            <a:endParaRPr lang="en-ID" dirty="0"/>
          </a:p>
        </p:txBody>
      </p:sp>
      <p:graphicFrame>
        <p:nvGraphicFramePr>
          <p:cNvPr id="8" name="Table 8">
            <a:extLst>
              <a:ext uri="{FF2B5EF4-FFF2-40B4-BE49-F238E27FC236}">
                <a16:creationId xmlns:a16="http://schemas.microsoft.com/office/drawing/2014/main" id="{527BB76C-12EB-4D12-831B-154A736EA0DD}"/>
              </a:ext>
            </a:extLst>
          </p:cNvPr>
          <p:cNvGraphicFramePr>
            <a:graphicFrameLocks noGrp="1"/>
          </p:cNvGraphicFramePr>
          <p:nvPr>
            <p:ph idx="1"/>
            <p:extLst>
              <p:ext uri="{D42A27DB-BD31-4B8C-83A1-F6EECF244321}">
                <p14:modId xmlns:p14="http://schemas.microsoft.com/office/powerpoint/2010/main" val="3741538898"/>
              </p:ext>
            </p:extLst>
          </p:nvPr>
        </p:nvGraphicFramePr>
        <p:xfrm>
          <a:off x="1" y="1402080"/>
          <a:ext cx="12191999" cy="5455919"/>
        </p:xfrm>
        <a:graphic>
          <a:graphicData uri="http://schemas.openxmlformats.org/drawingml/2006/table">
            <a:tbl>
              <a:tblPr firstRow="1" bandRow="1">
                <a:tableStyleId>{5C22544A-7EE6-4342-B048-85BDC9FD1C3A}</a:tableStyleId>
              </a:tblPr>
              <a:tblGrid>
                <a:gridCol w="2291595">
                  <a:extLst>
                    <a:ext uri="{9D8B030D-6E8A-4147-A177-3AD203B41FA5}">
                      <a16:colId xmlns:a16="http://schemas.microsoft.com/office/drawing/2014/main" val="2569581929"/>
                    </a:ext>
                  </a:extLst>
                </a:gridCol>
                <a:gridCol w="9900404">
                  <a:extLst>
                    <a:ext uri="{9D8B030D-6E8A-4147-A177-3AD203B41FA5}">
                      <a16:colId xmlns:a16="http://schemas.microsoft.com/office/drawing/2014/main" val="1757525107"/>
                    </a:ext>
                  </a:extLst>
                </a:gridCol>
              </a:tblGrid>
              <a:tr h="427915">
                <a:tc>
                  <a:txBody>
                    <a:bodyPr/>
                    <a:lstStyle/>
                    <a:p>
                      <a:r>
                        <a:rPr lang="en-US" dirty="0"/>
                        <a:t>Title</a:t>
                      </a:r>
                      <a:endParaRPr lang="en-ID" dirty="0"/>
                    </a:p>
                  </a:txBody>
                  <a:tcPr/>
                </a:tc>
                <a:tc>
                  <a:txBody>
                    <a:bodyPr/>
                    <a:lstStyle/>
                    <a:p>
                      <a:pPr algn="ctr"/>
                      <a:r>
                        <a:rPr lang="en-US" dirty="0"/>
                        <a:t>My Birthday</a:t>
                      </a:r>
                      <a:endParaRPr lang="en-ID" dirty="0"/>
                    </a:p>
                  </a:txBody>
                  <a:tcPr/>
                </a:tc>
                <a:extLst>
                  <a:ext uri="{0D108BD9-81ED-4DB2-BD59-A6C34878D82A}">
                    <a16:rowId xmlns:a16="http://schemas.microsoft.com/office/drawing/2014/main" val="3412206639"/>
                  </a:ext>
                </a:extLst>
              </a:tr>
              <a:tr h="1069788">
                <a:tc>
                  <a:txBody>
                    <a:bodyPr/>
                    <a:lstStyle/>
                    <a:p>
                      <a:r>
                        <a:rPr lang="en-US" dirty="0"/>
                        <a:t>Orientation</a:t>
                      </a:r>
                      <a:endParaRPr lang="en-ID"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   Hello, my name is </a:t>
                      </a:r>
                      <a:r>
                        <a:rPr lang="en-US" dirty="0" err="1">
                          <a:effectLst/>
                        </a:rPr>
                        <a:t>Lusi</a:t>
                      </a:r>
                      <a:r>
                        <a:rPr lang="en-US" dirty="0">
                          <a:effectLst/>
                        </a:rPr>
                        <a:t>. I celebrated my thirteen birthday a month ago. My mom and grandpa made a special birthday party for me.</a:t>
                      </a:r>
                    </a:p>
                    <a:p>
                      <a:endParaRPr lang="en-ID" dirty="0"/>
                    </a:p>
                  </a:txBody>
                  <a:tcPr/>
                </a:tc>
                <a:extLst>
                  <a:ext uri="{0D108BD9-81ED-4DB2-BD59-A6C34878D82A}">
                    <a16:rowId xmlns:a16="http://schemas.microsoft.com/office/drawing/2014/main" val="3822333886"/>
                  </a:ext>
                </a:extLst>
              </a:tr>
              <a:tr h="427915">
                <a:tc gridSpan="2">
                  <a:txBody>
                    <a:bodyPr/>
                    <a:lstStyle/>
                    <a:p>
                      <a:pPr algn="ctr"/>
                      <a:r>
                        <a:rPr lang="en-US" dirty="0"/>
                        <a:t>Sequence of events</a:t>
                      </a:r>
                      <a:endParaRPr lang="en-ID" dirty="0"/>
                    </a:p>
                  </a:txBody>
                  <a:tcPr/>
                </a:tc>
                <a:tc hMerge="1">
                  <a:txBody>
                    <a:bodyPr/>
                    <a:lstStyle/>
                    <a:p>
                      <a:endParaRPr lang="en-ID" dirty="0"/>
                    </a:p>
                  </a:txBody>
                  <a:tcPr/>
                </a:tc>
                <a:extLst>
                  <a:ext uri="{0D108BD9-81ED-4DB2-BD59-A6C34878D82A}">
                    <a16:rowId xmlns:a16="http://schemas.microsoft.com/office/drawing/2014/main" val="938646457"/>
                  </a:ext>
                </a:extLst>
              </a:tr>
              <a:tr h="1069788">
                <a:tc>
                  <a:txBody>
                    <a:bodyPr/>
                    <a:lstStyle/>
                    <a:p>
                      <a:r>
                        <a:rPr lang="en-US" dirty="0"/>
                        <a:t>Event 1</a:t>
                      </a:r>
                      <a:endParaRPr lang="en-ID" dirty="0"/>
                    </a:p>
                  </a:txBody>
                  <a:tcPr/>
                </a:tc>
                <a:tc>
                  <a:txBody>
                    <a:bodyPr/>
                    <a:lstStyle/>
                    <a:p>
                      <a:r>
                        <a:rPr lang="en-US" dirty="0">
                          <a:effectLst/>
                        </a:rPr>
                        <a:t>There should be a storyteller in my party. Mommy had invited him to tell many stories to my guests. Unluckily, only an hour before his coming he got an accident. He was on his way to my party, when suddenly a motorcycle hit him and made him injured.</a:t>
                      </a:r>
                      <a:endParaRPr lang="en-ID" dirty="0"/>
                    </a:p>
                  </a:txBody>
                  <a:tcPr/>
                </a:tc>
                <a:extLst>
                  <a:ext uri="{0D108BD9-81ED-4DB2-BD59-A6C34878D82A}">
                    <a16:rowId xmlns:a16="http://schemas.microsoft.com/office/drawing/2014/main" val="2702817703"/>
                  </a:ext>
                </a:extLst>
              </a:tr>
              <a:tr h="1711661">
                <a:tc>
                  <a:txBody>
                    <a:bodyPr/>
                    <a:lstStyle/>
                    <a:p>
                      <a:r>
                        <a:rPr lang="en-US" dirty="0"/>
                        <a:t>Event 2</a:t>
                      </a:r>
                      <a:endParaRPr lang="en-ID"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  I was so sad imagining that my party would not be interesting for my friends. I thought they would be bored in the party. Until my grandpa came and became my superhero. He invited all of my friends to sit in front of him and he started to tell his funny stories. Everyone laughed. Everyone was happy.</a:t>
                      </a:r>
                    </a:p>
                    <a:p>
                      <a:endParaRPr lang="en-ID" dirty="0"/>
                    </a:p>
                  </a:txBody>
                  <a:tcPr/>
                </a:tc>
                <a:extLst>
                  <a:ext uri="{0D108BD9-81ED-4DB2-BD59-A6C34878D82A}">
                    <a16:rowId xmlns:a16="http://schemas.microsoft.com/office/drawing/2014/main" val="2895188792"/>
                  </a:ext>
                </a:extLst>
              </a:tr>
              <a:tr h="748852">
                <a:tc>
                  <a:txBody>
                    <a:bodyPr/>
                    <a:lstStyle/>
                    <a:p>
                      <a:r>
                        <a:rPr lang="en-US" dirty="0"/>
                        <a:t>Re-orientation</a:t>
                      </a:r>
                      <a:endParaRPr lang="en-ID" dirty="0"/>
                    </a:p>
                  </a:txBody>
                  <a:tcPr/>
                </a:tc>
                <a:tc>
                  <a:txBody>
                    <a:bodyPr/>
                    <a:lstStyle/>
                    <a:p>
                      <a:r>
                        <a:rPr lang="en-US" dirty="0">
                          <a:effectLst/>
                        </a:rPr>
                        <a:t>That was really the best birthday party I have ever had, and I was the happiest person that night since my grandpa made me proud in front of my friends.</a:t>
                      </a:r>
                      <a:endParaRPr lang="en-ID" dirty="0"/>
                    </a:p>
                  </a:txBody>
                  <a:tcPr/>
                </a:tc>
                <a:extLst>
                  <a:ext uri="{0D108BD9-81ED-4DB2-BD59-A6C34878D82A}">
                    <a16:rowId xmlns:a16="http://schemas.microsoft.com/office/drawing/2014/main" val="3999990171"/>
                  </a:ext>
                </a:extLst>
              </a:tr>
            </a:tbl>
          </a:graphicData>
        </a:graphic>
      </p:graphicFrame>
    </p:spTree>
    <p:extLst>
      <p:ext uri="{BB962C8B-B14F-4D97-AF65-F5344CB8AC3E}">
        <p14:creationId xmlns:p14="http://schemas.microsoft.com/office/powerpoint/2010/main" val="17331111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345</TotalTime>
  <Words>1650</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(body)</vt:lpstr>
      <vt:lpstr>font-size:13px;margin:0;outline-color:initial;outline-style:initial;padding:0;vertical-align:baseline;color:rgb(64,64,64);line-height:19.994px;widows:1;background-color:rgb(255,255,255);</vt:lpstr>
      <vt:lpstr>Merriweather</vt:lpstr>
      <vt:lpstr>Montserrat</vt:lpstr>
      <vt:lpstr>Trebuchet MS</vt:lpstr>
      <vt:lpstr>Wingdings 3</vt:lpstr>
      <vt:lpstr>Facet</vt:lpstr>
      <vt:lpstr>SELF-INTRODUCTION  HIGH SCHOOL LIFE</vt:lpstr>
      <vt:lpstr>What is recount text?</vt:lpstr>
      <vt:lpstr>Purpose</vt:lpstr>
      <vt:lpstr>Recount Text Features</vt:lpstr>
      <vt:lpstr>Generic Structure </vt:lpstr>
      <vt:lpstr>What tense does recount text use?</vt:lpstr>
      <vt:lpstr>Example</vt:lpstr>
      <vt:lpstr>Example of Recount Text</vt:lpstr>
      <vt:lpstr>The Generic Structure</vt:lpstr>
      <vt:lpstr>“My Memorable Senior High School Life” </vt:lpstr>
      <vt:lpstr>PowerPoint Presentation</vt:lpstr>
      <vt:lpstr>PowerPoint Presentation</vt:lpstr>
      <vt:lpstr>Decide the generic structure of the text!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SELF-INTRODUCTION  HIGH SCHOOL LIFE</dc:title>
  <dc:creator>DA - VI</dc:creator>
  <cp:lastModifiedBy>DA - VI</cp:lastModifiedBy>
  <cp:revision>16</cp:revision>
  <dcterms:created xsi:type="dcterms:W3CDTF">2020-08-16T13:54:09Z</dcterms:created>
  <dcterms:modified xsi:type="dcterms:W3CDTF">2020-08-17T03:11:47Z</dcterms:modified>
</cp:coreProperties>
</file>