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BE83-8EF8-49E9-8A80-1C57DA85362F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F2F-6B14-460F-9DF0-51C1D9FBAF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818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BE83-8EF8-49E9-8A80-1C57DA85362F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F2F-6B14-460F-9DF0-51C1D9FBAF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6733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BE83-8EF8-49E9-8A80-1C57DA85362F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F2F-6B14-460F-9DF0-51C1D9FBAF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5747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BE83-8EF8-49E9-8A80-1C57DA85362F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F2F-6B14-460F-9DF0-51C1D9FBAF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6496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BE83-8EF8-49E9-8A80-1C57DA85362F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F2F-6B14-460F-9DF0-51C1D9FBAF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9584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BE83-8EF8-49E9-8A80-1C57DA85362F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F2F-6B14-460F-9DF0-51C1D9FBAF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73983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BE83-8EF8-49E9-8A80-1C57DA85362F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F2F-6B14-460F-9DF0-51C1D9FBAF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797404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BE83-8EF8-49E9-8A80-1C57DA85362F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F2F-6B14-460F-9DF0-51C1D9FBAF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36719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BE83-8EF8-49E9-8A80-1C57DA85362F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F2F-6B14-460F-9DF0-51C1D9FBAF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731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BE83-8EF8-49E9-8A80-1C57DA85362F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10E4F2F-6B14-460F-9DF0-51C1D9FBAF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5479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BE83-8EF8-49E9-8A80-1C57DA85362F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F2F-6B14-460F-9DF0-51C1D9FBAF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4123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BE83-8EF8-49E9-8A80-1C57DA85362F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F2F-6B14-460F-9DF0-51C1D9FBAF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9574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BE83-8EF8-49E9-8A80-1C57DA85362F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F2F-6B14-460F-9DF0-51C1D9FBAF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8477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BE83-8EF8-49E9-8A80-1C57DA85362F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F2F-6B14-460F-9DF0-51C1D9FBAF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0311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BE83-8EF8-49E9-8A80-1C57DA85362F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F2F-6B14-460F-9DF0-51C1D9FBAF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046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BE83-8EF8-49E9-8A80-1C57DA85362F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F2F-6B14-460F-9DF0-51C1D9FBAF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026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ABE83-8EF8-49E9-8A80-1C57DA85362F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E4F2F-6B14-460F-9DF0-51C1D9FBAF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333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FABE83-8EF8-49E9-8A80-1C57DA85362F}" type="datetimeFigureOut">
              <a:rPr lang="en-ID" smtClean="0"/>
              <a:t>17/08/2020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0E4F2F-6B14-460F-9DF0-51C1D9FBAFA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0990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D3ED-DC7A-40ED-903C-25B038C67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PLAN IN THE FUTURE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88E609-8DCE-4766-B535-B8CEBD1C38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 VS BE GOING TO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6043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2093-85D1-49D2-A751-4FBA3F45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Exercise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034E7-5818-4C50-A953-5980711A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Calibri ("/>
              </a:rPr>
              <a:t>Fill in the correct future tense - will future, going to or present </a:t>
            </a:r>
            <a:r>
              <a:rPr lang="en-US" sz="2000" b="0" i="0">
                <a:solidFill>
                  <a:srgbClr val="000000"/>
                </a:solidFill>
                <a:effectLst/>
                <a:latin typeface="Calibri ("/>
              </a:rPr>
              <a:t>progressive.</a:t>
            </a:r>
          </a:p>
          <a:p>
            <a:pPr marL="0" indent="0">
              <a:buNone/>
            </a:pPr>
            <a:br>
              <a:rPr lang="en-US" sz="2000" dirty="0">
                <a:latin typeface="Calibri (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alibri ("/>
              </a:rPr>
              <a:t>1. They  (drive) to New York tomorrow morning.</a:t>
            </a:r>
            <a:br>
              <a:rPr lang="en-US" sz="2000" dirty="0">
                <a:latin typeface="Calibri (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alibri ("/>
              </a:rPr>
              <a:t>2. I hope the weather  (be) nice.</a:t>
            </a:r>
            <a:br>
              <a:rPr lang="en-US" sz="2000" dirty="0">
                <a:latin typeface="Calibri (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alibri ("/>
              </a:rPr>
              <a:t>3. I offered him this job. I think he  (take) it.</a:t>
            </a:r>
            <a:br>
              <a:rPr lang="en-US" sz="2000" dirty="0">
                <a:latin typeface="Calibri (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alibri ("/>
              </a:rPr>
              <a:t>4. I promise I  (not tell) your secret to anyone.</a:t>
            </a:r>
            <a:br>
              <a:rPr lang="en-US" sz="2000" dirty="0">
                <a:latin typeface="Calibri (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alibri ("/>
              </a:rPr>
              <a:t>5. Take your umbrella with you. It  (rain).</a:t>
            </a:r>
            <a:br>
              <a:rPr lang="en-US" sz="2000" dirty="0">
                <a:latin typeface="Calibri (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alibri ("/>
              </a:rPr>
              <a:t>6. They  (play) cards this evening.</a:t>
            </a:r>
            <a:br>
              <a:rPr lang="en-US" sz="2000" dirty="0">
                <a:latin typeface="Calibri (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alibri ("/>
              </a:rPr>
              <a:t>7. I  (go) to the cinema tomorrow.</a:t>
            </a:r>
            <a:br>
              <a:rPr lang="en-US" sz="2000" dirty="0">
                <a:latin typeface="Calibri (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alibri ("/>
              </a:rPr>
              <a:t>8. They  (fly) to Seattle next summer holidays.</a:t>
            </a:r>
            <a:br>
              <a:rPr lang="en-US" sz="2000" dirty="0">
                <a:latin typeface="Calibri (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alibri ("/>
              </a:rPr>
              <a:t>9. I  (invite) 50 people to the party, and I hope everyone  (come).</a:t>
            </a:r>
            <a:br>
              <a:rPr lang="en-US" sz="2000" dirty="0">
                <a:latin typeface="Calibri (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alibri ("/>
              </a:rPr>
              <a:t>10. That exercise looks difficult. I  (help) you.</a:t>
            </a:r>
            <a:br>
              <a:rPr lang="en-US" sz="2000" dirty="0">
                <a:latin typeface="Calibri (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alibri ("/>
              </a:rPr>
              <a:t>11.  he  (go) to the football match?</a:t>
            </a:r>
            <a:br>
              <a:rPr lang="en-US" sz="2000" dirty="0">
                <a:latin typeface="Calibri (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alibri ("/>
              </a:rPr>
              <a:t>12. Are you sure they  (win) the match?</a:t>
            </a:r>
            <a:br>
              <a:rPr lang="en-US" sz="2000" dirty="0">
                <a:latin typeface="Calibri (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alibri ("/>
              </a:rPr>
              <a:t>13. She  probably  (stay) till Thursday.</a:t>
            </a:r>
            <a:br>
              <a:rPr lang="en-US" sz="2000" dirty="0">
                <a:latin typeface="Calibri (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alibri ("/>
              </a:rPr>
              <a:t>14. He  (not leave) tomorrow.</a:t>
            </a:r>
            <a:br>
              <a:rPr lang="en-US" sz="2000" dirty="0">
                <a:latin typeface="Calibri (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Calibri ("/>
              </a:rPr>
              <a:t>15. We think he  (come) home late in the night.</a:t>
            </a:r>
            <a:endParaRPr lang="en-ID" sz="2000" dirty="0">
              <a:latin typeface="Calibri ("/>
            </a:endParaRPr>
          </a:p>
        </p:txBody>
      </p:sp>
    </p:spTree>
    <p:extLst>
      <p:ext uri="{BB962C8B-B14F-4D97-AF65-F5344CB8AC3E}">
        <p14:creationId xmlns:p14="http://schemas.microsoft.com/office/powerpoint/2010/main" val="4262196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F4481-7A2C-4CD9-A417-FBC2B8F9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FUTURE TENSE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43AF0-8099-4506-9AC9-7639C6F5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tense form is used to denote an event in the future. The use of future tense is synonymous with </a:t>
            </a:r>
            <a:r>
              <a:rPr lang="en-US" i="1" dirty="0"/>
              <a:t>will</a:t>
            </a:r>
            <a:r>
              <a:rPr lang="en-US" dirty="0"/>
              <a:t> or </a:t>
            </a:r>
            <a:r>
              <a:rPr lang="en-US" i="1" dirty="0"/>
              <a:t>be going to.</a:t>
            </a:r>
            <a:endParaRPr lang="en-ID" i="1" dirty="0"/>
          </a:p>
        </p:txBody>
      </p:sp>
    </p:spTree>
    <p:extLst>
      <p:ext uri="{BB962C8B-B14F-4D97-AF65-F5344CB8AC3E}">
        <p14:creationId xmlns:p14="http://schemas.microsoft.com/office/powerpoint/2010/main" val="2948415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imple future tense illustration">
            <a:extLst>
              <a:ext uri="{FF2B5EF4-FFF2-40B4-BE49-F238E27FC236}">
                <a16:creationId xmlns:a16="http://schemas.microsoft.com/office/drawing/2014/main" id="{D4D59110-2E76-43A2-B838-AE3A3F0D6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564" y="1339959"/>
            <a:ext cx="7711507" cy="365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8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C530-F16E-44F3-A2F4-000020A8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Tense “will”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7A948-CCB9-44E4-AD8D-CAFC5800F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state the incident or event that will come and decide on that incident while speaking.</a:t>
            </a:r>
          </a:p>
          <a:p>
            <a:r>
              <a:rPr lang="en-US" dirty="0"/>
              <a:t>To offer to do something.</a:t>
            </a:r>
          </a:p>
          <a:p>
            <a:r>
              <a:rPr lang="en-US" dirty="0"/>
              <a:t>To make a promise to do something.</a:t>
            </a:r>
          </a:p>
          <a:p>
            <a:r>
              <a:rPr lang="en-US" dirty="0"/>
              <a:t>To predict the event that will occur.</a:t>
            </a:r>
          </a:p>
          <a:p>
            <a:r>
              <a:rPr lang="en-US" dirty="0"/>
              <a:t>To state the event that will definitely happen.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8710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AB76-7053-4AC7-96CF-2B364E97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Tense “be going to”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3258D-84FA-4D48-B78A-F2689F6C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state the event that will occur and it has been decided before.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state the events that are caused by events that indicate what will happen next.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23286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6875-92B9-47E3-8DF8-BFA8CD3E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Adverb of Time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1A74-D291-4738-B491-173C887D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Tomorrow</a:t>
            </a:r>
          </a:p>
          <a:p>
            <a:r>
              <a:rPr lang="en-ID" dirty="0"/>
              <a:t>Next </a:t>
            </a:r>
            <a:r>
              <a:rPr lang="en-ID" dirty="0">
                <a:sym typeface="Wingdings" panose="05000000000000000000" pitchFamily="2" charset="2"/>
              </a:rPr>
              <a:t> next time, next week, next month, next year,</a:t>
            </a:r>
            <a:endParaRPr lang="en-ID" dirty="0"/>
          </a:p>
          <a:p>
            <a:r>
              <a:rPr lang="en-ID" dirty="0"/>
              <a:t>Tonight</a:t>
            </a:r>
          </a:p>
          <a:p>
            <a:r>
              <a:rPr lang="en-ID" dirty="0"/>
              <a:t>The day after tomorrow</a:t>
            </a:r>
          </a:p>
          <a:p>
            <a:r>
              <a:rPr lang="en-ID" dirty="0"/>
              <a:t>Soon</a:t>
            </a:r>
          </a:p>
          <a:p>
            <a:r>
              <a:rPr lang="en-ID" dirty="0"/>
              <a:t>Later</a:t>
            </a:r>
          </a:p>
          <a:p>
            <a:r>
              <a:rPr lang="en-ID" dirty="0"/>
              <a:t>Two or three more days</a:t>
            </a:r>
          </a:p>
        </p:txBody>
      </p:sp>
    </p:spTree>
    <p:extLst>
      <p:ext uri="{BB962C8B-B14F-4D97-AF65-F5344CB8AC3E}">
        <p14:creationId xmlns:p14="http://schemas.microsoft.com/office/powerpoint/2010/main" val="125815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0D15D0-E447-4E41-B658-D29D86E4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3152"/>
            <a:ext cx="10515600" cy="170353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b="0" i="0" dirty="0">
                <a:solidFill>
                  <a:srgbClr val="212529"/>
                </a:solidFill>
                <a:effectLst/>
                <a:latin typeface="Avenir"/>
              </a:rPr>
            </a:br>
            <a:r>
              <a:rPr lang="en-US" sz="4000" b="0" i="0" dirty="0">
                <a:solidFill>
                  <a:srgbClr val="212529"/>
                </a:solidFill>
                <a:effectLst/>
                <a:latin typeface="Avenir"/>
              </a:rPr>
              <a:t>Positive</a:t>
            </a:r>
            <a:br>
              <a:rPr lang="en-US" sz="4000" b="0" i="0" dirty="0">
                <a:solidFill>
                  <a:srgbClr val="212529"/>
                </a:solidFill>
                <a:effectLst/>
                <a:latin typeface="Avenir"/>
              </a:rPr>
            </a:br>
            <a:r>
              <a:rPr lang="en-US" sz="4000" b="0" i="0" dirty="0">
                <a:solidFill>
                  <a:srgbClr val="212529"/>
                </a:solidFill>
                <a:effectLst/>
                <a:latin typeface="Avenir"/>
              </a:rPr>
              <a:t>S + will + verb 1 + O</a:t>
            </a:r>
            <a:br>
              <a:rPr lang="en-US" sz="4000" b="0" i="0" dirty="0">
                <a:solidFill>
                  <a:srgbClr val="212529"/>
                </a:solidFill>
                <a:effectLst/>
                <a:latin typeface="Avenir"/>
              </a:rPr>
            </a:br>
            <a:r>
              <a:rPr lang="en-US" sz="4000" b="0" i="0" dirty="0">
                <a:solidFill>
                  <a:srgbClr val="212529"/>
                </a:solidFill>
                <a:effectLst/>
                <a:latin typeface="Avenir"/>
              </a:rPr>
              <a:t>S + to be (is, am, are) + going to + verb 1 + O</a:t>
            </a:r>
            <a:br>
              <a:rPr lang="en-US" b="0" i="0" dirty="0">
                <a:solidFill>
                  <a:srgbClr val="212529"/>
                </a:solidFill>
                <a:effectLst/>
                <a:latin typeface="Avenir"/>
              </a:rPr>
            </a:br>
            <a:endParaRPr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07351C-69AD-4B66-AF7B-23DE0FCF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7210"/>
            <a:ext cx="10515600" cy="4590789"/>
          </a:xfrm>
        </p:spPr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They 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will take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school examination next month.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Budi 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will take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public speaking class tomorrow. 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Peter 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is going to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move to his new house next week.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Dini 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is going to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finish her homework tonight. 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I am 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going to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take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Avenir"/>
              </a:rPr>
              <a:t>english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 class at Wall Street English next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Avenir"/>
              </a:rPr>
              <a:t>monday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. 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The president of Indonesia, Joko Widodo, 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will visit</a:t>
            </a:r>
            <a:r>
              <a:rPr lang="en-ID" dirty="0">
                <a:solidFill>
                  <a:srgbClr val="212529"/>
                </a:solidFill>
                <a:latin typeface="Avenir"/>
              </a:rPr>
              <a:t> Papua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 tomorrow. 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Wanda 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is going to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give birth next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Avenir"/>
              </a:rPr>
              <a:t>friday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212529"/>
                </a:solidFill>
                <a:effectLst/>
                <a:latin typeface="Avenir"/>
              </a:rPr>
              <a:t>Rara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will take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another flight, because her current flight have an accident. 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John 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will join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Digital Marketing competition at USA tomorrow. 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She 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is going to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go to party after her job is finish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7862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0D15D0-E447-4E41-B658-D29D86E4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468"/>
            <a:ext cx="10515600" cy="2091847"/>
          </a:xfrm>
        </p:spPr>
        <p:txBody>
          <a:bodyPr>
            <a:noAutofit/>
          </a:bodyPr>
          <a:lstStyle/>
          <a:p>
            <a:pPr algn="ctr"/>
            <a:br>
              <a:rPr lang="en-US" sz="3600" b="0" i="0" dirty="0">
                <a:solidFill>
                  <a:srgbClr val="212529"/>
                </a:solidFill>
                <a:effectLst/>
                <a:latin typeface="Avenir"/>
              </a:rPr>
            </a:br>
            <a:r>
              <a:rPr lang="en-US" sz="3200" b="0" i="0" dirty="0">
                <a:solidFill>
                  <a:srgbClr val="212529"/>
                </a:solidFill>
                <a:effectLst/>
                <a:latin typeface="Avenir"/>
              </a:rPr>
              <a:t>Negative</a:t>
            </a:r>
            <a:br>
              <a:rPr lang="en-US" sz="3200" b="0" i="0" dirty="0">
                <a:solidFill>
                  <a:srgbClr val="212529"/>
                </a:solidFill>
                <a:effectLst/>
                <a:latin typeface="Avenir"/>
              </a:rPr>
            </a:br>
            <a:r>
              <a:rPr lang="en-US" sz="3200" b="0" i="0" dirty="0">
                <a:solidFill>
                  <a:srgbClr val="212529"/>
                </a:solidFill>
                <a:effectLst/>
                <a:latin typeface="Avenir"/>
              </a:rPr>
              <a:t>S + will not + verb 1 + O</a:t>
            </a:r>
            <a:br>
              <a:rPr lang="en-US" sz="3200" b="0" i="0" dirty="0">
                <a:solidFill>
                  <a:srgbClr val="212529"/>
                </a:solidFill>
                <a:effectLst/>
                <a:latin typeface="Avenir"/>
              </a:rPr>
            </a:br>
            <a:r>
              <a:rPr lang="en-US" sz="3200" b="0" i="0" dirty="0">
                <a:solidFill>
                  <a:srgbClr val="212529"/>
                </a:solidFill>
                <a:effectLst/>
                <a:latin typeface="Avenir"/>
              </a:rPr>
              <a:t>S + to be (is, am, are)+ not + going to + verb 1 + O</a:t>
            </a:r>
            <a:br>
              <a:rPr lang="en-US" sz="3600" b="0" i="0" dirty="0">
                <a:solidFill>
                  <a:srgbClr val="212529"/>
                </a:solidFill>
                <a:effectLst/>
                <a:latin typeface="Avenir"/>
              </a:rPr>
            </a:br>
            <a:endParaRPr lang="en-ID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07351C-69AD-4B66-AF7B-23DE0FCF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7314"/>
            <a:ext cx="10515600" cy="3895595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They 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will not take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school examination next month.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Budi 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will not take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public speaking class tomorrow. 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Peter 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is not going to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move to his new house.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Dini 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is not going to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finish her homework tonight. 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I am not 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going to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take </a:t>
            </a:r>
            <a:r>
              <a:rPr lang="en-ID" dirty="0">
                <a:solidFill>
                  <a:srgbClr val="212529"/>
                </a:solidFill>
                <a:latin typeface="Avenir"/>
              </a:rPr>
              <a:t>E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nglish class at Wall Street English. 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The president 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will not visit</a:t>
            </a:r>
            <a:r>
              <a:rPr lang="en-ID" dirty="0">
                <a:solidFill>
                  <a:srgbClr val="212529"/>
                </a:solidFill>
                <a:latin typeface="Avenir"/>
              </a:rPr>
              <a:t> Papua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 tomorrow. 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Wanda 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is not going to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give birth.</a:t>
            </a:r>
          </a:p>
          <a:p>
            <a:pPr algn="l">
              <a:buFont typeface="+mj-lt"/>
              <a:buAutoNum type="arabicPeriod"/>
            </a:pPr>
            <a:r>
              <a:rPr lang="en-ID" b="0" i="0" dirty="0" err="1">
                <a:solidFill>
                  <a:srgbClr val="212529"/>
                </a:solidFill>
                <a:effectLst/>
                <a:latin typeface="Avenir"/>
              </a:rPr>
              <a:t>Rara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will not take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another flight.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John 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will not join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Digital Marketing competition. </a:t>
            </a:r>
          </a:p>
          <a:p>
            <a:pPr algn="l">
              <a:buFont typeface="+mj-lt"/>
              <a:buAutoNum type="arabicPeriod"/>
            </a:pP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She 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is not going to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go to party.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7182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9BA9-CAB9-495C-BCE8-028504353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521"/>
            <a:ext cx="10515600" cy="1866378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i="0" dirty="0">
                <a:solidFill>
                  <a:srgbClr val="212529"/>
                </a:solidFill>
                <a:effectLst/>
                <a:latin typeface="Avenir"/>
              </a:rPr>
            </a:br>
            <a:r>
              <a:rPr lang="en-US" sz="4000" b="1" i="0" dirty="0">
                <a:solidFill>
                  <a:srgbClr val="212529"/>
                </a:solidFill>
                <a:effectLst/>
                <a:latin typeface="Avenir"/>
              </a:rPr>
              <a:t>Interrogative</a:t>
            </a:r>
            <a:br>
              <a:rPr lang="en-US" sz="4000" b="1" i="0" dirty="0">
                <a:solidFill>
                  <a:srgbClr val="212529"/>
                </a:solidFill>
                <a:effectLst/>
                <a:latin typeface="Avenir"/>
              </a:rPr>
            </a:br>
            <a:r>
              <a:rPr lang="en-US" sz="4000" b="1" i="0" dirty="0">
                <a:solidFill>
                  <a:srgbClr val="212529"/>
                </a:solidFill>
                <a:effectLst/>
                <a:latin typeface="Avenir"/>
              </a:rPr>
              <a:t>Will + S + Verb 1 + O ?</a:t>
            </a:r>
            <a:br>
              <a:rPr lang="en-US" sz="4000" b="0" i="0" dirty="0">
                <a:solidFill>
                  <a:srgbClr val="212529"/>
                </a:solidFill>
                <a:effectLst/>
                <a:latin typeface="Avenir"/>
              </a:rPr>
            </a:br>
            <a:r>
              <a:rPr lang="en-US" sz="4000" b="1" i="0" dirty="0">
                <a:solidFill>
                  <a:srgbClr val="212529"/>
                </a:solidFill>
                <a:effectLst/>
                <a:latin typeface="Avenir"/>
              </a:rPr>
              <a:t>To Be (is, am, are) + S + Going To + Verb 1 + O ?</a:t>
            </a:r>
            <a:br>
              <a:rPr lang="en-US" sz="4000" b="0" i="0" dirty="0">
                <a:solidFill>
                  <a:srgbClr val="212529"/>
                </a:solidFill>
                <a:effectLst/>
                <a:latin typeface="Avenir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44BA7-8E39-4806-A77A-6A1DF949C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2263"/>
            <a:ext cx="10515600" cy="3884700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Will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you come to my party tonight ? </a:t>
            </a:r>
          </a:p>
          <a:p>
            <a:pPr algn="l">
              <a:buFont typeface="+mj-lt"/>
              <a:buAutoNum type="arabicPeriod"/>
            </a:pP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Will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John buy new car next month ?</a:t>
            </a:r>
          </a:p>
          <a:p>
            <a:pPr algn="l">
              <a:buFont typeface="+mj-lt"/>
              <a:buAutoNum type="arabicPeriod"/>
            </a:pP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Is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Avenir"/>
              </a:rPr>
              <a:t>Juli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going to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watch Harry Potter Movie next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Avenir"/>
              </a:rPr>
              <a:t>sunday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 ? </a:t>
            </a:r>
          </a:p>
          <a:p>
            <a:pPr algn="l">
              <a:buFont typeface="+mj-lt"/>
              <a:buAutoNum type="arabicPeriod"/>
            </a:pP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Will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you keep your promise ? </a:t>
            </a:r>
          </a:p>
          <a:p>
            <a:pPr algn="l">
              <a:buFont typeface="+mj-lt"/>
              <a:buAutoNum type="arabicPeriod"/>
            </a:pP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Will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you marry me ? </a:t>
            </a:r>
          </a:p>
          <a:p>
            <a:pPr algn="l">
              <a:buFont typeface="+mj-lt"/>
              <a:buAutoNum type="arabicPeriod"/>
            </a:pP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Are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they 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going to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go to </a:t>
            </a:r>
            <a:r>
              <a:rPr lang="en-ID" b="0" i="0" dirty="0" err="1">
                <a:solidFill>
                  <a:srgbClr val="212529"/>
                </a:solidFill>
                <a:effectLst/>
                <a:latin typeface="Avenir"/>
              </a:rPr>
              <a:t>Dufan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 tomorrow ? </a:t>
            </a:r>
          </a:p>
          <a:p>
            <a:pPr algn="l">
              <a:buFont typeface="+mj-lt"/>
              <a:buAutoNum type="arabicPeriod"/>
            </a:pP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Will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he come late again ? </a:t>
            </a:r>
          </a:p>
          <a:p>
            <a:pPr algn="l">
              <a:buFont typeface="+mj-lt"/>
              <a:buAutoNum type="arabicPeriod"/>
            </a:pP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Are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you 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going to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have Yoga Class tonight ? </a:t>
            </a:r>
          </a:p>
          <a:p>
            <a:pPr algn="l">
              <a:buFont typeface="+mj-lt"/>
              <a:buAutoNum type="arabicPeriod"/>
            </a:pP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Is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he </a:t>
            </a: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going to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go to office by bicycle ? </a:t>
            </a:r>
          </a:p>
          <a:p>
            <a:pPr algn="l">
              <a:buFont typeface="+mj-lt"/>
              <a:buAutoNum type="arabicPeriod"/>
            </a:pPr>
            <a:r>
              <a:rPr lang="en-ID" b="1" i="0" dirty="0">
                <a:solidFill>
                  <a:srgbClr val="212529"/>
                </a:solidFill>
                <a:effectLst/>
                <a:latin typeface="Avenir"/>
              </a:rPr>
              <a:t>Will</a:t>
            </a:r>
            <a:r>
              <a:rPr lang="en-ID" b="0" i="0" dirty="0">
                <a:solidFill>
                  <a:srgbClr val="212529"/>
                </a:solidFill>
                <a:effectLst/>
                <a:latin typeface="Avenir"/>
              </a:rPr>
              <a:t> she go to Surabaya next month ?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699835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180</TotalTime>
  <Words>758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</vt:lpstr>
      <vt:lpstr>Calibri (</vt:lpstr>
      <vt:lpstr>Corbel</vt:lpstr>
      <vt:lpstr>Parallax</vt:lpstr>
      <vt:lpstr>PLAN IN THE FUTURE</vt:lpstr>
      <vt:lpstr>SIMPLE FUTURE TENSE</vt:lpstr>
      <vt:lpstr>PowerPoint Presentation</vt:lpstr>
      <vt:lpstr>Future Tense “will”</vt:lpstr>
      <vt:lpstr>Future Tense “be going to”</vt:lpstr>
      <vt:lpstr>Adverb of Time</vt:lpstr>
      <vt:lpstr> Positive S + will + verb 1 + O S + to be (is, am, are) + going to + verb 1 + O </vt:lpstr>
      <vt:lpstr> Negative S + will not + verb 1 + O S + to be (is, am, are)+ not + going to + verb 1 + O </vt:lpstr>
      <vt:lpstr> Interrogative Will + S + Verb 1 + O ? To Be (is, am, are) + S + Going To + Verb 1 + O ? 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IN THE FUTURE</dc:title>
  <dc:creator>DA - VI</dc:creator>
  <cp:lastModifiedBy>DA - VI</cp:lastModifiedBy>
  <cp:revision>8</cp:revision>
  <dcterms:created xsi:type="dcterms:W3CDTF">2020-08-16T18:10:09Z</dcterms:created>
  <dcterms:modified xsi:type="dcterms:W3CDTF">2020-08-17T03:12:48Z</dcterms:modified>
</cp:coreProperties>
</file>