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629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727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13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101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587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987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2271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4135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104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032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096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226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145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90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403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02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975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6805F-2D05-4CAC-B63A-F6F14CE04258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227F0-F949-4416-A767-7C57B70591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059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5CF0-654D-4ECA-9304-8A3730748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you doing?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7E4A-3BB3-4C91-B933-077716EF8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 Continuous Tense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578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C68C3-9886-464B-8579-7ECBDF184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56" y="342900"/>
            <a:ext cx="8993688" cy="6172200"/>
          </a:xfrm>
        </p:spPr>
      </p:pic>
    </p:spTree>
    <p:extLst>
      <p:ext uri="{BB962C8B-B14F-4D97-AF65-F5344CB8AC3E}">
        <p14:creationId xmlns:p14="http://schemas.microsoft.com/office/powerpoint/2010/main" val="289865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88CE-8F99-4FB2-BC0A-33A07E09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Sentences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06556-2F90-46C3-9C6C-D9503FC6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+ She is writing a letter.</a:t>
            </a:r>
            <a:endParaRPr lang="en-US" dirty="0">
              <a:solidFill>
                <a:srgbClr val="FFFF00"/>
              </a:solidFill>
              <a:latin typeface="inherit"/>
            </a:endParaRPr>
          </a:p>
          <a:p>
            <a:pPr marL="0" indent="0" algn="l" fontAlgn="base">
              <a:buNone/>
            </a:pPr>
            <a:r>
              <a:rPr lang="en-US" i="1" dirty="0">
                <a:solidFill>
                  <a:srgbClr val="FFFF00"/>
                </a:solidFill>
                <a:latin typeface="inherit"/>
              </a:rPr>
              <a:t>      - </a:t>
            </a: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She isn’t writing a letter.</a:t>
            </a: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     ? Is she writing a letter?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2. </a:t>
            </a:r>
            <a:r>
              <a:rPr lang="en-US" i="1" dirty="0">
                <a:solidFill>
                  <a:srgbClr val="FFFF00"/>
                </a:solidFill>
                <a:latin typeface="inherit"/>
              </a:rPr>
              <a:t>+ </a:t>
            </a: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The cat is playing with the ball.</a:t>
            </a: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    - It is not playing with the ball.</a:t>
            </a: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   ? Is the cat playing with the ball?</a:t>
            </a: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pPr algn="l" fontAlgn="base">
              <a:buFont typeface="+mj-lt"/>
              <a:buAutoNum type="arabicPeriod"/>
            </a:pPr>
            <a:endParaRPr lang="en-US" b="0" i="1" dirty="0">
              <a:solidFill>
                <a:srgbClr val="FFFF0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3. + Rudy is calling me.</a:t>
            </a: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    - Rudy isn’t calling me.</a:t>
            </a: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0" i="1" dirty="0">
                <a:solidFill>
                  <a:srgbClr val="FFFF00"/>
                </a:solidFill>
                <a:effectLst/>
                <a:latin typeface="inherit"/>
              </a:rPr>
              <a:t>   ? Is Rudy calling you?</a:t>
            </a:r>
            <a:endParaRPr lang="en-US" b="0" i="0" dirty="0">
              <a:solidFill>
                <a:srgbClr val="FFFF00"/>
              </a:solidFill>
              <a:effectLst/>
              <a:latin typeface="inherit"/>
            </a:endParaRPr>
          </a:p>
          <a:p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54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EA6B2A-0767-4D1E-A570-348353AE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correct answer!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BBDD0E-E469-45AF-A0D3-B274E475E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FFFF00"/>
                </a:solidFill>
                <a:effectLst/>
                <a:latin typeface="NonBreakingSpaceOverride"/>
              </a:rPr>
              <a:t>Luki</a:t>
            </a: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: What is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NonBreakingSpaceOverride"/>
              </a:rPr>
              <a:t>Priyo</a:t>
            </a: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 doing in his vacation now?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 err="1">
                <a:solidFill>
                  <a:srgbClr val="FFFF00"/>
                </a:solidFill>
                <a:effectLst/>
                <a:latin typeface="NonBreakingSpaceOverride"/>
              </a:rPr>
              <a:t>Lusi</a:t>
            </a: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: He is … to Bangladesh now.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a) go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b) went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c) gone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d) going 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Desta: What is your sister doing with her friends in the library?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Pras: They are …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a) buying some books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b) lending some books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c) borrowing some books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d) collecting some books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I … to help her, if I have time.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a) am going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b) go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c) goes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d) went</a:t>
            </a:r>
          </a:p>
          <a:p>
            <a:endParaRPr lang="en-ID" dirty="0">
              <a:solidFill>
                <a:srgbClr val="FFFF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DD6BA-5688-477F-BBA1-196FAC8A92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4. … you … when I visited your house yesterday?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a) were sleeping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b) are sleeping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c) did sleeping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d) were sleep</a:t>
            </a:r>
          </a:p>
          <a:p>
            <a:pPr marL="0" indent="0" algn="l">
              <a:buNone/>
            </a:pPr>
            <a:endParaRPr lang="en-US" b="0" i="0" dirty="0">
              <a:solidFill>
                <a:srgbClr val="FFFF00"/>
              </a:solidFill>
              <a:effectLst/>
              <a:latin typeface="NonBreakingSpaceOverrid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5. Olla: Where is Mommy, Daddy?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Father: She is in the living room. She … movie on TV.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a) watched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b) watches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c) is watching</a:t>
            </a:r>
            <a:b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NonBreakingSpaceOverride"/>
              </a:rPr>
              <a:t>d) will watch </a:t>
            </a:r>
          </a:p>
          <a:p>
            <a:pPr marL="0" indent="0">
              <a:buNone/>
            </a:pP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7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318C54-5A4F-4727-9013-7F0CE85B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into Present Continuous sentence!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15D42-E59D-4D03-9AD5-0919CC3F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FFFF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1. I take two breads for my breakfast.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2. They watch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Helvetica Neue"/>
              </a:rPr>
              <a:t>Kahitna’s</a:t>
            </a: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 concert in Jakarta.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3.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Helvetica Neue"/>
              </a:rPr>
              <a:t>Dendi</a:t>
            </a: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 does his homework at home.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4. Laila plays computer game with her friends.</a:t>
            </a:r>
            <a:br>
              <a:rPr lang="en-US" dirty="0">
                <a:solidFill>
                  <a:srgbClr val="FFFF00"/>
                </a:solidFill>
              </a:rPr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b="0" i="0" dirty="0">
                <a:solidFill>
                  <a:srgbClr val="FFFF00"/>
                </a:solidFill>
                <a:effectLst/>
                <a:latin typeface="Helvetica Neue"/>
              </a:rPr>
              <a:t>5. Bubu sings Ariana Grande’s songs in her friend’s birthday party.</a:t>
            </a:r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86B1-9FF7-4F9D-BDFA-A1E0B3B6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present continuous tense?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E692-E790-4C6A-AC60-FCB0928C2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Calibri (body)"/>
              </a:rPr>
              <a:t>The present continuous is also called present progressive.</a:t>
            </a:r>
          </a:p>
          <a:p>
            <a:endParaRPr lang="en-US" dirty="0">
              <a:solidFill>
                <a:srgbClr val="FFFF00"/>
              </a:solidFill>
              <a:latin typeface="Calibri (body)"/>
            </a:endParaRPr>
          </a:p>
          <a:p>
            <a:r>
              <a:rPr lang="en-US" b="0" i="0" dirty="0">
                <a:solidFill>
                  <a:srgbClr val="FFFF00"/>
                </a:solidFill>
                <a:effectLst/>
                <a:latin typeface="Calibri (body)"/>
              </a:rPr>
              <a:t>The </a:t>
            </a:r>
            <a:r>
              <a:rPr lang="en-US" b="1" i="0" dirty="0">
                <a:solidFill>
                  <a:srgbClr val="FFFF00"/>
                </a:solidFill>
                <a:effectLst/>
                <a:latin typeface="Calibri (body)"/>
              </a:rPr>
              <a:t>present continuous</a:t>
            </a:r>
            <a:r>
              <a:rPr lang="en-US" b="0" i="0" dirty="0">
                <a:solidFill>
                  <a:srgbClr val="FFFF00"/>
                </a:solidFill>
                <a:effectLst/>
                <a:latin typeface="Calibri (body)"/>
              </a:rPr>
              <a:t> verb tense indicates that an action or condition is happening now, frequently, and may continue into the future.</a:t>
            </a:r>
            <a:endParaRPr lang="en-ID" dirty="0">
              <a:solidFill>
                <a:srgbClr val="FFFF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3820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B5DA-3C03-4C31-9478-91612C58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Present Continuous Tense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5AB9-D54A-48C5-A492-9E406314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Used to express a habit that is still ongoing.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dirty="0">
                <a:solidFill>
                  <a:srgbClr val="FFFF00"/>
                </a:solidFill>
                <a:latin typeface="NonBreakingSpaceOverride"/>
              </a:rPr>
              <a:t>Example</a:t>
            </a: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: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Mr. Leo is teaching Japanese this semester.</a:t>
            </a:r>
          </a:p>
          <a:p>
            <a:pPr marL="0" indent="0" algn="l">
              <a:buNone/>
            </a:pPr>
            <a:endParaRPr lang="en-ID" b="0" i="0" dirty="0">
              <a:solidFill>
                <a:srgbClr val="FFFF00"/>
              </a:solidFill>
              <a:effectLst/>
              <a:latin typeface="NonBreakingSpaceOverri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Used to describe an action that is happening now but it doesn’t mean happening when we speak.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Example: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What are they doing right now?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They are reading a book right now.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b="0" i="0" dirty="0">
              <a:solidFill>
                <a:srgbClr val="FFFF00"/>
              </a:solidFill>
              <a:effectLst/>
              <a:latin typeface="NonBreakingSpaceOverrid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Used to tell and ask what going on/happening/doing is by someone at the moment we are talking.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Example: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Is </a:t>
            </a:r>
            <a:r>
              <a:rPr lang="en-ID" b="0" i="0" dirty="0" err="1">
                <a:solidFill>
                  <a:srgbClr val="FFFF00"/>
                </a:solidFill>
                <a:effectLst/>
                <a:latin typeface="NonBreakingSpaceOverride"/>
              </a:rPr>
              <a:t>Dewi</a:t>
            </a: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 writing a letter at the moment?</a:t>
            </a:r>
            <a:b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</a:br>
            <a:r>
              <a:rPr lang="en-ID" b="0" i="0" dirty="0">
                <a:solidFill>
                  <a:srgbClr val="FFFF00"/>
                </a:solidFill>
                <a:effectLst/>
                <a:latin typeface="NonBreakingSpaceOverride"/>
              </a:rPr>
              <a:t>Yes, she is. / No, she isn’t.</a:t>
            </a:r>
          </a:p>
          <a:p>
            <a:endParaRPr lang="en-ID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9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1E6B16-2B17-401E-9230-30D53903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814" y="622126"/>
            <a:ext cx="8320371" cy="1320800"/>
          </a:xfrm>
        </p:spPr>
        <p:txBody>
          <a:bodyPr/>
          <a:lstStyle/>
          <a:p>
            <a:pPr algn="ctr"/>
            <a:r>
              <a:rPr lang="en-US" dirty="0"/>
              <a:t>Positive Pattern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8CF466-5680-4671-927C-F23B02859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14" y="1854724"/>
            <a:ext cx="8320371" cy="3869670"/>
          </a:xfrm>
        </p:spPr>
      </p:pic>
    </p:spTree>
    <p:extLst>
      <p:ext uri="{BB962C8B-B14F-4D97-AF65-F5344CB8AC3E}">
        <p14:creationId xmlns:p14="http://schemas.microsoft.com/office/powerpoint/2010/main" val="314571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83D0-B1EB-4196-A3C3-B118CC73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335" y="67223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Negative Pattern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AD04A-A3E4-4EDE-83F4-729D8F367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26" y="1902473"/>
            <a:ext cx="8458687" cy="4172650"/>
          </a:xfrm>
        </p:spPr>
      </p:pic>
    </p:spTree>
    <p:extLst>
      <p:ext uri="{BB962C8B-B14F-4D97-AF65-F5344CB8AC3E}">
        <p14:creationId xmlns:p14="http://schemas.microsoft.com/office/powerpoint/2010/main" val="40210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C075-F4D8-4CDA-BF1C-ACAE4AB8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61" y="5600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Interrogative Pattern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ECA85-F6EB-44E1-9655-8F096816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14" y="1880842"/>
            <a:ext cx="8765162" cy="4219333"/>
          </a:xfrm>
        </p:spPr>
      </p:pic>
    </p:spTree>
    <p:extLst>
      <p:ext uri="{BB962C8B-B14F-4D97-AF65-F5344CB8AC3E}">
        <p14:creationId xmlns:p14="http://schemas.microsoft.com/office/powerpoint/2010/main" val="299314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892F-90A3-4CBE-B646-73B4DB5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482948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WH Question Pattern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661CE-056A-4B1D-B5F2-B4D0A1A9C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88" y="1803748"/>
            <a:ext cx="8797823" cy="4321479"/>
          </a:xfrm>
        </p:spPr>
      </p:pic>
    </p:spTree>
    <p:extLst>
      <p:ext uri="{BB962C8B-B14F-4D97-AF65-F5344CB8AC3E}">
        <p14:creationId xmlns:p14="http://schemas.microsoft.com/office/powerpoint/2010/main" val="355133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ntoh kalimat present continous tense dan artinya - Belajar ...">
            <a:extLst>
              <a:ext uri="{FF2B5EF4-FFF2-40B4-BE49-F238E27FC236}">
                <a16:creationId xmlns:a16="http://schemas.microsoft.com/office/drawing/2014/main" id="{CFDF1D52-CDB9-4A37-89B1-67BB3BC3D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1" y="1014608"/>
            <a:ext cx="11650331" cy="415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2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ngertian Present Continuous Tense dan Contohnya | Bahaso">
            <a:extLst>
              <a:ext uri="{FF2B5EF4-FFF2-40B4-BE49-F238E27FC236}">
                <a16:creationId xmlns:a16="http://schemas.microsoft.com/office/drawing/2014/main" id="{C741D86B-DF42-49DA-8BCB-7B705721C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56" y="977653"/>
            <a:ext cx="6313270" cy="47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1524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132</TotalTime>
  <Words>501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 (body)</vt:lpstr>
      <vt:lpstr>Century Gothic</vt:lpstr>
      <vt:lpstr>Helvetica Neue</vt:lpstr>
      <vt:lpstr>inherit</vt:lpstr>
      <vt:lpstr>NonBreakingSpaceOverride</vt:lpstr>
      <vt:lpstr>Vapor Trail</vt:lpstr>
      <vt:lpstr>What are you doing?</vt:lpstr>
      <vt:lpstr>What is present continuous tense?</vt:lpstr>
      <vt:lpstr>Usage of Present Continuous Tense</vt:lpstr>
      <vt:lpstr>Positive Pattern</vt:lpstr>
      <vt:lpstr>Negative Pattern</vt:lpstr>
      <vt:lpstr>Interrogative Pattern</vt:lpstr>
      <vt:lpstr>WH Question Pattern</vt:lpstr>
      <vt:lpstr>PowerPoint Presentation</vt:lpstr>
      <vt:lpstr>PowerPoint Presentation</vt:lpstr>
      <vt:lpstr>PowerPoint Presentation</vt:lpstr>
      <vt:lpstr>Sentences</vt:lpstr>
      <vt:lpstr>Choose the correct answer!</vt:lpstr>
      <vt:lpstr>Change into Present Continuous sentence!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doing?</dc:title>
  <dc:creator>DA - VI</dc:creator>
  <cp:lastModifiedBy>DA - VI</cp:lastModifiedBy>
  <cp:revision>9</cp:revision>
  <dcterms:created xsi:type="dcterms:W3CDTF">2020-08-17T01:03:03Z</dcterms:created>
  <dcterms:modified xsi:type="dcterms:W3CDTF">2020-08-17T03:15:04Z</dcterms:modified>
</cp:coreProperties>
</file>