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8/17/2020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647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8/17/2020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641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8/17/2020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329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506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8/17/2020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002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86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8/17/2020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534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8/17/2020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319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8/17/2020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69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289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8/17/2020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05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8/17/2020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4671876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F0D3BF-1847-49B1-BAEF-7D25608BAB6F}"/>
              </a:ext>
            </a:extLst>
          </p:cNvPr>
          <p:cNvPicPr>
            <a:picLocks noChangeAspect="1"/>
          </p:cNvPicPr>
          <p:nvPr/>
        </p:nvPicPr>
        <p:blipFill rotWithShape="1">
          <a:blip r:embed="rId2"/>
          <a:srcRect t="2381" b="13349"/>
          <a:stretch/>
        </p:blipFill>
        <p:spPr>
          <a:xfrm>
            <a:off x="-2" y="-1"/>
            <a:ext cx="12192001" cy="6858000"/>
          </a:xfrm>
          <a:prstGeom prst="rect">
            <a:avLst/>
          </a:prstGeom>
        </p:spPr>
      </p:pic>
      <p:sp>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1264" y="524114"/>
            <a:ext cx="6288261" cy="1573149"/>
          </a:xfrm>
          <a:prstGeom prst="rect">
            <a:avLst/>
          </a:prstGeom>
          <a:solidFill>
            <a:schemeClr val="tx1">
              <a:alpha val="30000"/>
            </a:schemeClr>
          </a:solidFill>
          <a:ln w="12700">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3BD7B8-E9F9-452E-B7A0-CA780756E52D}"/>
              </a:ext>
            </a:extLst>
          </p:cNvPr>
          <p:cNvSpPr>
            <a:spLocks noGrp="1"/>
          </p:cNvSpPr>
          <p:nvPr>
            <p:ph type="ctrTitle"/>
          </p:nvPr>
        </p:nvSpPr>
        <p:spPr>
          <a:xfrm>
            <a:off x="265090" y="391059"/>
            <a:ext cx="4482274" cy="1246580"/>
          </a:xfrm>
        </p:spPr>
        <p:txBody>
          <a:bodyPr anchor="ctr">
            <a:noAutofit/>
          </a:bodyPr>
          <a:lstStyle/>
          <a:p>
            <a:r>
              <a:rPr lang="en-US" sz="4000" b="1"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Grammar Focus</a:t>
            </a:r>
            <a:endParaRPr lang="en-ID" sz="4000" dirty="0">
              <a:solidFill>
                <a:srgbClr val="FF0000"/>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9D82D155-FECD-4CB8-96C2-99F9BBE39F58}"/>
              </a:ext>
            </a:extLst>
          </p:cNvPr>
          <p:cNvSpPr>
            <a:spLocks noGrp="1"/>
          </p:cNvSpPr>
          <p:nvPr>
            <p:ph type="subTitle" idx="1"/>
          </p:nvPr>
        </p:nvSpPr>
        <p:spPr>
          <a:xfrm>
            <a:off x="5669280" y="617205"/>
            <a:ext cx="6151101" cy="1204209"/>
          </a:xfrm>
        </p:spPr>
        <p:txBody>
          <a:bodyPr anchor="ctr">
            <a:normAutofit/>
          </a:bodyPr>
          <a:lstStyle/>
          <a:p>
            <a:r>
              <a:rPr lang="en-US" sz="2000" b="1" dirty="0">
                <a:solidFill>
                  <a:srgbClr val="FF0000"/>
                </a:solidFill>
                <a:effectLst/>
                <a:latin typeface="Segoe UI Black" panose="020B0A02040204020203" pitchFamily="34" charset="0"/>
                <a:ea typeface="Segoe UI Black" panose="020B0A02040204020203" pitchFamily="34" charset="0"/>
              </a:rPr>
              <a:t>Modals (1) can/could, will/shall/would, must/have or has to</a:t>
            </a:r>
            <a:endParaRPr lang="en-ID" sz="2000" dirty="0">
              <a:solidFill>
                <a:schemeClr val="bg1"/>
              </a:solidFill>
              <a:latin typeface="Segoe UI Black" panose="020B0A02040204020203" pitchFamily="34" charset="0"/>
              <a:ea typeface="Segoe UI Black" panose="020B0A02040204020203" pitchFamily="34" charset="0"/>
            </a:endParaRPr>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98373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3376" y="130611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87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ADEC-28B4-4956-A920-641730A08C46}"/>
              </a:ext>
            </a:extLst>
          </p:cNvPr>
          <p:cNvSpPr>
            <a:spLocks noGrp="1"/>
          </p:cNvSpPr>
          <p:nvPr>
            <p:ph type="title"/>
          </p:nvPr>
        </p:nvSpPr>
        <p:spPr>
          <a:xfrm>
            <a:off x="689682" y="210436"/>
            <a:ext cx="10594013" cy="1731097"/>
          </a:xfrm>
        </p:spPr>
        <p:txBody>
          <a:bodyPr>
            <a:normAutofit/>
          </a:bodyPr>
          <a:lstStyle/>
          <a:p>
            <a:r>
              <a:rPr lang="en-US" sz="3600" b="1" dirty="0">
                <a:effectLst/>
                <a:latin typeface="Segoe UI Black" panose="020B0A02040204020203" pitchFamily="34" charset="0"/>
                <a:ea typeface="Segoe UI Black" panose="020B0A02040204020203" pitchFamily="34" charset="0"/>
              </a:rPr>
              <a:t>Reading Comprehension</a:t>
            </a:r>
            <a:endParaRPr lang="en-ID" sz="3600"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D3676324-CCF9-4BDA-833F-2EC70F0C9190}"/>
              </a:ext>
            </a:extLst>
          </p:cNvPr>
          <p:cNvSpPr>
            <a:spLocks noGrp="1"/>
          </p:cNvSpPr>
          <p:nvPr>
            <p:ph idx="1"/>
          </p:nvPr>
        </p:nvSpPr>
        <p:spPr>
          <a:xfrm>
            <a:off x="563671" y="2192055"/>
            <a:ext cx="10720025" cy="3980145"/>
          </a:xfrm>
        </p:spPr>
        <p:txBody>
          <a:bodyPr>
            <a:normAutofit fontScale="85000" lnSpcReduction="10000"/>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Activity 1 –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Read the text and answer the questions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Monday Morning Blues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Monday morning, 6.00 A.M. Andrew wakes up feeling lazy. He is really not looking forward to this day. It is one of those Mondays when he has so many things to do.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 has to attend classes from nine to two as usual. Then, he must go to his French course, which starts at four. He can’t miss it because he was absent on the last two classes. As his father is out of town, Andrew has to accompany his mother to a wedding reception at eight tonight. He still has to finish his writing assignment which will be submitted tomorrow. It is going to be a long day for Andrew.</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Glancing at the clock, Andrew realizes it is getting late. He still has to tidy up his room and feed his dog. These are some responsibilities he has. He also has to take a bath and get dressed so quickly if he wants to get the 7:30 train to the campus. It is too bad because there is no friend who can not pick him up today. There is hardly time anymore for breakfast; but he must at least have a cup of tea. It seems that everything will be rush, rush, rush! He breathes a deep sigh and says: I DON’T LIKE MONDAYS!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423454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D545C-36FF-41C1-BDAF-555AC3152129}"/>
              </a:ext>
            </a:extLst>
          </p:cNvPr>
          <p:cNvSpPr>
            <a:spLocks noGrp="1"/>
          </p:cNvSpPr>
          <p:nvPr>
            <p:ph idx="1"/>
          </p:nvPr>
        </p:nvSpPr>
        <p:spPr>
          <a:xfrm>
            <a:off x="613775" y="530790"/>
            <a:ext cx="11173217" cy="6170635"/>
          </a:xfrm>
        </p:spPr>
        <p:txBody>
          <a:bodyPr>
            <a:noAutofit/>
          </a:bodyPr>
          <a:lstStyle/>
          <a:p>
            <a:pPr indent="0" algn="just">
              <a:lnSpc>
                <a:spcPct val="107000"/>
              </a:lnSpc>
              <a:spcAft>
                <a:spcPts val="800"/>
              </a:spcAft>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1. Why is Andrew not looking forward to Mondays?</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indent="0" algn="just">
              <a:lnSpc>
                <a:spcPct val="107000"/>
              </a:lnSpc>
              <a:spcAft>
                <a:spcPts val="800"/>
              </a:spcAft>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2. When must Andrew attend the French course?</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indent="0" algn="just">
              <a:lnSpc>
                <a:spcPct val="107000"/>
              </a:lnSpc>
              <a:spcAft>
                <a:spcPts val="800"/>
              </a:spcAft>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3. Why must he attend the French course?</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indent="0" algn="just">
              <a:lnSpc>
                <a:spcPct val="107000"/>
              </a:lnSpc>
              <a:spcAft>
                <a:spcPts val="800"/>
              </a:spcAft>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4. How does Andrew go to campus?</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indent="0" algn="just">
              <a:lnSpc>
                <a:spcPct val="107000"/>
              </a:lnSpc>
              <a:spcAft>
                <a:spcPts val="800"/>
              </a:spcAft>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5. Copy some activities that Andrew has to do based on the text. The first has been done for you</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0" indent="0" algn="just">
              <a:lnSpc>
                <a:spcPct val="100000"/>
              </a:lnSpc>
              <a:spcBef>
                <a:spcPts val="0"/>
              </a:spcBef>
              <a:buNone/>
            </a:pP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a:t>
            </a:r>
            <a:r>
              <a:rPr lang="en-US" sz="2000" i="1" dirty="0">
                <a:effectLst/>
                <a:latin typeface="Segoe UI Black" panose="020B0A02040204020203" pitchFamily="34" charset="0"/>
                <a:ea typeface="Segoe UI Black" panose="020B0A02040204020203" pitchFamily="34" charset="0"/>
                <a:cs typeface="Times New Roman" panose="02020603050405020304" pitchFamily="18" charset="0"/>
              </a:rPr>
              <a:t>Andrew has to attend classes from nine to two</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0" indent="0" algn="just">
              <a:lnSpc>
                <a:spcPct val="100000"/>
              </a:lnSpc>
              <a:spcBef>
                <a:spcPts val="0"/>
              </a:spcBef>
              <a:buNone/>
            </a:pP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0" indent="0" algn="just">
              <a:lnSpc>
                <a:spcPct val="100000"/>
              </a:lnSpc>
              <a:spcBef>
                <a:spcPts val="0"/>
              </a:spcBef>
              <a:buNone/>
            </a:pP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0" indent="0" algn="just">
              <a:lnSpc>
                <a:spcPct val="100000"/>
              </a:lnSpc>
              <a:spcBef>
                <a:spcPts val="0"/>
              </a:spcBef>
              <a:buNone/>
            </a:pP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0" indent="0" algn="just">
              <a:lnSpc>
                <a:spcPct val="100000"/>
              </a:lnSpc>
              <a:spcBef>
                <a:spcPts val="0"/>
              </a:spcBef>
              <a:buNone/>
            </a:pPr>
            <a:r>
              <a:rPr lang="en-US" sz="2000" dirty="0">
                <a:latin typeface="Segoe UI Black" panose="020B0A02040204020203" pitchFamily="34" charset="0"/>
                <a:ea typeface="Segoe UI Black" panose="020B0A02040204020203" pitchFamily="34" charset="0"/>
                <a:cs typeface="Times New Roman" panose="02020603050405020304" pitchFamily="18" charset="0"/>
              </a:rPr>
              <a:t>	</a:t>
            </a: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685800" indent="0" algn="just">
              <a:lnSpc>
                <a:spcPct val="100000"/>
              </a:lnSpc>
              <a:spcBef>
                <a:spcPts val="0"/>
              </a:spcBef>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457200" indent="0" algn="just">
              <a:lnSpc>
                <a:spcPct val="100000"/>
              </a:lnSpc>
              <a:spcBef>
                <a:spcPts val="0"/>
              </a:spcBef>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457200" indent="0" algn="just">
              <a:lnSpc>
                <a:spcPct val="100000"/>
              </a:lnSpc>
              <a:spcBef>
                <a:spcPts val="0"/>
              </a:spcBef>
              <a:buNone/>
            </a:pPr>
            <a:r>
              <a:rPr lang="en-US" sz="2000" dirty="0">
                <a:effectLst/>
                <a:latin typeface="Segoe UI Black" panose="020B0A02040204020203" pitchFamily="34" charset="0"/>
                <a:ea typeface="Segoe UI Black" panose="020B0A02040204020203" pitchFamily="34" charset="0"/>
                <a:cs typeface="Times New Roman" panose="02020603050405020304" pitchFamily="18" charset="0"/>
              </a:rPr>
              <a:t>	- _____________________________________</a:t>
            </a: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algn="just">
              <a:lnSpc>
                <a:spcPct val="107000"/>
              </a:lnSpc>
              <a:spcAft>
                <a:spcPts val="800"/>
              </a:spcAft>
            </a:pPr>
            <a:endParaRPr lang="en-ID" sz="2000" dirty="0">
              <a:effectLst/>
              <a:latin typeface="Segoe UI Black" panose="020B0A02040204020203" pitchFamily="34" charset="0"/>
              <a:ea typeface="Segoe UI Black" panose="020B0A02040204020203" pitchFamily="34" charset="0"/>
              <a:cs typeface="Times New Roman" panose="02020603050405020304" pitchFamily="18" charset="0"/>
            </a:endParaRPr>
          </a:p>
          <a:p>
            <a:pPr marL="0" indent="0">
              <a:buNone/>
            </a:pPr>
            <a:endParaRPr lang="en-ID" sz="20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60671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3953-609B-485A-AC20-F3DCE692F6B0}"/>
              </a:ext>
            </a:extLst>
          </p:cNvPr>
          <p:cNvSpPr>
            <a:spLocks noGrp="1"/>
          </p:cNvSpPr>
          <p:nvPr>
            <p:ph type="title"/>
          </p:nvPr>
        </p:nvSpPr>
        <p:spPr/>
        <p:txBody>
          <a:bodyPr>
            <a:normAutofit/>
          </a:bodyPr>
          <a:lstStyle/>
          <a:p>
            <a:r>
              <a:rPr lang="en-US" sz="3200" b="1" dirty="0">
                <a:effectLst/>
                <a:latin typeface="Segoe UI Black" panose="020B0A02040204020203" pitchFamily="34" charset="0"/>
                <a:ea typeface="Segoe UI Black" panose="020B0A02040204020203" pitchFamily="34" charset="0"/>
              </a:rPr>
              <a:t>Modals (1) can/could, will/shall/would, must/have or has to</a:t>
            </a:r>
            <a:endParaRPr lang="en-ID" sz="3200"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57810603-943D-4380-8106-4E2404E53647}"/>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Modals help a main verb to give an additional meaning to a sentence. They are used to express ability/possibility/necessity, to make requests/offers/suggestions, etc.</a:t>
            </a:r>
          </a:p>
          <a:p>
            <a:endParaRPr lang="en-US" sz="1800" dirty="0">
              <a:latin typeface="Times New Roman" panose="02020603050405020304" pitchFamily="18" charset="0"/>
            </a:endParaRPr>
          </a:p>
          <a:p>
            <a:endParaRPr lang="en-ID" dirty="0"/>
          </a:p>
        </p:txBody>
      </p:sp>
      <p:graphicFrame>
        <p:nvGraphicFramePr>
          <p:cNvPr id="8" name="Table 7">
            <a:extLst>
              <a:ext uri="{FF2B5EF4-FFF2-40B4-BE49-F238E27FC236}">
                <a16:creationId xmlns:a16="http://schemas.microsoft.com/office/drawing/2014/main" id="{B75E3D2F-01BD-4653-9A79-D95AB4C71037}"/>
              </a:ext>
            </a:extLst>
          </p:cNvPr>
          <p:cNvGraphicFramePr>
            <a:graphicFrameLocks noGrp="1"/>
          </p:cNvGraphicFramePr>
          <p:nvPr>
            <p:extLst>
              <p:ext uri="{D42A27DB-BD31-4B8C-83A1-F6EECF244321}">
                <p14:modId xmlns:p14="http://schemas.microsoft.com/office/powerpoint/2010/main" val="3197653814"/>
              </p:ext>
            </p:extLst>
          </p:nvPr>
        </p:nvGraphicFramePr>
        <p:xfrm>
          <a:off x="3075940" y="3471863"/>
          <a:ext cx="7353301" cy="2743199"/>
        </p:xfrm>
        <a:graphic>
          <a:graphicData uri="http://schemas.openxmlformats.org/drawingml/2006/table">
            <a:tbl>
              <a:tblPr firstRow="1" firstCol="1" bandRow="1">
                <a:tableStyleId>{5C22544A-7EE6-4342-B048-85BDC9FD1C3A}</a:tableStyleId>
              </a:tblPr>
              <a:tblGrid>
                <a:gridCol w="624790">
                  <a:extLst>
                    <a:ext uri="{9D8B030D-6E8A-4147-A177-3AD203B41FA5}">
                      <a16:colId xmlns:a16="http://schemas.microsoft.com/office/drawing/2014/main" val="2970734520"/>
                    </a:ext>
                  </a:extLst>
                </a:gridCol>
                <a:gridCol w="1086708">
                  <a:extLst>
                    <a:ext uri="{9D8B030D-6E8A-4147-A177-3AD203B41FA5}">
                      <a16:colId xmlns:a16="http://schemas.microsoft.com/office/drawing/2014/main" val="3080905767"/>
                    </a:ext>
                  </a:extLst>
                </a:gridCol>
                <a:gridCol w="805018">
                  <a:extLst>
                    <a:ext uri="{9D8B030D-6E8A-4147-A177-3AD203B41FA5}">
                      <a16:colId xmlns:a16="http://schemas.microsoft.com/office/drawing/2014/main" val="4195020387"/>
                    </a:ext>
                  </a:extLst>
                </a:gridCol>
                <a:gridCol w="728922">
                  <a:extLst>
                    <a:ext uri="{9D8B030D-6E8A-4147-A177-3AD203B41FA5}">
                      <a16:colId xmlns:a16="http://schemas.microsoft.com/office/drawing/2014/main" val="3964187259"/>
                    </a:ext>
                  </a:extLst>
                </a:gridCol>
                <a:gridCol w="827714">
                  <a:extLst>
                    <a:ext uri="{9D8B030D-6E8A-4147-A177-3AD203B41FA5}">
                      <a16:colId xmlns:a16="http://schemas.microsoft.com/office/drawing/2014/main" val="2393686027"/>
                    </a:ext>
                  </a:extLst>
                </a:gridCol>
                <a:gridCol w="734262">
                  <a:extLst>
                    <a:ext uri="{9D8B030D-6E8A-4147-A177-3AD203B41FA5}">
                      <a16:colId xmlns:a16="http://schemas.microsoft.com/office/drawing/2014/main" val="2963391165"/>
                    </a:ext>
                  </a:extLst>
                </a:gridCol>
                <a:gridCol w="1104063">
                  <a:extLst>
                    <a:ext uri="{9D8B030D-6E8A-4147-A177-3AD203B41FA5}">
                      <a16:colId xmlns:a16="http://schemas.microsoft.com/office/drawing/2014/main" val="2715939267"/>
                    </a:ext>
                  </a:extLst>
                </a:gridCol>
                <a:gridCol w="1441824">
                  <a:extLst>
                    <a:ext uri="{9D8B030D-6E8A-4147-A177-3AD203B41FA5}">
                      <a16:colId xmlns:a16="http://schemas.microsoft.com/office/drawing/2014/main" val="1203097491"/>
                    </a:ext>
                  </a:extLst>
                </a:gridCol>
              </a:tblGrid>
              <a:tr h="684464">
                <a:tc>
                  <a:txBody>
                    <a:bodyPr/>
                    <a:lstStyle/>
                    <a:p>
                      <a:pPr algn="ctr">
                        <a:lnSpc>
                          <a:spcPct val="107000"/>
                        </a:lnSpc>
                        <a:spcAft>
                          <a:spcPts val="800"/>
                        </a:spcAft>
                      </a:pPr>
                      <a:r>
                        <a:rPr lang="en-US" sz="1800" dirty="0">
                          <a:effectLst/>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He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can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Write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a novel.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314183"/>
                  </a:ext>
                </a:extLst>
              </a:tr>
              <a:tr h="684464">
                <a:tc>
                  <a:txBody>
                    <a:bodyPr/>
                    <a:lstStyle/>
                    <a:p>
                      <a:pPr algn="ctr">
                        <a:lnSpc>
                          <a:spcPct val="107000"/>
                        </a:lnSpc>
                        <a:spcAft>
                          <a:spcPts val="800"/>
                        </a:spcAft>
                      </a:pPr>
                      <a:r>
                        <a:rPr lang="en-US" sz="1800" dirty="0">
                          <a:effectLst/>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Can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he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Write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a novel?</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8526974"/>
                  </a:ext>
                </a:extLst>
              </a:tr>
              <a:tr h="689807">
                <a:tc>
                  <a:txBody>
                    <a:bodyPr/>
                    <a:lstStyle/>
                    <a:p>
                      <a:pPr algn="ctr">
                        <a:lnSpc>
                          <a:spcPct val="107000"/>
                        </a:lnSpc>
                        <a:spcAft>
                          <a:spcPts val="800"/>
                        </a:spcAft>
                      </a:pPr>
                      <a:r>
                        <a:rPr lang="en-US" sz="1800">
                          <a:effectLst/>
                        </a:rPr>
                        <a:t>Wh/H?</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rPr>
                        <a:t>What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can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He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write?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8978136"/>
                  </a:ext>
                </a:extLst>
              </a:tr>
              <a:tr h="684464">
                <a:tc>
                  <a:txBody>
                    <a:bodyPr/>
                    <a:lstStyle/>
                    <a:p>
                      <a:pPr algn="ctr">
                        <a:lnSpc>
                          <a:spcPct val="107000"/>
                        </a:lnSpc>
                        <a:spcAft>
                          <a:spcPts val="800"/>
                        </a:spcAft>
                      </a:pPr>
                      <a:r>
                        <a:rPr lang="en-US" sz="1800">
                          <a:effectLst/>
                        </a:rPr>
                        <a:t>-</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dirty="0">
                          <a:effectLst/>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He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can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not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Write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dirty="0">
                          <a:effectLst/>
                        </a:rPr>
                        <a:t>a novel.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6859481"/>
                  </a:ext>
                </a:extLst>
              </a:tr>
            </a:tbl>
          </a:graphicData>
        </a:graphic>
      </p:graphicFrame>
      <p:sp>
        <p:nvSpPr>
          <p:cNvPr id="9" name="Rectangle 6">
            <a:extLst>
              <a:ext uri="{FF2B5EF4-FFF2-40B4-BE49-F238E27FC236}">
                <a16:creationId xmlns:a16="http://schemas.microsoft.com/office/drawing/2014/main" id="{B654DD41-B810-4E47-B210-187F1A8A0F2E}"/>
              </a:ext>
            </a:extLst>
          </p:cNvPr>
          <p:cNvSpPr>
            <a:spLocks noChangeArrowheads="1"/>
          </p:cNvSpPr>
          <p:nvPr/>
        </p:nvSpPr>
        <p:spPr bwMode="auto">
          <a:xfrm>
            <a:off x="1041908" y="3429000"/>
            <a:ext cx="179679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Structure</a:t>
            </a:r>
            <a:endParaRPr kumimoji="0" lang="en-US" altLang="en-US" sz="2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p:txBody>
      </p:sp>
      <p:sp>
        <p:nvSpPr>
          <p:cNvPr id="10" name="Text Box 2">
            <a:extLst>
              <a:ext uri="{FF2B5EF4-FFF2-40B4-BE49-F238E27FC236}">
                <a16:creationId xmlns:a16="http://schemas.microsoft.com/office/drawing/2014/main" id="{401B8DD2-4E69-4AA1-96B0-5C20BCBD9D9E}"/>
              </a:ext>
            </a:extLst>
          </p:cNvPr>
          <p:cNvSpPr txBox="1">
            <a:spLocks noChangeArrowheads="1"/>
          </p:cNvSpPr>
          <p:nvPr/>
        </p:nvSpPr>
        <p:spPr bwMode="auto">
          <a:xfrm>
            <a:off x="908304" y="4433897"/>
            <a:ext cx="1930400" cy="546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 modal + V</a:t>
            </a:r>
            <a:r>
              <a:rPr kumimoji="0" lang="en-US" altLang="en-US" sz="2000" b="1"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477C3683-ACFF-47BA-A7A3-8C780845B3E3}"/>
              </a:ext>
            </a:extLst>
          </p:cNvPr>
          <p:cNvSpPr>
            <a:spLocks noChangeArrowheads="1"/>
          </p:cNvSpPr>
          <p:nvPr/>
        </p:nvSpPr>
        <p:spPr bwMode="auto">
          <a:xfrm>
            <a:off x="4346575" y="395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Tree>
    <p:extLst>
      <p:ext uri="{BB962C8B-B14F-4D97-AF65-F5344CB8AC3E}">
        <p14:creationId xmlns:p14="http://schemas.microsoft.com/office/powerpoint/2010/main" val="111349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1B4D-A577-47AC-A915-6B44EBF29251}"/>
              </a:ext>
            </a:extLst>
          </p:cNvPr>
          <p:cNvSpPr>
            <a:spLocks noGrp="1"/>
          </p:cNvSpPr>
          <p:nvPr>
            <p:ph idx="1"/>
          </p:nvPr>
        </p:nvSpPr>
        <p:spPr>
          <a:xfrm>
            <a:off x="688932" y="0"/>
            <a:ext cx="9507254" cy="6858000"/>
          </a:xfrm>
        </p:spPr>
        <p:txBody>
          <a:bodyPr>
            <a:noAutofit/>
          </a:bodyPr>
          <a:lstStyle/>
          <a:p>
            <a:pPr marL="0" indent="0" algn="just">
              <a:lnSpc>
                <a:spcPct val="107000"/>
              </a:lnSpc>
              <a:spcAft>
                <a:spcPts val="800"/>
              </a:spcAft>
              <a:buNone/>
            </a:pPr>
            <a:r>
              <a:rPr lang="en-US" sz="2000" b="1" dirty="0">
                <a:effectLst/>
                <a:latin typeface="Segoe UI" panose="020B0502040204020203" pitchFamily="34" charset="0"/>
                <a:ea typeface="Segoe UI Black" panose="020B0A02040204020203" pitchFamily="34" charset="0"/>
                <a:cs typeface="Segoe UI" panose="020B0502040204020203" pitchFamily="34" charset="0"/>
              </a:rPr>
              <a:t>1. Can and could </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algn="just">
              <a:lnSpc>
                <a:spcPct val="107000"/>
              </a:lnSpc>
              <a:spcAft>
                <a:spcPts val="800"/>
              </a:spcAft>
            </a:pPr>
            <a:r>
              <a:rPr lang="en-US" sz="2000" dirty="0">
                <a:effectLst/>
                <a:latin typeface="Segoe UI" panose="020B0502040204020203" pitchFamily="34" charset="0"/>
                <a:ea typeface="Segoe UI Black" panose="020B0A02040204020203" pitchFamily="34" charset="0"/>
                <a:cs typeface="Segoe UI" panose="020B0502040204020203" pitchFamily="34" charset="0"/>
              </a:rPr>
              <a:t>- Can is used to express present ability –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Barry can play chess</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algn="just">
              <a:lnSpc>
                <a:spcPct val="107000"/>
              </a:lnSpc>
              <a:spcAft>
                <a:spcPts val="800"/>
              </a:spcAft>
            </a:pPr>
            <a:r>
              <a:rPr lang="en-US" sz="2000" dirty="0">
                <a:effectLst/>
                <a:latin typeface="Segoe UI" panose="020B0502040204020203" pitchFamily="34" charset="0"/>
                <a:ea typeface="Segoe UI Black" panose="020B0A02040204020203" pitchFamily="34" charset="0"/>
                <a:cs typeface="Segoe UI" panose="020B0502040204020203" pitchFamily="34" charset="0"/>
              </a:rPr>
              <a:t>- Could is used to indicate past ability –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He could play chess when he was seven.</a:t>
            </a:r>
            <a:r>
              <a:rPr lang="en-US" sz="2000" dirty="0">
                <a:effectLst/>
                <a:latin typeface="Segoe UI" panose="020B0502040204020203" pitchFamily="34" charset="0"/>
                <a:ea typeface="Segoe UI Black" panose="020B0A02040204020203" pitchFamily="34" charset="0"/>
                <a:cs typeface="Segoe UI" panose="020B0502040204020203" pitchFamily="34" charset="0"/>
              </a:rPr>
              <a:t>  </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algn="just">
              <a:lnSpc>
                <a:spcPct val="107000"/>
              </a:lnSpc>
              <a:spcAft>
                <a:spcPts val="800"/>
              </a:spcAft>
            </a:pPr>
            <a:r>
              <a:rPr lang="en-US" sz="2000" dirty="0">
                <a:effectLst/>
                <a:latin typeface="Segoe UI" panose="020B0502040204020203" pitchFamily="34" charset="0"/>
                <a:ea typeface="Segoe UI Black" panose="020B0A02040204020203" pitchFamily="34" charset="0"/>
                <a:cs typeface="Segoe UI" panose="020B0502040204020203" pitchFamily="34" charset="0"/>
              </a:rPr>
              <a:t>- Can/could to ask for/give/refuse permission or request –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Could I take the book?; You can use my phone; Can you help me?</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marL="0" indent="0" algn="just">
              <a:lnSpc>
                <a:spcPct val="107000"/>
              </a:lnSpc>
              <a:spcAft>
                <a:spcPts val="800"/>
              </a:spcAft>
              <a:buNone/>
            </a:pPr>
            <a:endParaRPr lang="en-US" sz="2000" b="1" dirty="0">
              <a:effectLst/>
              <a:latin typeface="Segoe UI" panose="020B0502040204020203" pitchFamily="34" charset="0"/>
              <a:ea typeface="Segoe UI Black" panose="020B0A02040204020203" pitchFamily="34" charset="0"/>
              <a:cs typeface="Segoe UI" panose="020B0502040204020203" pitchFamily="34" charset="0"/>
            </a:endParaRPr>
          </a:p>
          <a:p>
            <a:pPr marL="0" indent="0" algn="just">
              <a:lnSpc>
                <a:spcPct val="107000"/>
              </a:lnSpc>
              <a:spcAft>
                <a:spcPts val="800"/>
              </a:spcAft>
              <a:buNone/>
            </a:pPr>
            <a:r>
              <a:rPr lang="en-US" sz="2000" b="1" dirty="0">
                <a:effectLst/>
                <a:latin typeface="Segoe UI" panose="020B0502040204020203" pitchFamily="34" charset="0"/>
                <a:ea typeface="Segoe UI Black" panose="020B0A02040204020203" pitchFamily="34" charset="0"/>
                <a:cs typeface="Segoe UI" panose="020B0502040204020203" pitchFamily="34" charset="0"/>
              </a:rPr>
              <a:t>2. Will/shall/would</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algn="just">
              <a:lnSpc>
                <a:spcPct val="107000"/>
              </a:lnSpc>
              <a:spcAft>
                <a:spcPts val="800"/>
              </a:spcAft>
            </a:pPr>
            <a:r>
              <a:rPr lang="en-US" sz="2000" dirty="0">
                <a:effectLst/>
                <a:latin typeface="Segoe UI" panose="020B0502040204020203" pitchFamily="34" charset="0"/>
                <a:ea typeface="Segoe UI Black" panose="020B0A02040204020203" pitchFamily="34" charset="0"/>
                <a:cs typeface="Segoe UI" panose="020B0502040204020203" pitchFamily="34" charset="0"/>
              </a:rPr>
              <a:t>- Shall/will is used to express the future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 He will come here soon; I/we shall go there.</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algn="just">
              <a:lnSpc>
                <a:spcPct val="107000"/>
              </a:lnSpc>
              <a:spcAft>
                <a:spcPts val="800"/>
              </a:spcAft>
            </a:pPr>
            <a:r>
              <a:rPr lang="en-US" sz="2000" dirty="0">
                <a:effectLst/>
                <a:latin typeface="Segoe UI" panose="020B0502040204020203" pitchFamily="34" charset="0"/>
                <a:ea typeface="Segoe UI Black" panose="020B0A02040204020203" pitchFamily="34" charset="0"/>
                <a:cs typeface="Segoe UI" panose="020B0502040204020203" pitchFamily="34" charset="0"/>
              </a:rPr>
              <a:t>- Shall is used to ask what to do –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What shall we do?</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pPr algn="just">
              <a:lnSpc>
                <a:spcPct val="107000"/>
              </a:lnSpc>
              <a:spcAft>
                <a:spcPts val="800"/>
              </a:spcAft>
            </a:pPr>
            <a:r>
              <a:rPr lang="en-US" sz="2000" dirty="0">
                <a:effectLst/>
                <a:latin typeface="Segoe UI" panose="020B0502040204020203" pitchFamily="34" charset="0"/>
                <a:ea typeface="Segoe UI Black" panose="020B0A02040204020203" pitchFamily="34" charset="0"/>
                <a:cs typeface="Segoe UI" panose="020B0502040204020203" pitchFamily="34" charset="0"/>
              </a:rPr>
              <a:t>- Would is used to express a polite request –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Would you (please) close the window?</a:t>
            </a:r>
            <a:r>
              <a:rPr lang="en-US" sz="2000" dirty="0">
                <a:effectLst/>
                <a:latin typeface="Segoe UI" panose="020B0502040204020203" pitchFamily="34" charset="0"/>
                <a:ea typeface="Segoe UI Black" panose="020B0A02040204020203" pitchFamily="34" charset="0"/>
                <a:cs typeface="Segoe UI" panose="020B0502040204020203" pitchFamily="34" charset="0"/>
              </a:rPr>
              <a:t> </a:t>
            </a:r>
            <a:endParaRPr lang="en-ID" sz="2000" dirty="0">
              <a:effectLst/>
              <a:latin typeface="Segoe UI" panose="020B0502040204020203" pitchFamily="34" charset="0"/>
              <a:ea typeface="Segoe UI Black" panose="020B0A02040204020203" pitchFamily="34" charset="0"/>
              <a:cs typeface="Segoe UI" panose="020B0502040204020203" pitchFamily="34" charset="0"/>
            </a:endParaRPr>
          </a:p>
          <a:p>
            <a:r>
              <a:rPr lang="en-US" sz="2000" dirty="0">
                <a:effectLst/>
                <a:latin typeface="Segoe UI" panose="020B0502040204020203" pitchFamily="34" charset="0"/>
                <a:ea typeface="Segoe UI Black" panose="020B0A02040204020203" pitchFamily="34" charset="0"/>
                <a:cs typeface="Segoe UI" panose="020B0502040204020203" pitchFamily="34" charset="0"/>
              </a:rPr>
              <a:t>- Would is used to express possible situation </a:t>
            </a:r>
            <a:r>
              <a:rPr lang="en-US" sz="2000" i="1" dirty="0">
                <a:effectLst/>
                <a:latin typeface="Segoe UI" panose="020B0502040204020203" pitchFamily="34" charset="0"/>
                <a:ea typeface="Segoe UI Black" panose="020B0A02040204020203" pitchFamily="34" charset="0"/>
                <a:cs typeface="Segoe UI" panose="020B0502040204020203" pitchFamily="34" charset="0"/>
              </a:rPr>
              <a:t>– A holiday would be great.</a:t>
            </a:r>
            <a:endParaRPr lang="en-ID" sz="2000" dirty="0">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13600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FED6D-3545-4187-B4E3-EB3D2CF0DB4E}"/>
              </a:ext>
            </a:extLst>
          </p:cNvPr>
          <p:cNvSpPr>
            <a:spLocks noGrp="1"/>
          </p:cNvSpPr>
          <p:nvPr>
            <p:ph idx="1"/>
          </p:nvPr>
        </p:nvSpPr>
        <p:spPr>
          <a:xfrm>
            <a:off x="638827" y="175364"/>
            <a:ext cx="11373633" cy="6682636"/>
          </a:xfrm>
        </p:spPr>
        <p:txBody>
          <a:bodyPr>
            <a:noAutofit/>
          </a:bodyPr>
          <a:lstStyle/>
          <a:p>
            <a:pPr marL="0" indent="0" algn="just">
              <a:lnSpc>
                <a:spcPct val="107000"/>
              </a:lnSpc>
              <a:spcAft>
                <a:spcPts val="800"/>
              </a:spcAft>
              <a:buNone/>
            </a:pPr>
            <a:r>
              <a:rPr lang="en-US" dirty="0">
                <a:effectLst/>
                <a:latin typeface="Segoe UI" panose="020B0502040204020203" pitchFamily="34" charset="0"/>
                <a:ea typeface="Calibri" panose="020F0502020204030204" pitchFamily="34" charset="0"/>
                <a:cs typeface="Segoe UI" panose="020B0502040204020203" pitchFamily="34" charset="0"/>
              </a:rPr>
              <a:t>3.  </a:t>
            </a:r>
            <a:r>
              <a:rPr lang="en-US" b="1" dirty="0">
                <a:effectLst/>
                <a:latin typeface="Segoe UI" panose="020B0502040204020203" pitchFamily="34" charset="0"/>
                <a:ea typeface="Calibri" panose="020F0502020204030204" pitchFamily="34" charset="0"/>
                <a:cs typeface="Segoe UI" panose="020B0502040204020203" pitchFamily="34" charset="0"/>
              </a:rPr>
              <a:t>Must</a:t>
            </a:r>
            <a:r>
              <a:rPr lang="en-US" dirty="0">
                <a:effectLst/>
                <a:latin typeface="Segoe UI" panose="020B0502040204020203" pitchFamily="34" charset="0"/>
                <a:ea typeface="Calibri" panose="020F0502020204030204" pitchFamily="34" charset="0"/>
                <a:cs typeface="Segoe UI" panose="020B0502040204020203" pitchFamily="34" charset="0"/>
              </a:rPr>
              <a:t> </a:t>
            </a:r>
            <a:endParaRPr lang="en-ID"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pPr>
            <a:r>
              <a:rPr lang="en-US" dirty="0">
                <a:effectLst/>
                <a:latin typeface="Segoe UI" panose="020B0502040204020203" pitchFamily="34" charset="0"/>
                <a:ea typeface="Calibri" panose="020F0502020204030204" pitchFamily="34" charset="0"/>
                <a:cs typeface="Segoe UI" panose="020B0502040204020203" pitchFamily="34" charset="0"/>
              </a:rPr>
              <a:t>- must is used to express necessity/obligation – </a:t>
            </a:r>
            <a:r>
              <a:rPr lang="en-US" i="1" dirty="0">
                <a:effectLst/>
                <a:latin typeface="Segoe UI" panose="020B0502040204020203" pitchFamily="34" charset="0"/>
                <a:ea typeface="Calibri" panose="020F0502020204030204" pitchFamily="34" charset="0"/>
                <a:cs typeface="Segoe UI" panose="020B0502040204020203" pitchFamily="34" charset="0"/>
              </a:rPr>
              <a:t>You must come early.</a:t>
            </a:r>
            <a:endParaRPr lang="en-ID"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07000"/>
              </a:lnSpc>
              <a:spcAft>
                <a:spcPts val="800"/>
              </a:spcAft>
            </a:pPr>
            <a:r>
              <a:rPr lang="en-US" dirty="0">
                <a:effectLst/>
                <a:latin typeface="Segoe UI" panose="020B0502040204020203" pitchFamily="34" charset="0"/>
                <a:ea typeface="Calibri" panose="020F0502020204030204" pitchFamily="34" charset="0"/>
                <a:cs typeface="Segoe UI" panose="020B0502040204020203" pitchFamily="34" charset="0"/>
              </a:rPr>
              <a:t>- must is used to express certainty </a:t>
            </a:r>
            <a:r>
              <a:rPr lang="en-US" i="1" dirty="0">
                <a:effectLst/>
                <a:latin typeface="Segoe UI" panose="020B0502040204020203" pitchFamily="34" charset="0"/>
                <a:ea typeface="Calibri" panose="020F0502020204030204" pitchFamily="34" charset="0"/>
                <a:cs typeface="Segoe UI" panose="020B0502040204020203" pitchFamily="34" charset="0"/>
              </a:rPr>
              <a:t>– He must be tired; They must be there.</a:t>
            </a:r>
            <a:endParaRPr lang="en-ID" dirty="0">
              <a:effectLst/>
              <a:latin typeface="Segoe UI" panose="020B0502040204020203" pitchFamily="34" charset="0"/>
              <a:ea typeface="Calibri" panose="020F0502020204030204" pitchFamily="34" charset="0"/>
              <a:cs typeface="Segoe UI" panose="020B0502040204020203" pitchFamily="34" charset="0"/>
            </a:endParaRPr>
          </a:p>
          <a:p>
            <a:pPr marL="0" indent="0">
              <a:lnSpc>
                <a:spcPct val="107000"/>
              </a:lnSpc>
              <a:spcAft>
                <a:spcPts val="800"/>
              </a:spcAft>
              <a:buNone/>
            </a:pPr>
            <a:r>
              <a:rPr lang="en-US" b="1" dirty="0">
                <a:effectLst/>
                <a:latin typeface="Segoe UI" panose="020B0502040204020203" pitchFamily="34" charset="0"/>
                <a:ea typeface="Calibri" panose="020F0502020204030204" pitchFamily="34" charset="0"/>
                <a:cs typeface="Segoe UI" panose="020B0502040204020203" pitchFamily="34" charset="0"/>
              </a:rPr>
              <a:t>4. Must and have/has to</a:t>
            </a:r>
            <a:endParaRPr lang="en-ID"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dirty="0">
                <a:effectLst/>
                <a:latin typeface="Segoe UI" panose="020B0502040204020203" pitchFamily="34" charset="0"/>
                <a:ea typeface="Calibri" panose="020F0502020204030204" pitchFamily="34" charset="0"/>
                <a:cs typeface="Segoe UI" panose="020B0502040204020203" pitchFamily="34" charset="0"/>
              </a:rPr>
              <a:t>Must and have to can be used to talk about necessity.</a:t>
            </a:r>
            <a:endParaRPr lang="en-ID" dirty="0">
              <a:effectLst/>
              <a:latin typeface="Segoe UI" panose="020B0502040204020203" pitchFamily="34" charset="0"/>
              <a:ea typeface="Calibri" panose="020F0502020204030204" pitchFamily="34" charset="0"/>
              <a:cs typeface="Segoe UI" panose="020B0502040204020203" pitchFamily="34" charset="0"/>
            </a:endParaRPr>
          </a:p>
          <a:p>
            <a:pPr marL="0" indent="0">
              <a:lnSpc>
                <a:spcPct val="107000"/>
              </a:lnSpc>
              <a:spcAft>
                <a:spcPts val="800"/>
              </a:spcAft>
              <a:buNone/>
            </a:pPr>
            <a:r>
              <a:rPr lang="en-US" i="1" dirty="0">
                <a:latin typeface="Segoe UI" panose="020B0502040204020203" pitchFamily="34" charset="0"/>
                <a:ea typeface="Calibri" panose="020F0502020204030204" pitchFamily="34" charset="0"/>
                <a:cs typeface="Segoe UI" panose="020B0502040204020203" pitchFamily="34" charset="0"/>
              </a:rPr>
              <a:t>    </a:t>
            </a:r>
            <a:r>
              <a:rPr lang="en-US" i="1" dirty="0">
                <a:effectLst/>
                <a:latin typeface="Segoe UI" panose="020B0502040204020203" pitchFamily="34" charset="0"/>
                <a:ea typeface="Calibri" panose="020F0502020204030204" pitchFamily="34" charset="0"/>
                <a:cs typeface="Segoe UI" panose="020B0502040204020203" pitchFamily="34" charset="0"/>
              </a:rPr>
              <a:t>Difference</a:t>
            </a:r>
            <a:r>
              <a:rPr lang="en-US" dirty="0">
                <a:effectLst/>
                <a:latin typeface="Segoe UI" panose="020B0502040204020203" pitchFamily="34" charset="0"/>
                <a:ea typeface="Calibri" panose="020F0502020204030204" pitchFamily="34" charset="0"/>
                <a:cs typeface="Segoe UI" panose="020B0502040204020203" pitchFamily="34" charset="0"/>
              </a:rPr>
              <a:t> : </a:t>
            </a:r>
          </a:p>
          <a:p>
            <a:pPr marL="0" indent="0">
              <a:lnSpc>
                <a:spcPct val="107000"/>
              </a:lnSpc>
              <a:spcAft>
                <a:spcPts val="800"/>
              </a:spcAft>
              <a:buNone/>
            </a:pPr>
            <a:r>
              <a:rPr lang="en-US" dirty="0">
                <a:latin typeface="Segoe UI" panose="020B0502040204020203" pitchFamily="34" charset="0"/>
                <a:ea typeface="Calibri" panose="020F0502020204030204" pitchFamily="34" charset="0"/>
                <a:cs typeface="Segoe UI" panose="020B0502040204020203" pitchFamily="34" charset="0"/>
              </a:rPr>
              <a:t>    </a:t>
            </a:r>
            <a:r>
              <a:rPr lang="en-US" dirty="0">
                <a:effectLst/>
                <a:latin typeface="Segoe UI" panose="020B0502040204020203" pitchFamily="34" charset="0"/>
                <a:ea typeface="Calibri" panose="020F0502020204030204" pitchFamily="34" charset="0"/>
                <a:cs typeface="Segoe UI" panose="020B0502040204020203" pitchFamily="34" charset="0"/>
              </a:rPr>
              <a:t>Must – ‘inside’ the speaker - </a:t>
            </a:r>
            <a:r>
              <a:rPr lang="en-US" i="1" dirty="0">
                <a:effectLst/>
                <a:latin typeface="Segoe UI" panose="020B0502040204020203" pitchFamily="34" charset="0"/>
                <a:ea typeface="Calibri" panose="020F0502020204030204" pitchFamily="34" charset="0"/>
                <a:cs typeface="Segoe UI" panose="020B0502040204020203" pitchFamily="34" charset="0"/>
              </a:rPr>
              <a:t>I must stop smoking. I have a bad cough.</a:t>
            </a:r>
            <a:endParaRPr lang="en-ID" dirty="0">
              <a:effectLst/>
              <a:latin typeface="Segoe UI" panose="020B0502040204020203" pitchFamily="34" charset="0"/>
              <a:ea typeface="Calibri" panose="020F0502020204030204" pitchFamily="34" charset="0"/>
              <a:cs typeface="Segoe UI" panose="020B0502040204020203" pitchFamily="34" charset="0"/>
            </a:endParaRPr>
          </a:p>
          <a:p>
            <a:pPr marL="0" indent="0">
              <a:lnSpc>
                <a:spcPct val="107000"/>
              </a:lnSpc>
              <a:spcAft>
                <a:spcPts val="800"/>
              </a:spcAft>
              <a:buNone/>
            </a:pPr>
            <a:r>
              <a:rPr lang="en-US" dirty="0">
                <a:effectLst/>
                <a:latin typeface="Segoe UI" panose="020B0502040204020203" pitchFamily="34" charset="0"/>
                <a:ea typeface="Calibri" panose="020F0502020204030204" pitchFamily="34" charset="0"/>
                <a:cs typeface="Segoe UI" panose="020B0502040204020203" pitchFamily="34" charset="0"/>
              </a:rPr>
              <a:t>    Have/has to – ‘outside’ the speaker  - </a:t>
            </a:r>
            <a:r>
              <a:rPr lang="en-US" i="1" dirty="0">
                <a:effectLst/>
                <a:latin typeface="Segoe UI" panose="020B0502040204020203" pitchFamily="34" charset="0"/>
                <a:ea typeface="Calibri" panose="020F0502020204030204" pitchFamily="34" charset="0"/>
                <a:cs typeface="Segoe UI" panose="020B0502040204020203" pitchFamily="34" charset="0"/>
              </a:rPr>
              <a:t>I have to stop smoking. Doctor’s  orders.</a:t>
            </a:r>
            <a:endParaRPr lang="en-ID" dirty="0">
              <a:effectLst/>
              <a:latin typeface="Segoe UI" panose="020B0502040204020203" pitchFamily="34" charset="0"/>
              <a:ea typeface="Calibri" panose="020F0502020204030204" pitchFamily="34" charset="0"/>
              <a:cs typeface="Segoe UI" panose="020B0502040204020203" pitchFamily="34" charset="0"/>
            </a:endParaRPr>
          </a:p>
          <a:p>
            <a:endParaRPr lang="en-ID"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753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6F26B-4771-4ADC-98E9-660D73BCC840}"/>
              </a:ext>
            </a:extLst>
          </p:cNvPr>
          <p:cNvSpPr>
            <a:spLocks noGrp="1"/>
          </p:cNvSpPr>
          <p:nvPr>
            <p:ph idx="1"/>
          </p:nvPr>
        </p:nvSpPr>
        <p:spPr>
          <a:xfrm>
            <a:off x="588723" y="87681"/>
            <a:ext cx="11461315" cy="6626269"/>
          </a:xfrm>
        </p:spPr>
        <p:txBody>
          <a:bodyPr>
            <a:normAutofit/>
          </a:bodyPr>
          <a:lstStyle/>
          <a:p>
            <a:pPr>
              <a:lnSpc>
                <a:spcPct val="107000"/>
              </a:lnSpc>
              <a:spcAft>
                <a:spcPts val="800"/>
              </a:spcAft>
            </a:pPr>
            <a:r>
              <a:rPr lang="en-US" sz="2000" b="1" dirty="0">
                <a:effectLst/>
                <a:latin typeface="Segoe UI" panose="020B0502040204020203" pitchFamily="34" charset="0"/>
                <a:ea typeface="Calibri" panose="020F0502020204030204" pitchFamily="34" charset="0"/>
                <a:cs typeface="Segoe UI" panose="020B0502040204020203" pitchFamily="34" charset="0"/>
              </a:rPr>
              <a:t>Activity 2</a:t>
            </a:r>
            <a:r>
              <a:rPr lang="en-US" sz="2000" dirty="0">
                <a:effectLst/>
                <a:latin typeface="Segoe UI" panose="020B0502040204020203" pitchFamily="34" charset="0"/>
                <a:ea typeface="Calibri" panose="020F0502020204030204" pitchFamily="34" charset="0"/>
                <a:cs typeface="Segoe UI" panose="020B0502040204020203" pitchFamily="34" charset="0"/>
              </a:rPr>
              <a:t> - </a:t>
            </a:r>
            <a:r>
              <a:rPr lang="en-US" sz="2000" i="1" dirty="0">
                <a:effectLst/>
                <a:latin typeface="Segoe UI" panose="020B0502040204020203" pitchFamily="34" charset="0"/>
                <a:ea typeface="Calibri" panose="020F0502020204030204" pitchFamily="34" charset="0"/>
                <a:cs typeface="Segoe UI" panose="020B0502040204020203" pitchFamily="34" charset="0"/>
              </a:rPr>
              <a:t>Complete the following sentences using must/can/could/will/would</a:t>
            </a:r>
            <a:endParaRPr lang="en-ID" sz="2000" i="1" dirty="0">
              <a:latin typeface="Segoe UI" panose="020B0502040204020203" pitchFamily="34" charset="0"/>
              <a:ea typeface="Calibri" panose="020F0502020204030204" pitchFamily="34" charset="0"/>
              <a:cs typeface="Segoe UI" panose="020B0502040204020203" pitchFamily="34" charset="0"/>
            </a:endParaRPr>
          </a:p>
          <a:p>
            <a:pPr marL="0" indent="0">
              <a:lnSpc>
                <a:spcPct val="107000"/>
              </a:lnSpc>
              <a:spcAft>
                <a:spcPts val="800"/>
              </a:spcAft>
              <a:buNone/>
            </a:pP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1. They _______ come to my party tomorrow.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2. David _______ sing jazz songs very well.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3. Ronald _______ play badminton when he was a kid.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4.  _______ you mind closing the window?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5. Rice _______ have water in order to grow.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6.  A motorcycle _______ have gasoline to run.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7. _______ you mind speaking a little more slowly?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8. Gary and his wife _______ go to Canada next year.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9. _______ you please open the door?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pPr marL="0" indent="0" algn="just">
              <a:lnSpc>
                <a:spcPct val="107000"/>
              </a:lnSpc>
              <a:spcAft>
                <a:spcPts val="800"/>
              </a:spcAft>
              <a:buNone/>
            </a:pPr>
            <a:r>
              <a:rPr lang="en-US" sz="2000" dirty="0">
                <a:effectLst/>
                <a:latin typeface="Segoe UI" panose="020B0502040204020203" pitchFamily="34" charset="0"/>
                <a:ea typeface="Calibri" panose="020F0502020204030204" pitchFamily="34" charset="0"/>
                <a:cs typeface="Segoe UI" panose="020B0502040204020203" pitchFamily="34" charset="0"/>
              </a:rPr>
              <a:t>10. She _______ write as fast as her brother does. </a:t>
            </a:r>
            <a:endParaRPr lang="en-ID" sz="2000" dirty="0">
              <a:effectLst/>
              <a:latin typeface="Segoe UI" panose="020B0502040204020203" pitchFamily="34" charset="0"/>
              <a:ea typeface="Calibri" panose="020F0502020204030204" pitchFamily="34" charset="0"/>
              <a:cs typeface="Segoe UI" panose="020B0502040204020203" pitchFamily="34" charset="0"/>
            </a:endParaRPr>
          </a:p>
          <a:p>
            <a:endParaRPr lang="en-ID"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4310673"/>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44041"/>
      </a:dk2>
      <a:lt2>
        <a:srgbClr val="ECEDF0"/>
      </a:lt2>
      <a:accent1>
        <a:srgbClr val="B8A014"/>
      </a:accent1>
      <a:accent2>
        <a:srgbClr val="E77C29"/>
      </a:accent2>
      <a:accent3>
        <a:srgbClr val="87AE1F"/>
      </a:accent3>
      <a:accent4>
        <a:srgbClr val="176ED5"/>
      </a:accent4>
      <a:accent5>
        <a:srgbClr val="4E54EB"/>
      </a:accent5>
      <a:accent6>
        <a:srgbClr val="8047DE"/>
      </a:accent6>
      <a:hlink>
        <a:srgbClr val="7481D0"/>
      </a:hlink>
      <a:folHlink>
        <a:srgbClr val="878787"/>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104</TotalTime>
  <Words>853</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Calibri</vt:lpstr>
      <vt:lpstr>Segoe UI</vt:lpstr>
      <vt:lpstr>Segoe UI Black</vt:lpstr>
      <vt:lpstr>Times New Roman</vt:lpstr>
      <vt:lpstr>AccentBoxVTI</vt:lpstr>
      <vt:lpstr>Grammar Focus</vt:lpstr>
      <vt:lpstr>Reading Comprehension</vt:lpstr>
      <vt:lpstr>PowerPoint Presentation</vt:lpstr>
      <vt:lpstr>Modals (1) can/could, will/shall/would, must/have or has to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Grammar Focus</dc:title>
  <dc:creator>DA - VI</dc:creator>
  <cp:lastModifiedBy>DA - VI</cp:lastModifiedBy>
  <cp:revision>7</cp:revision>
  <dcterms:created xsi:type="dcterms:W3CDTF">2020-08-17T04:12:48Z</dcterms:created>
  <dcterms:modified xsi:type="dcterms:W3CDTF">2020-08-17T05:57:45Z</dcterms:modified>
</cp:coreProperties>
</file>