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92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73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707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056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664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0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12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2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47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August 17, 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4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August 17, 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934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Rectangle 10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5" name="Picture 3">
            <a:extLst>
              <a:ext uri="{FF2B5EF4-FFF2-40B4-BE49-F238E27FC236}">
                <a16:creationId xmlns:a16="http://schemas.microsoft.com/office/drawing/2014/main" id="{3211D026-96FE-4F6D-B62C-23E973CD4F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6" name="Rectangle 12">
            <a:extLst>
              <a:ext uri="{FF2B5EF4-FFF2-40B4-BE49-F238E27FC236}">
                <a16:creationId xmlns:a16="http://schemas.microsoft.com/office/drawing/2014/main" id="{8C1B6235-FA3D-4887-A978-D884AA0DF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70810" y="536812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DAB3FF-D1B8-4723-9822-563EC83FF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53314" y="576263"/>
            <a:ext cx="4444436" cy="61371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4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Grammar Focus</a:t>
            </a:r>
            <a:endParaRPr lang="en-ID" sz="4000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9877E-E3F2-4804-8712-224FF9872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99" y="1465560"/>
            <a:ext cx="5397127" cy="1515636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Modals (2)</a:t>
            </a:r>
          </a:p>
          <a:p>
            <a:pPr algn="l"/>
            <a:r>
              <a:rPr lang="en-US" sz="4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Should/Ought to, </a:t>
            </a:r>
            <a:r>
              <a:rPr lang="en-US" sz="40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M</a:t>
            </a:r>
            <a:r>
              <a:rPr lang="en-US" sz="4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ay/Might</a:t>
            </a:r>
            <a:endParaRPr lang="en-ID" sz="4000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cxnSp>
        <p:nvCxnSpPr>
          <p:cNvPr id="27" name="Straight Connector 14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96A3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6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96A3C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957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A9F59-5277-4088-8204-183C6F5E4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6066" y="1102291"/>
            <a:ext cx="10221238" cy="4659682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 Should and ought to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- Should/ought to is used to express the right thing to do/suggestion </a:t>
            </a:r>
            <a:endParaRPr lang="en-US" sz="2000" b="1" dirty="0"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Exampl</a:t>
            </a:r>
            <a:r>
              <a:rPr lang="en-US" sz="20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e: You should revise the paper before the exam.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         We ought to know about the first aid.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Note: Ought to is more formal that should.</a:t>
            </a:r>
          </a:p>
          <a:p>
            <a:endParaRPr lang="en-ID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85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F7B28-B6C4-44DB-885A-89E1CDBD5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916" y="723334"/>
            <a:ext cx="10543031" cy="5589784"/>
          </a:xfrm>
        </p:spPr>
        <p:txBody>
          <a:bodyPr/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2. May/might</a:t>
            </a:r>
            <a:endParaRPr lang="en-ID" sz="24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- </a:t>
            </a:r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May/might is used to express possibility 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Example: They may/might help us.</a:t>
            </a:r>
            <a:endParaRPr lang="en-ID" sz="24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</a:t>
            </a:r>
            <a:r>
              <a:rPr lang="en-US" sz="24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- May is used to ask for/give/refuse permission.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   Example: </a:t>
            </a:r>
            <a:r>
              <a:rPr lang="en-US" sz="24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May I take the book?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i="1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	</a:t>
            </a:r>
            <a:r>
              <a:rPr lang="en-US" sz="24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You may take it.</a:t>
            </a:r>
            <a:endParaRPr lang="en-ID" sz="24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40185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9A53-28D3-45D2-86D1-50CCAA2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5" y="755303"/>
            <a:ext cx="10543032" cy="987685"/>
          </a:xfrm>
        </p:spPr>
        <p:txBody>
          <a:bodyPr/>
          <a:lstStyle/>
          <a:p>
            <a:r>
              <a:rPr lang="en-US" dirty="0"/>
              <a:t>How to use modals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7483-D688-44B3-9525-F66D42AE7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917" y="3799466"/>
            <a:ext cx="10543031" cy="281022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Example: Judy should buy a new book.</a:t>
            </a:r>
            <a:endParaRPr lang="en-ID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B6720-C075-40D7-8579-05B27403BDEF}"/>
              </a:ext>
            </a:extLst>
          </p:cNvPr>
          <p:cNvSpPr/>
          <p:nvPr/>
        </p:nvSpPr>
        <p:spPr>
          <a:xfrm>
            <a:off x="4952446" y="2421604"/>
            <a:ext cx="1062155" cy="77661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M</a:t>
            </a:r>
            <a:endParaRPr lang="en-ID" dirty="0">
              <a:latin typeface="Arial Black" panose="020B0A04020102020204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6A77BF-399E-47B9-9EFA-29763D065682}"/>
              </a:ext>
            </a:extLst>
          </p:cNvPr>
          <p:cNvSpPr/>
          <p:nvPr/>
        </p:nvSpPr>
        <p:spPr>
          <a:xfrm>
            <a:off x="5855917" y="2213991"/>
            <a:ext cx="2004164" cy="13778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V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Verb</a:t>
            </a:r>
            <a:endParaRPr lang="en-ID" sz="2000" dirty="0">
              <a:latin typeface="Arial Black" panose="020B0A040201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72B46C-5341-4502-91E0-7F0DF8C7890A}"/>
              </a:ext>
            </a:extLst>
          </p:cNvPr>
          <p:cNvSpPr/>
          <p:nvPr/>
        </p:nvSpPr>
        <p:spPr>
          <a:xfrm>
            <a:off x="3106965" y="2213991"/>
            <a:ext cx="2004164" cy="137786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rial Black" panose="020B0A04020102020204" pitchFamily="34" charset="0"/>
              </a:rPr>
              <a:t>S</a:t>
            </a:r>
          </a:p>
          <a:p>
            <a:pPr algn="ctr"/>
            <a:r>
              <a:rPr lang="en-US" sz="2000" dirty="0">
                <a:latin typeface="Arial Black" panose="020B0A04020102020204" pitchFamily="34" charset="0"/>
              </a:rPr>
              <a:t>Subject</a:t>
            </a:r>
            <a:endParaRPr lang="en-ID" sz="20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6267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A4F6-9853-4582-B86E-669174D0F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of Modal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81ED-B9E9-4C4A-8E67-D2D180D0D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726" y="2968669"/>
            <a:ext cx="10543031" cy="4206383"/>
          </a:xfrm>
        </p:spPr>
        <p:txBody>
          <a:bodyPr/>
          <a:lstStyle/>
          <a:p>
            <a:pPr marL="457200" lvl="1" indent="0">
              <a:buNone/>
            </a:pPr>
            <a:r>
              <a:rPr lang="en-US" b="0" i="0" dirty="0">
                <a:solidFill>
                  <a:srgbClr val="4C4C4C"/>
                </a:solidFill>
                <a:effectLst/>
                <a:latin typeface="-apple-system"/>
              </a:rPr>
              <a:t>	+ You </a:t>
            </a:r>
            <a:r>
              <a:rPr lang="en-US" b="1" i="0" dirty="0">
                <a:solidFill>
                  <a:srgbClr val="4C4C4C"/>
                </a:solidFill>
                <a:effectLst/>
                <a:latin typeface="-apple-system"/>
              </a:rPr>
              <a:t>should</a:t>
            </a:r>
            <a:r>
              <a:rPr lang="en-US" b="0" i="0" dirty="0">
                <a:solidFill>
                  <a:srgbClr val="4C4C4C"/>
                </a:solidFill>
                <a:effectLst/>
                <a:latin typeface="-apple-system"/>
              </a:rPr>
              <a:t> see the doctor.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C4C4C"/>
                </a:solidFill>
                <a:latin typeface="-apple-system"/>
              </a:rPr>
              <a:t>	- You shouldn’t see the doctor.</a:t>
            </a:r>
          </a:p>
          <a:p>
            <a:pPr marL="0" indent="0">
              <a:buNone/>
            </a:pPr>
            <a:r>
              <a:rPr lang="en-US" sz="2200" b="0" i="0" dirty="0">
                <a:solidFill>
                  <a:srgbClr val="4C4C4C"/>
                </a:solidFill>
                <a:effectLst/>
                <a:latin typeface="-apple-system"/>
              </a:rPr>
              <a:t>	? Should I see the doctor?</a:t>
            </a:r>
          </a:p>
          <a:p>
            <a:pPr marL="0" indent="0">
              <a:buNone/>
            </a:pPr>
            <a:endParaRPr lang="en-US" sz="2200" b="0" i="0" dirty="0">
              <a:solidFill>
                <a:srgbClr val="4C4C4C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4C4C4C"/>
                </a:solidFill>
                <a:latin typeface="-apple-system"/>
              </a:rPr>
              <a:t>	+ </a:t>
            </a:r>
            <a:r>
              <a:rPr lang="en-US" sz="2200" b="0" i="0" dirty="0">
                <a:solidFill>
                  <a:srgbClr val="4C4C4C"/>
                </a:solidFill>
                <a:effectLst/>
                <a:latin typeface="-apple-system"/>
              </a:rPr>
              <a:t>We </a:t>
            </a:r>
            <a:r>
              <a:rPr lang="en-US" sz="2200" b="1" i="0" dirty="0">
                <a:solidFill>
                  <a:srgbClr val="4C4C4C"/>
                </a:solidFill>
                <a:effectLst/>
                <a:latin typeface="-apple-system"/>
              </a:rPr>
              <a:t>ought to</a:t>
            </a:r>
            <a:r>
              <a:rPr lang="en-US" sz="2200" b="0" i="0" dirty="0">
                <a:solidFill>
                  <a:srgbClr val="4C4C4C"/>
                </a:solidFill>
                <a:effectLst/>
                <a:latin typeface="-apple-system"/>
              </a:rPr>
              <a:t> select the best candidate for the job.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C4C4C"/>
                </a:solidFill>
                <a:latin typeface="-apple-system"/>
              </a:rPr>
              <a:t>	- We ought to not select the best candidate for the job.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4C4C4C"/>
                </a:solidFill>
                <a:latin typeface="-apple-system"/>
              </a:rPr>
              <a:t>	? Ought to we select the best candidate for the job?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6D74B6-40AE-4D29-82A1-ED621A75E05C}"/>
              </a:ext>
            </a:extLst>
          </p:cNvPr>
          <p:cNvSpPr/>
          <p:nvPr/>
        </p:nvSpPr>
        <p:spPr>
          <a:xfrm>
            <a:off x="800726" y="1540702"/>
            <a:ext cx="9782827" cy="1039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Calibri" pitchFamily="34" charset="0"/>
                <a:cs typeface="+mn-cs"/>
              </a:rPr>
              <a:t>Modal verbs </a:t>
            </a:r>
            <a:r>
              <a:rPr lang="en-GB" sz="3200" dirty="0">
                <a:latin typeface="Calibri" pitchFamily="34" charset="0"/>
                <a:cs typeface="+mn-cs"/>
              </a:rPr>
              <a:t>are followed by an infinitive </a:t>
            </a:r>
            <a:r>
              <a:rPr lang="en-GB" sz="3200" u="sng" dirty="0">
                <a:latin typeface="Calibri" pitchFamily="34" charset="0"/>
                <a:cs typeface="+mn-cs"/>
              </a:rPr>
              <a:t>without</a:t>
            </a:r>
            <a:r>
              <a:rPr lang="en-GB" sz="3200" dirty="0">
                <a:latin typeface="Calibri" pitchFamily="34" charset="0"/>
                <a:cs typeface="+mn-cs"/>
              </a:rPr>
              <a:t> </a:t>
            </a:r>
            <a:r>
              <a:rPr lang="en-GB" sz="3200" dirty="0">
                <a:solidFill>
                  <a:srgbClr val="FF0000"/>
                </a:solidFill>
                <a:latin typeface="Calibri" pitchFamily="34" charset="0"/>
                <a:cs typeface="+mn-cs"/>
              </a:rPr>
              <a:t>to.</a:t>
            </a:r>
          </a:p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50574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D254E-4620-4693-BE66-0D3ADEC4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484" y="635652"/>
            <a:ext cx="10543031" cy="5301685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He 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work out and eat healthy food every day.</a:t>
            </a:r>
            <a:endParaRPr lang="en-ID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He may not work out and eat healthy food every day.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May he work out and eat healthy food every day?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endParaRPr lang="en-ID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 You </a:t>
            </a:r>
            <a:r>
              <a:rPr lang="en-US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may/might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forget the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embarassing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incident.</a:t>
            </a:r>
            <a:endParaRPr lang="en-ID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not forget the embarrassing incident.</a:t>
            </a: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D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 May/might you forget the embarrassing incident?</a:t>
            </a:r>
          </a:p>
          <a:p>
            <a:pPr marL="0" indent="0">
              <a:buNone/>
            </a:pPr>
            <a:endParaRPr lang="en-ID" sz="2200" dirty="0"/>
          </a:p>
        </p:txBody>
      </p:sp>
    </p:spTree>
    <p:extLst>
      <p:ext uri="{BB962C8B-B14F-4D97-AF65-F5344CB8AC3E}">
        <p14:creationId xmlns:p14="http://schemas.microsoft.com/office/powerpoint/2010/main" val="53825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BAD11-69EB-4321-B38A-53E48D574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6930"/>
            <a:ext cx="12192000" cy="650414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Practice one of the dialogues below with your friend</a:t>
            </a: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Dialogue 1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Anne 	: I may not go to the grocery store today.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Eva 	: Does it mean you are not going?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Anne 	: I mean that I am not sure if I will go to the grocery store today, but I might.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Eva 	: So, will you go?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Anne 	: As I said, I am thinking about it. I will decide later.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Dialogue 2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Ralf  	: Do you think that our team will win the football game?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George	: They may not.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Ralf 	: Do you think they will lose the game then?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George	: I am not sure. Our team is good, but the other team is good as well.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Ralf 	: I think we will win the game. </a:t>
            </a:r>
            <a:endParaRPr lang="en-ID" sz="18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</a:rPr>
              <a:t>George	: I hope you are right.</a:t>
            </a:r>
            <a:endParaRPr lang="en-ID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98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FC666-ABCE-4186-A070-BAC0DA8BC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" y="162839"/>
            <a:ext cx="11974881" cy="6601216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i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Write declarative and interrogative sentences using the following modals. See the example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Example</a:t>
            </a: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: should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(+)         She should answer the questions.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(?)         Should she answer the questions?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(</a:t>
            </a:r>
            <a:r>
              <a:rPr lang="en-US" sz="2000" dirty="0" err="1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Wh</a:t>
            </a: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/H) What should she answer?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 	 (-)          She should not answer the questions.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 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1. may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	2. will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	3. can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	4. should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dirty="0">
                <a:effectLst/>
                <a:latin typeface="Segoe UI Black" panose="020B0A02040204020203" pitchFamily="34" charset="0"/>
                <a:ea typeface="Segoe UI Black" panose="020B0A02040204020203" pitchFamily="34" charset="0"/>
                <a:cs typeface="Times New Roman" panose="02020603050405020304" pitchFamily="18" charset="0"/>
              </a:rPr>
              <a:t> 	5. must</a:t>
            </a:r>
            <a:endParaRPr lang="en-ID" sz="2000" dirty="0">
              <a:effectLst/>
              <a:latin typeface="Segoe UI Black" panose="020B0A02040204020203" pitchFamily="34" charset="0"/>
              <a:ea typeface="Segoe UI Black" panose="020B0A02040204020203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D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650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LeftStep">
      <a:dk1>
        <a:srgbClr val="000000"/>
      </a:dk1>
      <a:lt1>
        <a:srgbClr val="FFFFFF"/>
      </a:lt1>
      <a:dk2>
        <a:srgbClr val="3E2441"/>
      </a:dk2>
      <a:lt2>
        <a:srgbClr val="E8E6E2"/>
      </a:lt2>
      <a:accent1>
        <a:srgbClr val="96A3C6"/>
      </a:accent1>
      <a:accent2>
        <a:srgbClr val="7FA7BA"/>
      </a:accent2>
      <a:accent3>
        <a:srgbClr val="82ACA8"/>
      </a:accent3>
      <a:accent4>
        <a:srgbClr val="77AE92"/>
      </a:accent4>
      <a:accent5>
        <a:srgbClr val="81AC84"/>
      </a:accent5>
      <a:accent6>
        <a:srgbClr val="8AAE77"/>
      </a:accent6>
      <a:hlink>
        <a:srgbClr val="908157"/>
      </a:hlink>
      <a:folHlink>
        <a:srgbClr val="7F7F7F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529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-apple-system</vt:lpstr>
      <vt:lpstr>Arial</vt:lpstr>
      <vt:lpstr>Arial Black</vt:lpstr>
      <vt:lpstr>Calibri</vt:lpstr>
      <vt:lpstr>Dante</vt:lpstr>
      <vt:lpstr>Dante (Headings)2</vt:lpstr>
      <vt:lpstr>Segoe UI Black</vt:lpstr>
      <vt:lpstr>Wingdings 2</vt:lpstr>
      <vt:lpstr>OffsetVTI</vt:lpstr>
      <vt:lpstr>Grammar Focus</vt:lpstr>
      <vt:lpstr>PowerPoint Presentation</vt:lpstr>
      <vt:lpstr>PowerPoint Presentation</vt:lpstr>
      <vt:lpstr>How to use modals</vt:lpstr>
      <vt:lpstr>Form of Modal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Grammar Focus</dc:title>
  <dc:creator>DA - VI</dc:creator>
  <cp:lastModifiedBy>DA - VI</cp:lastModifiedBy>
  <cp:revision>10</cp:revision>
  <dcterms:created xsi:type="dcterms:W3CDTF">2020-08-17T06:14:52Z</dcterms:created>
  <dcterms:modified xsi:type="dcterms:W3CDTF">2020-08-17T09:42:44Z</dcterms:modified>
</cp:coreProperties>
</file>