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3500-4054-40C3-9667-116897529F33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92C0F08-AB8F-4424-A8F0-243FE65DF686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73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3500-4054-40C3-9667-116897529F33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0F08-AB8F-4424-A8F0-243FE65DF686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0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3500-4054-40C3-9667-116897529F33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0F08-AB8F-4424-A8F0-243FE65DF686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18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3500-4054-40C3-9667-116897529F33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0F08-AB8F-4424-A8F0-243FE65DF686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46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3500-4054-40C3-9667-116897529F33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0F08-AB8F-4424-A8F0-243FE65DF686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02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3500-4054-40C3-9667-116897529F33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0F08-AB8F-4424-A8F0-243FE65DF686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46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3500-4054-40C3-9667-116897529F33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0F08-AB8F-4424-A8F0-243FE65DF686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4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3500-4054-40C3-9667-116897529F33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0F08-AB8F-4424-A8F0-243FE65DF686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50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3500-4054-40C3-9667-116897529F33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0F08-AB8F-4424-A8F0-243FE65DF6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950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3500-4054-40C3-9667-116897529F33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0F08-AB8F-4424-A8F0-243FE65DF686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50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6FB3500-4054-40C3-9667-116897529F33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0F08-AB8F-4424-A8F0-243FE65DF686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84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B3500-4054-40C3-9667-116897529F33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92C0F08-AB8F-4424-A8F0-243FE65DF686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75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9D52-D5EA-44A9-A355-387F73A0E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Passive (1) in Simple present, Simple past, Simple future Tense</a:t>
            </a:r>
            <a:endParaRPr lang="en-ID" sz="3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49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912C-FA83-4EA7-8E7B-00F1D312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verb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EC5FE-2213-4B4E-BC45-9E731F31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3 kinds of verbs;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Verb 1&gt;&gt;&gt; Present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Verb 2&gt;&gt;&gt; Past</a:t>
            </a:r>
          </a:p>
          <a:p>
            <a:pPr algn="just"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Verb 3&gt;&gt;&gt; Past Participle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9680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3A309A-3359-464A-9F02-25D33DFB8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36" y="475989"/>
            <a:ext cx="9987728" cy="5039878"/>
          </a:xfrm>
        </p:spPr>
      </p:pic>
    </p:spTree>
    <p:extLst>
      <p:ext uri="{BB962C8B-B14F-4D97-AF65-F5344CB8AC3E}">
        <p14:creationId xmlns:p14="http://schemas.microsoft.com/office/powerpoint/2010/main" val="245736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1E4A3-75A4-4947-A958-270BAA92D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11270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passive verb has a form of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V3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e.g. sent, written, helped, made, taken, etc.</a:t>
            </a: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Passive form in Simple Present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 + is/am/are + V3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Passive form in Simple Past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S + was/were + V3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Passive form in Simple Future    : S + will be + V3</a:t>
            </a:r>
            <a:endParaRPr lang="en-ID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4289C49A-ADF3-41B3-9973-FF049C73BBCF}"/>
              </a:ext>
            </a:extLst>
          </p:cNvPr>
          <p:cNvSpPr txBox="1"/>
          <p:nvPr/>
        </p:nvSpPr>
        <p:spPr>
          <a:xfrm>
            <a:off x="1265130" y="739036"/>
            <a:ext cx="3181610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rgbClr val="FF0000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General form: S + be + V</a:t>
            </a:r>
            <a:r>
              <a:rPr lang="en-US" kern="1200" baseline="-25000" dirty="0">
                <a:solidFill>
                  <a:srgbClr val="FF0000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  <a:endParaRPr lang="en-ID" dirty="0">
              <a:solidFill>
                <a:srgbClr val="FF0000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8395AB-E19A-4B22-8E9D-687849240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31456"/>
              </p:ext>
            </p:extLst>
          </p:nvPr>
        </p:nvGraphicFramePr>
        <p:xfrm>
          <a:off x="1265130" y="3967111"/>
          <a:ext cx="10647122" cy="1970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2657">
                  <a:extLst>
                    <a:ext uri="{9D8B030D-6E8A-4147-A177-3AD203B41FA5}">
                      <a16:colId xmlns:a16="http://schemas.microsoft.com/office/drawing/2014/main" val="3420278134"/>
                    </a:ext>
                  </a:extLst>
                </a:gridCol>
                <a:gridCol w="3363139">
                  <a:extLst>
                    <a:ext uri="{9D8B030D-6E8A-4147-A177-3AD203B41FA5}">
                      <a16:colId xmlns:a16="http://schemas.microsoft.com/office/drawing/2014/main" val="1449982135"/>
                    </a:ext>
                  </a:extLst>
                </a:gridCol>
                <a:gridCol w="4701326">
                  <a:extLst>
                    <a:ext uri="{9D8B030D-6E8A-4147-A177-3AD203B41FA5}">
                      <a16:colId xmlns:a16="http://schemas.microsoft.com/office/drawing/2014/main" val="3545201209"/>
                    </a:ext>
                  </a:extLst>
                </a:gridCol>
              </a:tblGrid>
              <a:tr h="3363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Tense</a:t>
                      </a:r>
                      <a:endParaRPr lang="en-ID" sz="1600">
                        <a:effectLst/>
                        <a:latin typeface="Segoe UI Black" panose="020B0A02040204020203" pitchFamily="34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Active</a:t>
                      </a:r>
                      <a:endParaRPr lang="en-ID" sz="1600">
                        <a:effectLst/>
                        <a:latin typeface="Segoe UI Black" panose="020B0A02040204020203" pitchFamily="34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Passive</a:t>
                      </a:r>
                      <a:endParaRPr lang="en-ID" sz="1600">
                        <a:effectLst/>
                        <a:latin typeface="Segoe UI Black" panose="020B0A02040204020203" pitchFamily="34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832230"/>
                  </a:ext>
                </a:extLst>
              </a:tr>
              <a:tr h="6067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Simple Present</a:t>
                      </a:r>
                      <a:endParaRPr lang="en-ID" sz="1600" dirty="0">
                        <a:effectLst/>
                        <a:latin typeface="Segoe UI Black" panose="020B0A02040204020203" pitchFamily="34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John helps Mary</a:t>
                      </a:r>
                      <a:endParaRPr lang="en-ID" sz="1600">
                        <a:effectLst/>
                        <a:latin typeface="Segoe UI Black" panose="020B0A02040204020203" pitchFamily="34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Mary is helped by John</a:t>
                      </a:r>
                      <a:endParaRPr lang="en-ID" sz="1600">
                        <a:effectLst/>
                        <a:latin typeface="Segoe UI Black" panose="020B0A02040204020203" pitchFamily="34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3689928"/>
                  </a:ext>
                </a:extLst>
              </a:tr>
              <a:tr h="3370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Simple Past</a:t>
                      </a:r>
                      <a:endParaRPr lang="en-ID" sz="1600">
                        <a:effectLst/>
                        <a:latin typeface="Segoe UI Black" panose="020B0A02040204020203" pitchFamily="34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John helped Mary</a:t>
                      </a:r>
                      <a:endParaRPr lang="en-ID" sz="1600">
                        <a:effectLst/>
                        <a:latin typeface="Segoe UI Black" panose="020B0A02040204020203" pitchFamily="34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Mary was helped by John </a:t>
                      </a:r>
                      <a:endParaRPr lang="en-ID" sz="1600">
                        <a:effectLst/>
                        <a:latin typeface="Segoe UI Black" panose="020B0A02040204020203" pitchFamily="34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8231238"/>
                  </a:ext>
                </a:extLst>
              </a:tr>
              <a:tr h="6904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Simple Future</a:t>
                      </a:r>
                      <a:endParaRPr lang="en-ID" sz="1600">
                        <a:effectLst/>
                        <a:latin typeface="Segoe UI Black" panose="020B0A02040204020203" pitchFamily="34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John will help Mary</a:t>
                      </a:r>
                      <a:endParaRPr lang="en-ID" sz="1600">
                        <a:effectLst/>
                        <a:latin typeface="Segoe UI Black" panose="020B0A02040204020203" pitchFamily="34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Mary will be helped by John </a:t>
                      </a:r>
                      <a:endParaRPr lang="en-ID" sz="1600" dirty="0">
                        <a:effectLst/>
                        <a:latin typeface="Segoe UI Black" panose="020B0A02040204020203" pitchFamily="34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73028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8D54C69-BB52-44F2-95F4-C532F1BEE945}"/>
              </a:ext>
            </a:extLst>
          </p:cNvPr>
          <p:cNvSpPr txBox="1"/>
          <p:nvPr/>
        </p:nvSpPr>
        <p:spPr>
          <a:xfrm>
            <a:off x="0" y="3567001"/>
            <a:ext cx="61377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Example: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29212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5ECF-4DB8-4AA4-9A67-1BBE16B4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to know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A12A1-1BF9-4A34-A91F-4586C79C9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Subject in passive sentence is th</a:t>
            </a:r>
            <a:r>
              <a:rPr lang="en-ID" dirty="0">
                <a:solidFill>
                  <a:srgbClr val="000000"/>
                </a:solidFill>
                <a:latin typeface="Helvetica Neue"/>
              </a:rPr>
              <a:t>e object in the active one.</a:t>
            </a:r>
          </a:p>
          <a:p>
            <a:pPr algn="just">
              <a:buFont typeface="+mj-lt"/>
              <a:buAutoNum type="arabicPeriod"/>
            </a:pPr>
            <a:endParaRPr lang="en-ID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just">
              <a:buFont typeface="+mj-lt"/>
              <a:buAutoNum type="arabicPeriod"/>
            </a:pP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All passive sentences must use Verb 3.</a:t>
            </a:r>
          </a:p>
          <a:p>
            <a:pPr algn="just">
              <a:buFont typeface="+mj-lt"/>
              <a:buAutoNum type="arabicPeriod"/>
            </a:pPr>
            <a:endParaRPr lang="en-ID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just">
              <a:buFont typeface="+mj-lt"/>
              <a:buAutoNum type="arabicPeriod"/>
            </a:pP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After Verb 3, we can add </a:t>
            </a:r>
            <a:r>
              <a:rPr lang="en-ID" b="1" i="0" dirty="0">
                <a:solidFill>
                  <a:srgbClr val="000000"/>
                </a:solidFill>
                <a:effectLst/>
                <a:latin typeface="Helvetica Neue"/>
              </a:rPr>
              <a:t>by + Subject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in passive sentence.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3509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E2399-50B8-4F78-8107-E59CAE9DA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275572"/>
            <a:ext cx="12191999" cy="61001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Activity 2</a:t>
            </a: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- </a:t>
            </a:r>
            <a:r>
              <a:rPr lang="en-US" sz="1800" i="1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Change the sentences to passive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1. Jill borrowed my pen yesterday.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____________________________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2. Ray will buy the shoes tomorrow. 	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____________________________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3. Eddy took the boxes. 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____________________________					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4. A postman delivers the letters. 		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____________________________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5. A new teacher will teach their class. 	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____________________________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6. David bought a black motorcycle. 	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____________________________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7. The boys play basketball. 			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____________________________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8. We will start English lesson soon.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____________________________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9. She reads emails every night.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____________________________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10. I often listen to mp3 songs.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  ___________________________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D" sz="1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00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6E4DD-C33A-4232-9573-48E4277F2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087649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Activity 3 -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active voices using the “words” below &amp; change them to passive. Study the examples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1.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Simple Present - Active 	: My mother makes a cake every month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	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  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Passive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: A cake is made by my mother every month.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Simple Past	- Active 	: My mother made a cake yesterday.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 Passive	: A cake was made by my mother yesterday.</a:t>
            </a:r>
            <a:endParaRPr lang="en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Simple Future  - Active	: My mother will make a cake tomorrow</a:t>
            </a:r>
            <a:endParaRPr lang="en-ID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	               Passive	: A cake will be made by my mother tomorrow.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D" sz="2400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DB0B8BB2-8C10-4B22-B76F-5526AEC8A509}"/>
              </a:ext>
            </a:extLst>
          </p:cNvPr>
          <p:cNvSpPr txBox="1"/>
          <p:nvPr/>
        </p:nvSpPr>
        <p:spPr>
          <a:xfrm>
            <a:off x="188964" y="4456433"/>
            <a:ext cx="1539628" cy="16312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Drink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Study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Watch 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Eat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Ride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086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99</TotalTime>
  <Words>442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Georgia</vt:lpstr>
      <vt:lpstr>Gill Sans MT</vt:lpstr>
      <vt:lpstr>Helvetica Neue</vt:lpstr>
      <vt:lpstr>Segoe UI Black</vt:lpstr>
      <vt:lpstr>Times New Roman</vt:lpstr>
      <vt:lpstr>Gallery</vt:lpstr>
      <vt:lpstr>Passive (1) in Simple present, Simple past, Simple future Tense</vt:lpstr>
      <vt:lpstr>Kinds of verb</vt:lpstr>
      <vt:lpstr>PowerPoint Presentation</vt:lpstr>
      <vt:lpstr>PowerPoint Presentation</vt:lpstr>
      <vt:lpstr>Have to know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Passive (1) in Simple present, Simple past, Simple future Tense</dc:title>
  <dc:creator>DA - VI</dc:creator>
  <cp:lastModifiedBy>DA - VI</cp:lastModifiedBy>
  <cp:revision>4</cp:revision>
  <dcterms:created xsi:type="dcterms:W3CDTF">2020-08-17T07:28:51Z</dcterms:created>
  <dcterms:modified xsi:type="dcterms:W3CDTF">2020-08-17T10:02:50Z</dcterms:modified>
</cp:coreProperties>
</file>