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7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7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7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8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77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5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0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761D6C79-A84E-48FD-8910-7D7CA8A0B4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5" b="48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1145F121-7DB3-4C20-B960-333CE2967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tx1">
                  <a:alpha val="23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C7E95-382E-477A-9A16-DADE505C6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1"/>
            <a:ext cx="9144000" cy="3850276"/>
          </a:xfrm>
        </p:spPr>
        <p:txBody>
          <a:bodyPr>
            <a:normAutofit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Grammar Focus: passive (2) in Present continuous, Present perfect, Modal </a:t>
            </a:r>
            <a:b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7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E7CA-9BA6-4BF1-A501-1D1DF3D16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027" y="0"/>
            <a:ext cx="10240903" cy="751562"/>
          </a:xfrm>
        </p:spPr>
        <p:txBody>
          <a:bodyPr>
            <a:noAutofit/>
          </a:bodyPr>
          <a:lstStyle/>
          <a:p>
            <a:r>
              <a:rPr lang="en-US" sz="2000" dirty="0"/>
              <a:t>A. Passive voice is used when we only focus on the event not the subject who does it</a:t>
            </a:r>
            <a:endParaRPr lang="en-ID" sz="2000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83577FA-3D1D-4ECB-8704-AC476E9F7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964" y="1046217"/>
            <a:ext cx="5948072" cy="3957637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F7679B-0A52-4AE9-8B85-8D0CE61818A6}"/>
              </a:ext>
            </a:extLst>
          </p:cNvPr>
          <p:cNvSpPr/>
          <p:nvPr/>
        </p:nvSpPr>
        <p:spPr>
          <a:xfrm>
            <a:off x="816279" y="5298510"/>
            <a:ext cx="10559441" cy="75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Active	: Messi is kicking the ball.</a:t>
            </a:r>
          </a:p>
          <a:p>
            <a:pPr algn="ctr"/>
            <a:r>
              <a:rPr lang="en-US" sz="2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Passive	: The ball is being kicked by Messi.</a:t>
            </a:r>
            <a:endParaRPr lang="en-ID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4168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7689-B500-4D4A-8D81-7B108E6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021" y="104148"/>
            <a:ext cx="10240903" cy="1233488"/>
          </a:xfrm>
        </p:spPr>
        <p:txBody>
          <a:bodyPr/>
          <a:lstStyle/>
          <a:p>
            <a:r>
              <a:rPr lang="en-US" dirty="0"/>
              <a:t>B. Passive voice is used to avoid the subject</a:t>
            </a:r>
            <a:endParaRPr lang="en-ID" dirty="0"/>
          </a:p>
        </p:txBody>
      </p:sp>
      <p:pic>
        <p:nvPicPr>
          <p:cNvPr id="1026" name="Picture 2" descr="Biar Lebih Kinclong, Ikuti 7 Tips Mudah Cara Membersihkan Kaca Ini!">
            <a:extLst>
              <a:ext uri="{FF2B5EF4-FFF2-40B4-BE49-F238E27FC236}">
                <a16:creationId xmlns:a16="http://schemas.microsoft.com/office/drawing/2014/main" id="{08013186-C1DA-4CFD-87BE-3A78D21385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51" y="1613260"/>
            <a:ext cx="4182669" cy="278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A874DAA-D285-4F29-BB88-B1558C91B6DA}"/>
              </a:ext>
            </a:extLst>
          </p:cNvPr>
          <p:cNvSpPr/>
          <p:nvPr/>
        </p:nvSpPr>
        <p:spPr>
          <a:xfrm>
            <a:off x="1847075" y="4672260"/>
            <a:ext cx="8104340" cy="1233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Active	: Lisa cleans the glass.</a:t>
            </a:r>
          </a:p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Passive	: The glass is cleaned.</a:t>
            </a:r>
            <a:endParaRPr lang="en-ID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5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57E-1471-4A50-9064-7F12D773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7994"/>
            <a:ext cx="11812044" cy="624342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Passive in Present continuous, Present perfect, Modal 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6C009-E1E0-4B8A-B2C0-49C44CBB5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3273"/>
            <a:ext cx="12192000" cy="507500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form in Present Continuous	: S + is/am/are + being + V3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form in Present Perfect		: S + have/has + been + V3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Passive form using Modal		: S + modal + be + V3</a:t>
            </a:r>
            <a:endParaRPr lang="en-ID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C580D-1972-41D2-B892-05472B7A4E7A}"/>
              </a:ext>
            </a:extLst>
          </p:cNvPr>
          <p:cNvSpPr txBox="1"/>
          <p:nvPr/>
        </p:nvSpPr>
        <p:spPr>
          <a:xfrm>
            <a:off x="0" y="2844260"/>
            <a:ext cx="1252603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ID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BED44AA-FE99-4EE6-BD7C-E073E7530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852224"/>
              </p:ext>
            </p:extLst>
          </p:nvPr>
        </p:nvGraphicFramePr>
        <p:xfrm>
          <a:off x="0" y="3249626"/>
          <a:ext cx="12191999" cy="3138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6737">
                  <a:extLst>
                    <a:ext uri="{9D8B030D-6E8A-4147-A177-3AD203B41FA5}">
                      <a16:colId xmlns:a16="http://schemas.microsoft.com/office/drawing/2014/main" val="3204811651"/>
                    </a:ext>
                  </a:extLst>
                </a:gridCol>
                <a:gridCol w="3688335">
                  <a:extLst>
                    <a:ext uri="{9D8B030D-6E8A-4147-A177-3AD203B41FA5}">
                      <a16:colId xmlns:a16="http://schemas.microsoft.com/office/drawing/2014/main" val="4189693882"/>
                    </a:ext>
                  </a:extLst>
                </a:gridCol>
                <a:gridCol w="5106927">
                  <a:extLst>
                    <a:ext uri="{9D8B030D-6E8A-4147-A177-3AD203B41FA5}">
                      <a16:colId xmlns:a16="http://schemas.microsoft.com/office/drawing/2014/main" val="3195172290"/>
                    </a:ext>
                  </a:extLst>
                </a:gridCol>
              </a:tblGrid>
              <a:tr h="4390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 Black" panose="020B0A04020102020204" pitchFamily="34" charset="0"/>
                        </a:rPr>
                        <a:t>Tense</a:t>
                      </a:r>
                      <a:endParaRPr lang="en-ID" sz="18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rial Black" panose="020B0A04020102020204" pitchFamily="34" charset="0"/>
                        </a:rPr>
                        <a:t>Active</a:t>
                      </a:r>
                      <a:endParaRPr lang="en-ID" sz="18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rial Black" panose="020B0A04020102020204" pitchFamily="34" charset="0"/>
                        </a:rPr>
                        <a:t>Passive</a:t>
                      </a:r>
                      <a:endParaRPr lang="en-ID" sz="18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9113937"/>
                  </a:ext>
                </a:extLst>
              </a:tr>
              <a:tr h="899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rial Black" panose="020B0A04020102020204" pitchFamily="34" charset="0"/>
                        </a:rPr>
                        <a:t>Present Continuous</a:t>
                      </a:r>
                      <a:endParaRPr lang="en-ID" sz="18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 Black" panose="020B0A04020102020204" pitchFamily="34" charset="0"/>
                        </a:rPr>
                        <a:t>John is helping Mary</a:t>
                      </a:r>
                      <a:endParaRPr lang="en-ID" sz="18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rial Black" panose="020B0A04020102020204" pitchFamily="34" charset="0"/>
                        </a:rPr>
                        <a:t>Mary is being helped by John </a:t>
                      </a:r>
                      <a:endParaRPr lang="en-ID" sz="18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8721384"/>
                  </a:ext>
                </a:extLst>
              </a:tr>
              <a:tr h="899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rial Black" panose="020B0A04020102020204" pitchFamily="34" charset="0"/>
                        </a:rPr>
                        <a:t>Present Perfect</a:t>
                      </a:r>
                      <a:endParaRPr lang="en-ID" sz="18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rial Black" panose="020B0A04020102020204" pitchFamily="34" charset="0"/>
                        </a:rPr>
                        <a:t>John has helped Mary</a:t>
                      </a:r>
                      <a:endParaRPr lang="en-ID" sz="18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  <a:latin typeface="Arial Black" panose="020B0A04020102020204" pitchFamily="34" charset="0"/>
                        </a:rPr>
                        <a:t>Mary has been helped by John</a:t>
                      </a:r>
                      <a:endParaRPr lang="en-ID" sz="180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9158716"/>
                  </a:ext>
                </a:extLst>
              </a:tr>
              <a:tr h="8998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 Black" panose="020B0A040201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Modals</a:t>
                      </a:r>
                      <a:endParaRPr lang="en-ID" sz="18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 Black" panose="020B0A04020102020204" pitchFamily="34" charset="0"/>
                        </a:rPr>
                        <a:t>John can help Mary </a:t>
                      </a:r>
                      <a:endParaRPr lang="en-ID" sz="18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Arial Black" panose="020B0A04020102020204" pitchFamily="34" charset="0"/>
                        </a:rPr>
                        <a:t>Mary can be helped by John</a:t>
                      </a:r>
                      <a:endParaRPr lang="en-ID" sz="1800" dirty="0">
                        <a:effectLst/>
                        <a:latin typeface="Arial Black" panose="020B0A040201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307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36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B21D-6E48-47E4-95C9-FB83FC20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</a:t>
            </a:r>
            <a:r>
              <a:rPr lang="en-US" sz="1800" b="1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1800" i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passive sentences using Present continuous, Present perfect or Modal based on the words given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That house, paint, he, right now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US" sz="1800" u="sng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house is being painted by him right now.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u="none" strike="noStrike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The book, publish, the publisher, next month 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The letters, send, just now, Edward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My documents, sign, just, Mr. Smith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A big box, can, lift, my uncle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Prizes, award, right now, committee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Customers, serve, waiters, right now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Three parks, build, the government, recently 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A cup of coffee, drink, Alex, at the moment 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The machines, fix, now, technician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The big tree, must, cut down, soon, officer</a:t>
            </a:r>
            <a:endParaRPr lang="en-ID" sz="1800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_____________________________________</a:t>
            </a:r>
            <a:endParaRPr lang="en-ID" sz="1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20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5C38-12FD-471A-A82E-A31BF1B2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Activity 2 – </a:t>
            </a:r>
            <a:r>
              <a:rPr lang="en-US" i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dialogue below with the correct form of passive. Then Practice the </a:t>
            </a:r>
            <a:r>
              <a:rPr lang="en-US" i="1" dirty="0" err="1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i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dialogue with your friends</a:t>
            </a:r>
            <a:r>
              <a:rPr lang="en-US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 : Daddy, where is my bicycle? Have you seen it?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 : The bicycle (repair) ____________________ by the mechanic right now.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 : Since when? I didn’t know about that.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 : It has been two days.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 : When (it, will, fix) ____________________?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Dad : Your bicycle (do) ____________________ tomorrow Ray. I will take you to the school.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 : Thanks Dad. I will get my breakfast first.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 : (In the kitchen) Hi Mom, good morning.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 : Good morning Ray.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 : Where is my meal Mom?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 : It’s on the table, dear.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 : who has just made the meal, Mom? Because the smell is really delicious.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 : The meal (just make) ____________________ by your dad, dear. </a:t>
            </a:r>
            <a:endParaRPr lang="en-ID" dirty="0"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</a:rPr>
              <a:t>Ray : Really? It tastes so great. </a:t>
            </a:r>
            <a:endParaRPr lang="en-ID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04427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RightStep">
      <a:dk1>
        <a:srgbClr val="000000"/>
      </a:dk1>
      <a:lt1>
        <a:srgbClr val="FFFFFF"/>
      </a:lt1>
      <a:dk2>
        <a:srgbClr val="413924"/>
      </a:dk2>
      <a:lt2>
        <a:srgbClr val="E2E8E7"/>
      </a:lt2>
      <a:accent1>
        <a:srgbClr val="C6969B"/>
      </a:accent1>
      <a:accent2>
        <a:srgbClr val="BA917F"/>
      </a:accent2>
      <a:accent3>
        <a:srgbClr val="AEA384"/>
      </a:accent3>
      <a:accent4>
        <a:srgbClr val="A0A873"/>
      </a:accent4>
      <a:accent5>
        <a:srgbClr val="93AB81"/>
      </a:accent5>
      <a:accent6>
        <a:srgbClr val="79B078"/>
      </a:accent6>
      <a:hlink>
        <a:srgbClr val="568E88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538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Avenir Next LT Pro</vt:lpstr>
      <vt:lpstr>Avenir Next LT Pro Light</vt:lpstr>
      <vt:lpstr>Calibri</vt:lpstr>
      <vt:lpstr>Times New Roman</vt:lpstr>
      <vt:lpstr>GradientRiseVTI</vt:lpstr>
      <vt:lpstr>Grammar Focus: passive (2) in Present continuous, Present perfect, Modal  </vt:lpstr>
      <vt:lpstr>A. Passive voice is used when we only focus on the event not the subject who does it</vt:lpstr>
      <vt:lpstr>B. Passive voice is used to avoid the subject</vt:lpstr>
      <vt:lpstr>Passive in Present continuous, Present perfect, Modal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- VI</dc:creator>
  <cp:lastModifiedBy>DA - VI</cp:lastModifiedBy>
  <cp:revision>9</cp:revision>
  <dcterms:created xsi:type="dcterms:W3CDTF">2020-08-17T07:49:16Z</dcterms:created>
  <dcterms:modified xsi:type="dcterms:W3CDTF">2020-08-17T12:32:12Z</dcterms:modified>
</cp:coreProperties>
</file>