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7C3F-0FB2-4B2E-BA6A-FEEEFF1AF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685801"/>
            <a:ext cx="8115300" cy="3046228"/>
          </a:xfrm>
        </p:spPr>
        <p:txBody>
          <a:bodyPr anchor="b">
            <a:normAutofit/>
          </a:bodyPr>
          <a:lstStyle>
            <a:lvl1pPr algn="ctr">
              <a:defRPr sz="36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83AE9-1CC1-4572-A6E5-E97F80E4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7400" y="4114800"/>
            <a:ext cx="8115300" cy="2057400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4DE7C-68AB-403D-B9D8-7398C292C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8/17/2020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3E50-6613-4D86-AA22-43B14E727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69AB5-A56D-471F-9236-EFA981E2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8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744C-12E6-455B-B646-2EA92DE0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D71C4D-C062-4EEE-9A9A-31ADCC5C8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DC97-C26E-407A-9E29-68C52D547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E9353-B771-47FF-975E-7233741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A858-B8B2-4364-A7D0-B2E8FAE0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6BABE-D80C-4F54-A03C-E1F9EBCA83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5191-EF5B-48BE-AB5D-B7BA4C3D0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A387A-1231-4FE3-8574-D4331A343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21559-4901-4AD3-ABE7-DF0235457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6C18E-B751-4E7B-9CD8-1BF44DAB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18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</p:spPr>
        <p:txBody>
          <a:bodyPr>
            <a:normAutofit/>
          </a:bodyPr>
          <a:lstStyle>
            <a:lvl1pPr algn="l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6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02F68-BF19-468D-B422-54B6D189F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77407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BF7D7-84D4-4A39-B44E-9B029EEB1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641624"/>
            <a:ext cx="10515600" cy="144802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29709-D243-41E8-89FA-62FA7AEB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B99C0-DC2A-4133-A10D-D43A1E05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2EFD-A17E-47F5-8AC9-EFD6D813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C668D-BFBE-4765-A294-8303931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071" y="566278"/>
            <a:ext cx="9512429" cy="965458"/>
          </a:xfrm>
        </p:spPr>
        <p:txBody>
          <a:bodyPr/>
          <a:lstStyle>
            <a:lvl1pPr algn="ctr">
              <a:defRPr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3C212-F55F-4D0D-BFA7-F00A33CAA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758" y="2057400"/>
            <a:ext cx="5031521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4BDD7-2575-4E82-887D-DCAF9EB15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5408" y="2057401"/>
            <a:ext cx="5016834" cy="41195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AECC8-3C3A-4A5D-AB7A-1F99E502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7609B-ACA4-4323-9340-C7DB166D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09EA3-C5C7-4AC6-956A-DB9A3B4F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4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276552" cy="1149350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9FFA7-D3EA-4CB8-A471-94235AD62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360D2-88E8-43C8-92D1-67AB23BBE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0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ADD3-88C8-4B01-8CC6-808C0E416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34E6A-1390-4101-B78E-759231340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BC7B90-4C99-4653-872A-3572A02D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03516-4D31-49D2-9488-33C734A7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8488-CF25-431B-A87A-AAF141BD0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2F58E5-C92D-4C64-B867-0576B1EA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16797-ABEC-4FE0-AFDE-36107B96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10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8F2B0-990D-418E-9D10-2464E9866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81131-AFFD-4339-9F30-D408B5105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C47F4-7968-4698-8BD3-A583099FA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2BC6F-3996-4B2B-B8F2-DD3A82CCF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32E66-581A-4CF2-A40A-4E24FAAC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3B1C89-C625-4618-81A2-FB34E4DA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22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1486F-443A-4F2D-AB1F-8B1F4C4DE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21213-E7FB-406A-B8CD-735AAC7AD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41A03-500E-49F7-8D99-A1EAFE4D3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1523D-69E9-4EAE-A610-B3A237B7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225F2-7107-4609-BCC2-77C63064A5E8}" type="datetime1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B852F-4134-4AB5-BA87-483B1E1A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4C5CB-918E-4A09-8222-D36E37B6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3FE42E8-8B57-452D-A122-4DCE9AC771EF}" type="datetime1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7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2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8">
            <a:extLst>
              <a:ext uri="{FF2B5EF4-FFF2-40B4-BE49-F238E27FC236}">
                <a16:creationId xmlns:a16="http://schemas.microsoft.com/office/drawing/2014/main" id="{9E433CB3-EAB2-4842-A1DD-7BC051B5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8A160C7-0C8A-4684-82AB-C4035FB659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18643F1B-9BA3-4FE1-A4CC-1CDC3B47E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19945"/>
            <a:ext cx="12192000" cy="3138055"/>
          </a:xfrm>
          <a:prstGeom prst="rect">
            <a:avLst/>
          </a:prstGeom>
          <a:gradFill>
            <a:gsLst>
              <a:gs pos="47000">
                <a:srgbClr val="000000">
                  <a:alpha val="29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2">
            <a:extLst>
              <a:ext uri="{FF2B5EF4-FFF2-40B4-BE49-F238E27FC236}">
                <a16:creationId xmlns:a16="http://schemas.microsoft.com/office/drawing/2014/main" id="{F776B0B4-EBCF-4292-BACF-A789A13BB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AF7C0-E5DF-411D-A835-BACD0D09E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2550" y="4969559"/>
            <a:ext cx="9486900" cy="112511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b="1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Conditional Sentence Type 1 &amp; 2</a:t>
            </a:r>
            <a:br>
              <a:rPr lang="en-ID" sz="28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50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9E99-328D-47CD-936E-63F8F110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704589"/>
          </a:xfrm>
        </p:spPr>
        <p:txBody>
          <a:bodyPr>
            <a:normAutofit/>
          </a:bodyPr>
          <a:lstStyle/>
          <a:p>
            <a:r>
              <a:rPr lang="en-US" sz="4400" dirty="0"/>
              <a:t>Conditional type 1</a:t>
            </a:r>
            <a:endParaRPr lang="en-ID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A63E4-7D5D-46A0-9631-48A584E48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15858"/>
            <a:ext cx="9486901" cy="45563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express events with type 1 (if clause) at the moment or in the future when a certain condition is met. It is also called possibility in the </a:t>
            </a:r>
            <a:r>
              <a:rPr lang="en-US" dirty="0" err="1"/>
              <a:t>future.Tenses</a:t>
            </a:r>
            <a:r>
              <a:rPr lang="en-US" dirty="0"/>
              <a:t> that be used as a basis are Simple Present Tense (do/does) in the conditional sentence and Simple Future Tense (will) in the basic sentence. 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824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9ECB-C433-4132-AA99-D447AD84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 type 1</a:t>
            </a:r>
            <a:endParaRPr lang="en-ID" sz="4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F03BEE-94D8-4F01-9771-4E1521BC5CC9}"/>
              </a:ext>
            </a:extLst>
          </p:cNvPr>
          <p:cNvSpPr/>
          <p:nvPr/>
        </p:nvSpPr>
        <p:spPr>
          <a:xfrm>
            <a:off x="2163103" y="2967335"/>
            <a:ext cx="7865808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If + simple present, simple future</a:t>
            </a:r>
          </a:p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or</a:t>
            </a:r>
          </a:p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Simple future + if + simple present</a:t>
            </a:r>
          </a:p>
        </p:txBody>
      </p:sp>
    </p:spTree>
    <p:extLst>
      <p:ext uri="{BB962C8B-B14F-4D97-AF65-F5344CB8AC3E}">
        <p14:creationId xmlns:p14="http://schemas.microsoft.com/office/powerpoint/2010/main" val="33604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0CB78-DF3A-4A7D-8F89-A2AFE171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080370"/>
          </a:xfrm>
        </p:spPr>
        <p:txBody>
          <a:bodyPr/>
          <a:lstStyle/>
          <a:p>
            <a:r>
              <a:rPr lang="en-US" dirty="0"/>
              <a:t>Example type 1 (real in the future)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0261-4F4E-4296-B881-347AB6C39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200" dirty="0"/>
              <a:t>	If you study hard, you will pass the exam. (Positive)</a:t>
            </a:r>
            <a:endParaRPr lang="en-ID" sz="2200" dirty="0"/>
          </a:p>
          <a:p>
            <a:pPr marL="0" indent="0">
              <a:buNone/>
            </a:pPr>
            <a:r>
              <a:rPr lang="en-ID" sz="2200" dirty="0"/>
              <a:t>	If you don’t study hard, you will not pass the exam. (Negative)</a:t>
            </a:r>
          </a:p>
          <a:p>
            <a:pPr marL="0" indent="0">
              <a:buNone/>
            </a:pPr>
            <a:r>
              <a:rPr lang="en-ID" sz="2200" dirty="0"/>
              <a:t>	Will you pass the exam if you study hard? (Interrogative)</a:t>
            </a:r>
          </a:p>
          <a:p>
            <a:pPr marL="0" indent="0">
              <a:buNone/>
            </a:pPr>
            <a:endParaRPr lang="en-ID" sz="2200" dirty="0"/>
          </a:p>
          <a:p>
            <a:pPr marL="0" indent="0">
              <a:buNone/>
            </a:pPr>
            <a:r>
              <a:rPr lang="en-ID" sz="2200" dirty="0"/>
              <a:t>	I will go to Bandung if I get ticket tomorrow. (Positive)</a:t>
            </a:r>
          </a:p>
          <a:p>
            <a:pPr marL="0" indent="0">
              <a:buNone/>
            </a:pPr>
            <a:r>
              <a:rPr lang="en-ID" sz="2200" dirty="0"/>
              <a:t>	I won’t go to Bandung if I don’t get ticket tomorrow. (Negative)</a:t>
            </a:r>
          </a:p>
          <a:p>
            <a:pPr marL="0" indent="0">
              <a:buNone/>
            </a:pPr>
            <a:r>
              <a:rPr lang="en-ID" sz="2200" dirty="0"/>
              <a:t>	Will you go to Bandung if you get ticket tomorrow? (Interrogative)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2977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478A5-8490-4BD4-A9BD-F63F852A9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486900" cy="1371600"/>
          </a:xfrm>
        </p:spPr>
        <p:txBody>
          <a:bodyPr>
            <a:normAutofit/>
          </a:bodyPr>
          <a:lstStyle/>
          <a:p>
            <a:r>
              <a:rPr lang="en-US" sz="4400" dirty="0"/>
              <a:t>Conditional type 2</a:t>
            </a:r>
            <a:endParaRPr lang="en-ID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D61FA-3B27-4E9C-85A2-8C5AF309C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5380"/>
            <a:ext cx="9486901" cy="391809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7A7A7A"/>
                </a:solidFill>
                <a:effectLst/>
              </a:rPr>
              <a:t>In </a:t>
            </a:r>
            <a:r>
              <a:rPr lang="en-US" b="1" dirty="0">
                <a:solidFill>
                  <a:srgbClr val="7A7A7A"/>
                </a:solidFill>
              </a:rPr>
              <a:t>t</a:t>
            </a:r>
            <a:r>
              <a:rPr lang="en-US" b="1" i="0" dirty="0">
                <a:solidFill>
                  <a:srgbClr val="7A7A7A"/>
                </a:solidFill>
                <a:effectLst/>
              </a:rPr>
              <a:t>ype 2 Conditional</a:t>
            </a:r>
            <a:r>
              <a:rPr lang="en-US" b="0" i="0" dirty="0">
                <a:solidFill>
                  <a:srgbClr val="7A7A7A"/>
                </a:solidFill>
                <a:effectLst/>
              </a:rPr>
              <a:t> sentence, the time is </a:t>
            </a:r>
            <a:r>
              <a:rPr lang="en-US" b="1" i="0" dirty="0">
                <a:solidFill>
                  <a:srgbClr val="7A7A7A"/>
                </a:solidFill>
                <a:effectLst/>
              </a:rPr>
              <a:t>now or any time</a:t>
            </a:r>
            <a:r>
              <a:rPr lang="en-US" b="0" i="0" dirty="0">
                <a:solidFill>
                  <a:srgbClr val="7A7A7A"/>
                </a:solidFill>
                <a:effectLst/>
              </a:rPr>
              <a:t>, and the situation is </a:t>
            </a:r>
            <a:r>
              <a:rPr lang="en-US" b="1" i="0" dirty="0">
                <a:solidFill>
                  <a:srgbClr val="7A7A7A"/>
                </a:solidFill>
                <a:effectLst/>
              </a:rPr>
              <a:t>unreal</a:t>
            </a:r>
            <a:r>
              <a:rPr lang="en-US" b="0" i="0" dirty="0">
                <a:solidFill>
                  <a:srgbClr val="7A7A7A"/>
                </a:solidFill>
                <a:effectLst/>
              </a:rPr>
              <a:t>. They are </a:t>
            </a:r>
            <a:r>
              <a:rPr lang="en-US" b="1" i="0" dirty="0">
                <a:solidFill>
                  <a:srgbClr val="7A7A7A"/>
                </a:solidFill>
                <a:effectLst/>
              </a:rPr>
              <a:t>not</a:t>
            </a:r>
            <a:r>
              <a:rPr lang="en-US" b="0" i="0" dirty="0">
                <a:solidFill>
                  <a:srgbClr val="7A7A7A"/>
                </a:solidFill>
                <a:effectLst/>
              </a:rPr>
              <a:t> based on </a:t>
            </a:r>
            <a:r>
              <a:rPr lang="en-US" b="1" i="0" dirty="0">
                <a:solidFill>
                  <a:srgbClr val="7A7A7A"/>
                </a:solidFill>
                <a:effectLst/>
              </a:rPr>
              <a:t>fact</a:t>
            </a:r>
            <a:r>
              <a:rPr lang="en-US" b="0" i="0" dirty="0">
                <a:solidFill>
                  <a:srgbClr val="7A7A7A"/>
                </a:solidFill>
                <a:effectLst/>
              </a:rPr>
              <a:t>, and they refer to an </a:t>
            </a:r>
            <a:r>
              <a:rPr lang="en-US" b="1" i="0" dirty="0">
                <a:solidFill>
                  <a:srgbClr val="7A7A7A"/>
                </a:solidFill>
                <a:effectLst/>
              </a:rPr>
              <a:t>unlikely or hypothetical condition</a:t>
            </a:r>
            <a:r>
              <a:rPr lang="en-US" b="0" i="0" dirty="0">
                <a:solidFill>
                  <a:srgbClr val="7A7A7A"/>
                </a:solidFill>
                <a:effectLst/>
              </a:rPr>
              <a:t> and its </a:t>
            </a:r>
            <a:r>
              <a:rPr lang="en-US" b="1" i="0" dirty="0">
                <a:solidFill>
                  <a:srgbClr val="7A7A7A"/>
                </a:solidFill>
                <a:effectLst/>
              </a:rPr>
              <a:t>probable result</a:t>
            </a:r>
            <a:r>
              <a:rPr lang="en-US" b="1" i="1" dirty="0">
                <a:solidFill>
                  <a:srgbClr val="7A7A7A"/>
                </a:solidFill>
                <a:effectLst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3496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1334-B78B-4270-B76A-89C8C8F8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Pattern type 2</a:t>
            </a:r>
            <a:endParaRPr lang="en-ID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1D3053-BA18-4136-91D6-4C83FDB49B54}"/>
              </a:ext>
            </a:extLst>
          </p:cNvPr>
          <p:cNvSpPr/>
          <p:nvPr/>
        </p:nvSpPr>
        <p:spPr>
          <a:xfrm>
            <a:off x="1118197" y="2967335"/>
            <a:ext cx="995561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If + simple past, simple past future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or</a:t>
            </a: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Simple past future + if + simple past</a:t>
            </a:r>
          </a:p>
        </p:txBody>
      </p:sp>
    </p:spTree>
    <p:extLst>
      <p:ext uri="{BB962C8B-B14F-4D97-AF65-F5344CB8AC3E}">
        <p14:creationId xmlns:p14="http://schemas.microsoft.com/office/powerpoint/2010/main" val="393171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FD6A-6CFC-4275-9AAD-1C94BF43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type 2 (unreal present or future)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EB06-67D0-49EF-9F07-7C3242AEE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the weather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nice today, I would go fishing. (Positive)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the weather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were not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nice today, I wouldn’t go fishing. (Negative)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	Would you go fishing if the weather were nice? (Interrogative)</a:t>
            </a:r>
          </a:p>
          <a:p>
            <a:pPr marL="0" indent="0"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fact: </a:t>
            </a:r>
            <a:r>
              <a:rPr lang="en-US" altLang="en-US" sz="22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 weather is not nice today, so I won’t go fishing.</a:t>
            </a:r>
          </a:p>
          <a:p>
            <a:pPr marL="0" indent="0"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solidFill>
                  <a:schemeClr val="tx1"/>
                </a:solidFill>
              </a:rPr>
              <a:t>	</a:t>
            </a:r>
            <a:r>
              <a:rPr lang="en-ID" sz="2200" dirty="0">
                <a:solidFill>
                  <a:schemeClr val="tx1"/>
                </a:solidFill>
              </a:rPr>
              <a:t>If I had much money, I would buy an expensive car. (Positive)</a:t>
            </a:r>
          </a:p>
          <a:p>
            <a:pPr marL="0" indent="0">
              <a:buNone/>
            </a:pPr>
            <a:r>
              <a:rPr lang="en-ID" sz="2200" dirty="0">
                <a:solidFill>
                  <a:schemeClr val="tx1"/>
                </a:solidFill>
              </a:rPr>
              <a:t>	 If I had not much money, I would not buy an expensive car. (Negative)</a:t>
            </a:r>
          </a:p>
          <a:p>
            <a:pPr marL="0" indent="0">
              <a:buNone/>
            </a:pPr>
            <a:r>
              <a:rPr lang="en-ID" sz="2200" dirty="0">
                <a:solidFill>
                  <a:schemeClr val="tx1"/>
                </a:solidFill>
              </a:rPr>
              <a:t>	Would you buy an expensive car if you had much money? (Interrogative)</a:t>
            </a:r>
          </a:p>
          <a:p>
            <a:pPr marL="0" indent="0">
              <a:buNone/>
            </a:pPr>
            <a:r>
              <a:rPr lang="en-ID" sz="2200" dirty="0">
                <a:solidFill>
                  <a:schemeClr val="tx1"/>
                </a:solidFill>
              </a:rPr>
              <a:t>The fact: I don’t have much money, so I can’t buy an expensive car.</a:t>
            </a:r>
          </a:p>
          <a:p>
            <a:pPr marL="0" indent="0">
              <a:buNone/>
            </a:pPr>
            <a:endParaRPr lang="en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84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330BB-60F9-4051-9433-294C26614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5364"/>
            <a:ext cx="12191999" cy="668263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 conditional sentences with your own words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If I have enough money, ______________________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If they came to the party, ______________________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If I were an English teacher, ___________________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If he were not ill today, ____________________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If I meet her today, __________________________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the conditional sentences with the correct verbs 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If he were not absent yesterday, he (meet) ___________ him.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If she (study) __________ hard, she will pass the test.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If Edwin (be) ___________ here, he would tell me about it.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If they (give) ___________ me apples, I will make an apple pie.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If he (arrive) ___________ on time, I would speak with him.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8377426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AnalogousFromDarkSeedLeftStep">
      <a:dk1>
        <a:srgbClr val="000000"/>
      </a:dk1>
      <a:lt1>
        <a:srgbClr val="FFFFFF"/>
      </a:lt1>
      <a:dk2>
        <a:srgbClr val="243C41"/>
      </a:dk2>
      <a:lt2>
        <a:srgbClr val="E4E8E2"/>
      </a:lt2>
      <a:accent1>
        <a:srgbClr val="974DC3"/>
      </a:accent1>
      <a:accent2>
        <a:srgbClr val="6A54BB"/>
      </a:accent2>
      <a:accent3>
        <a:srgbClr val="4D65C3"/>
      </a:accent3>
      <a:accent4>
        <a:srgbClr val="3B85B1"/>
      </a:accent4>
      <a:accent5>
        <a:srgbClr val="46B2AE"/>
      </a:accent5>
      <a:accent6>
        <a:srgbClr val="3BB17B"/>
      </a:accent6>
      <a:hlink>
        <a:srgbClr val="348F9C"/>
      </a:hlink>
      <a:folHlink>
        <a:srgbClr val="828282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FrameVTI" id="{4FA2A165-EC65-4FB0-B019-8C8876A1D8E3}" vid="{9D78F1F1-8226-42FD-A1A3-975EDF6D60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547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Adobe Caslon Pro Bold</vt:lpstr>
      <vt:lpstr>Arial</vt:lpstr>
      <vt:lpstr>Calibri</vt:lpstr>
      <vt:lpstr>Gill Sans MT</vt:lpstr>
      <vt:lpstr>Goudy Old Style</vt:lpstr>
      <vt:lpstr>Times New Roman</vt:lpstr>
      <vt:lpstr>ClassicFrameVTI</vt:lpstr>
      <vt:lpstr>Conditional Sentence Type 1 &amp; 2 </vt:lpstr>
      <vt:lpstr>Conditional type 1</vt:lpstr>
      <vt:lpstr>Pattern type 1</vt:lpstr>
      <vt:lpstr>Example type 1 (real in the future)</vt:lpstr>
      <vt:lpstr>Conditional type 2</vt:lpstr>
      <vt:lpstr>Pattern type 2</vt:lpstr>
      <vt:lpstr>Example type 2 (unreal present or future)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Sentence Type 1 &amp; 2</dc:title>
  <dc:creator>DA - VI</dc:creator>
  <cp:lastModifiedBy>DA - VI</cp:lastModifiedBy>
  <cp:revision>10</cp:revision>
  <dcterms:created xsi:type="dcterms:W3CDTF">2020-08-17T08:24:25Z</dcterms:created>
  <dcterms:modified xsi:type="dcterms:W3CDTF">2020-08-17T14:25:16Z</dcterms:modified>
</cp:coreProperties>
</file>