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21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8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8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24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5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3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1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8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5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8" name="Picture 3" descr="Close up shot of connecting patterns">
            <a:extLst>
              <a:ext uri="{FF2B5EF4-FFF2-40B4-BE49-F238E27FC236}">
                <a16:creationId xmlns:a16="http://schemas.microsoft.com/office/drawing/2014/main" id="{D085F7C8-5095-460D-8C63-ADA6CFC1D0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31" r="13786" b="-1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59" name="Freeform: Shape 10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DF21117A-07E9-4F2E-A0C4-316182BD2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9976" y="1993203"/>
            <a:ext cx="8630433" cy="2478458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FF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Present Tense</a:t>
            </a:r>
          </a:p>
        </p:txBody>
      </p:sp>
    </p:spTree>
    <p:extLst>
      <p:ext uri="{BB962C8B-B14F-4D97-AF65-F5344CB8AC3E}">
        <p14:creationId xmlns:p14="http://schemas.microsoft.com/office/powerpoint/2010/main" val="2258673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9A3780-CC92-413C-AB7F-9B9D90E11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</a:t>
            </a:r>
            <a:r>
              <a:rPr lang="en-US" dirty="0"/>
              <a:t>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810DEC-FAEA-49CC-9EA1-1B0196556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52918"/>
            <a:ext cx="11987408" cy="41954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Does he work hard everyday?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Yes, he does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No, he doesn’t</a:t>
            </a:r>
          </a:p>
          <a:p>
            <a:r>
              <a:rPr lang="en-US" dirty="0">
                <a:solidFill>
                  <a:srgbClr val="FFFF00"/>
                </a:solidFill>
              </a:rPr>
              <a:t>Do they visit their uncle every Sunday?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Yes, they do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No, they don’t</a:t>
            </a:r>
          </a:p>
        </p:txBody>
      </p:sp>
    </p:spTree>
    <p:extLst>
      <p:ext uri="{BB962C8B-B14F-4D97-AF65-F5344CB8AC3E}">
        <p14:creationId xmlns:p14="http://schemas.microsoft.com/office/powerpoint/2010/main" val="2575293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FC9ACB-A315-43EA-B0A1-89CBFD3F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Nominal Sentences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488AAF-1F4B-41D2-8BBD-F0E783D1A089}"/>
              </a:ext>
            </a:extLst>
          </p:cNvPr>
          <p:cNvSpPr/>
          <p:nvPr/>
        </p:nvSpPr>
        <p:spPr>
          <a:xfrm>
            <a:off x="1027627" y="2000679"/>
            <a:ext cx="6083100" cy="9401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9A761-88AE-41C6-8119-AF3B8CCA8B9B}"/>
              </a:ext>
            </a:extLst>
          </p:cNvPr>
          <p:cNvSpPr txBox="1"/>
          <p:nvPr/>
        </p:nvSpPr>
        <p:spPr>
          <a:xfrm>
            <a:off x="1831932" y="2269862"/>
            <a:ext cx="6093912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  <a:latin typeface="Impact" panose="020B0806030902050204" pitchFamily="34" charset="0"/>
              </a:rPr>
              <a:t>Subject + To be + Non verb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9B9B08-6AEB-4AD2-A9FE-3489C5026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617" y="1599596"/>
            <a:ext cx="8946541" cy="41954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FFFF00"/>
                </a:solidFill>
              </a:rPr>
              <a:t>	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Note:</a:t>
            </a:r>
          </a:p>
          <a:p>
            <a:r>
              <a:rPr lang="en-US" dirty="0">
                <a:solidFill>
                  <a:srgbClr val="FFFF00"/>
                </a:solidFill>
              </a:rPr>
              <a:t>Non verb can be a noun, adjective, or adverb</a:t>
            </a:r>
          </a:p>
          <a:p>
            <a:r>
              <a:rPr lang="en-US" dirty="0">
                <a:solidFill>
                  <a:srgbClr val="FFFF00"/>
                </a:solidFill>
              </a:rPr>
              <a:t>To be (am, is, and are) depends on the subject</a:t>
            </a:r>
          </a:p>
          <a:p>
            <a:r>
              <a:rPr lang="en-US" i="1" dirty="0">
                <a:solidFill>
                  <a:srgbClr val="FFFF00"/>
                </a:solidFill>
              </a:rPr>
              <a:t>I am, She/He/It is, and You/We/They are</a:t>
            </a:r>
          </a:p>
        </p:txBody>
      </p:sp>
    </p:spTree>
    <p:extLst>
      <p:ext uri="{BB962C8B-B14F-4D97-AF65-F5344CB8AC3E}">
        <p14:creationId xmlns:p14="http://schemas.microsoft.com/office/powerpoint/2010/main" val="2303485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6C97C1E-EA0E-441A-ADE5-D3BF47EB7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287AB9-D52A-488E-8B75-0C0654527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42" y="1853249"/>
            <a:ext cx="11660710" cy="259349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We are </a:t>
            </a:r>
            <a:r>
              <a:rPr lang="en-US" sz="3200" i="1" dirty="0">
                <a:solidFill>
                  <a:srgbClr val="FFFF00"/>
                </a:solidFill>
              </a:rPr>
              <a:t>lawyers.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I am </a:t>
            </a:r>
            <a:r>
              <a:rPr lang="en-US" sz="3200" i="1" dirty="0">
                <a:solidFill>
                  <a:srgbClr val="FFFF00"/>
                </a:solidFill>
              </a:rPr>
              <a:t>very sad.</a:t>
            </a:r>
          </a:p>
          <a:p>
            <a:r>
              <a:rPr lang="en-US" sz="3200" dirty="0">
                <a:solidFill>
                  <a:srgbClr val="FFFF00"/>
                </a:solidFill>
              </a:rPr>
              <a:t>She is </a:t>
            </a:r>
            <a:r>
              <a:rPr lang="en-US" sz="3200" i="1" dirty="0">
                <a:solidFill>
                  <a:srgbClr val="FFFF00"/>
                </a:solidFill>
              </a:rPr>
              <a:t>here. 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103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1543D6-18DA-46F5-8AAA-626756BB5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BUT…….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A45B30-7E1F-4605-A2A6-390D5144F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68" y="2052919"/>
            <a:ext cx="11774466" cy="248150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If the sentence is started by auxiliary verb, the TO BE are changed.</a:t>
            </a:r>
          </a:p>
        </p:txBody>
      </p:sp>
    </p:spTree>
    <p:extLst>
      <p:ext uri="{BB962C8B-B14F-4D97-AF65-F5344CB8AC3E}">
        <p14:creationId xmlns:p14="http://schemas.microsoft.com/office/powerpoint/2010/main" val="1761633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FFCABA-EA36-49EC-8B4E-ED3B18AAD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893847-D99F-43A2-9010-7C0B164AA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60" y="2052918"/>
            <a:ext cx="11924778" cy="140053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She </a:t>
            </a:r>
            <a:r>
              <a:rPr lang="en-US" sz="3200" i="1" dirty="0">
                <a:solidFill>
                  <a:srgbClr val="FFFF00"/>
                </a:solidFill>
              </a:rPr>
              <a:t>can </a:t>
            </a:r>
            <a:r>
              <a:rPr lang="en-US" sz="3200" dirty="0">
                <a:solidFill>
                  <a:srgbClr val="FFFF00"/>
                </a:solidFill>
              </a:rPr>
              <a:t>be here</a:t>
            </a:r>
          </a:p>
          <a:p>
            <a:r>
              <a:rPr lang="en-US" sz="3200" dirty="0">
                <a:solidFill>
                  <a:srgbClr val="FFFF00"/>
                </a:solidFill>
              </a:rPr>
              <a:t>They </a:t>
            </a:r>
            <a:r>
              <a:rPr lang="en-US" sz="3200" i="1" dirty="0">
                <a:solidFill>
                  <a:srgbClr val="FFFF00"/>
                </a:solidFill>
              </a:rPr>
              <a:t>must </a:t>
            </a:r>
            <a:r>
              <a:rPr lang="en-US" sz="3200" dirty="0">
                <a:solidFill>
                  <a:srgbClr val="FFFF00"/>
                </a:solidFill>
              </a:rPr>
              <a:t>be happy</a:t>
            </a:r>
          </a:p>
        </p:txBody>
      </p:sp>
    </p:spTree>
    <p:extLst>
      <p:ext uri="{BB962C8B-B14F-4D97-AF65-F5344CB8AC3E}">
        <p14:creationId xmlns:p14="http://schemas.microsoft.com/office/powerpoint/2010/main" val="583727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9A1574-729F-4D0B-B244-2E8102897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Nominal negative formula: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F5F827-A60F-46E6-9425-248E9A984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699" y="2027866"/>
            <a:ext cx="11865301" cy="4635981"/>
          </a:xfrm>
        </p:spPr>
        <p:txBody>
          <a:bodyPr/>
          <a:lstStyle/>
          <a:p>
            <a:endParaRPr lang="en-US" sz="3200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sz="3000" dirty="0">
                <a:solidFill>
                  <a:srgbClr val="FFFF00"/>
                </a:solidFill>
              </a:rPr>
              <a:t>		</a:t>
            </a:r>
            <a:r>
              <a:rPr lang="en-US" sz="3600" dirty="0">
                <a:solidFill>
                  <a:srgbClr val="FFFF00"/>
                </a:solidFill>
              </a:rPr>
              <a:t>Subject+ To be + not + Non verb</a:t>
            </a:r>
          </a:p>
          <a:p>
            <a:pPr marL="457200" lvl="1" indent="0">
              <a:buNone/>
            </a:pPr>
            <a:endParaRPr lang="en-US" sz="2600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sz="2600" dirty="0">
                <a:solidFill>
                  <a:srgbClr val="FFFF00"/>
                </a:solidFill>
              </a:rPr>
              <a:t>Note:</a:t>
            </a:r>
          </a:p>
          <a:p>
            <a:pPr lvl="1">
              <a:buFontTx/>
              <a:buChar char="-"/>
            </a:pPr>
            <a:r>
              <a:rPr lang="en-US" sz="2600" dirty="0">
                <a:solidFill>
                  <a:srgbClr val="FFFF00"/>
                </a:solidFill>
              </a:rPr>
              <a:t>Nominal negative sentences are formed by adding not behind to be.</a:t>
            </a:r>
            <a:endParaRPr lang="en-US" sz="2600" i="1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sz="2600" dirty="0">
              <a:solidFill>
                <a:srgbClr val="FFFF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BACD6B-73FE-470E-9F61-E298807281F1}"/>
              </a:ext>
            </a:extLst>
          </p:cNvPr>
          <p:cNvSpPr/>
          <p:nvPr/>
        </p:nvSpPr>
        <p:spPr>
          <a:xfrm>
            <a:off x="1946457" y="2628233"/>
            <a:ext cx="7624232" cy="9401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24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DB58855-2A4D-4440-B9DE-C6E0C455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68D9B4-30B1-4B9E-8B8F-1FA82B009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64" y="2052918"/>
            <a:ext cx="11774466" cy="226856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We are not lawyers</a:t>
            </a:r>
          </a:p>
          <a:p>
            <a:r>
              <a:rPr lang="en-US" sz="3200" dirty="0">
                <a:solidFill>
                  <a:srgbClr val="FFFF00"/>
                </a:solidFill>
              </a:rPr>
              <a:t>I am not very sad</a:t>
            </a:r>
          </a:p>
          <a:p>
            <a:r>
              <a:rPr lang="en-US" sz="3200" dirty="0">
                <a:solidFill>
                  <a:srgbClr val="FFFF00"/>
                </a:solidFill>
              </a:rPr>
              <a:t>She is not here</a:t>
            </a:r>
          </a:p>
        </p:txBody>
      </p:sp>
    </p:spTree>
    <p:extLst>
      <p:ext uri="{BB962C8B-B14F-4D97-AF65-F5344CB8AC3E}">
        <p14:creationId xmlns:p14="http://schemas.microsoft.com/office/powerpoint/2010/main" val="1527789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EE85C8-A5D7-49C2-9427-24F2C84EE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Interrogative Form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6CE79B-C308-4C6E-BFC5-4A3D46562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068" y="2002814"/>
            <a:ext cx="11735866" cy="4195481"/>
          </a:xfrm>
        </p:spPr>
        <p:txBody>
          <a:bodyPr>
            <a:normAutofit lnSpcReduction="10000"/>
          </a:bodyPr>
          <a:lstStyle/>
          <a:p>
            <a:endParaRPr lang="en-US" sz="32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FFFF00"/>
                </a:solidFill>
              </a:rPr>
              <a:t>		To be + subject + Non Verb ?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FF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FF00"/>
                </a:solidFill>
              </a:rPr>
              <a:t>-Are we lawyers?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FF00"/>
                </a:solidFill>
              </a:rPr>
              <a:t>Yes, we are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FF00"/>
                </a:solidFill>
              </a:rPr>
              <a:t>No, we are not</a:t>
            </a:r>
          </a:p>
        </p:txBody>
      </p:sp>
    </p:spTree>
    <p:extLst>
      <p:ext uri="{BB962C8B-B14F-4D97-AF65-F5344CB8AC3E}">
        <p14:creationId xmlns:p14="http://schemas.microsoft.com/office/powerpoint/2010/main" val="2028826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3E61A1-49B6-4437-89E3-DE8C34326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Interrogative Form using question word.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577FB2-64AD-4D1D-9D41-56DFB259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sz="3200" dirty="0">
                <a:solidFill>
                  <a:srgbClr val="FFFF00"/>
                </a:solidFill>
              </a:rPr>
              <a:t>Question word + to be + subject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Example: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FFFF00"/>
                </a:solidFill>
              </a:rPr>
              <a:t>What is he?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He is a teacher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FFFF00"/>
                </a:solidFill>
              </a:rPr>
              <a:t>Where is she?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she is in the house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7D28C0-7921-41DE-995D-FF3C0EE6DBA0}"/>
              </a:ext>
            </a:extLst>
          </p:cNvPr>
          <p:cNvSpPr/>
          <p:nvPr/>
        </p:nvSpPr>
        <p:spPr>
          <a:xfrm>
            <a:off x="3109806" y="2999012"/>
            <a:ext cx="6568227" cy="579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38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B7A2B52-7359-4EB5-B012-16691493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15" y="452718"/>
            <a:ext cx="11536471" cy="1400530"/>
          </a:xfrm>
        </p:spPr>
        <p:txBody>
          <a:bodyPr/>
          <a:lstStyle/>
          <a:p>
            <a:r>
              <a:rPr lang="en-US" sz="3600" dirty="0">
                <a:solidFill>
                  <a:srgbClr val="FFFF00"/>
                </a:solidFill>
              </a:rPr>
              <a:t>Nominal  sentence is used for;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F27207-ED25-41D4-8197-70370C142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995" y="2052918"/>
            <a:ext cx="11786991" cy="4195481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AutoNum type="alphaUcPeriod"/>
            </a:pPr>
            <a:r>
              <a:rPr lang="en-US" dirty="0">
                <a:solidFill>
                  <a:srgbClr val="FFFF00"/>
                </a:solidFill>
              </a:rPr>
              <a:t>To express an activity at present time or habitual action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ex: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* She is a nurse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* I am here now</a:t>
            </a:r>
          </a:p>
          <a:p>
            <a:pPr marL="457200" indent="-457200">
              <a:buAutoNum type="alphaUcPeriod" startAt="2"/>
            </a:pPr>
            <a:r>
              <a:rPr lang="en-US" dirty="0">
                <a:solidFill>
                  <a:srgbClr val="FFFF00"/>
                </a:solidFill>
              </a:rPr>
              <a:t>To express general truth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ex: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* ice is cold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* fire is hot</a:t>
            </a:r>
          </a:p>
        </p:txBody>
      </p:sp>
    </p:spTree>
    <p:extLst>
      <p:ext uri="{BB962C8B-B14F-4D97-AF65-F5344CB8AC3E}">
        <p14:creationId xmlns:p14="http://schemas.microsoft.com/office/powerpoint/2010/main" val="247381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9AA3D1-1ED5-4597-BA29-AB473EBE3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8633"/>
            <a:ext cx="12050038" cy="41954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i="1" dirty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 Black" panose="020B0A04020102020204" pitchFamily="34" charset="0"/>
                <a:ea typeface="Adobe Gothic Std B" panose="020B0800000000000000" pitchFamily="34" charset="-128"/>
              </a:rPr>
              <a:t>Simple Present Tense </a:t>
            </a:r>
            <a:r>
              <a:rPr lang="en-US" i="1" dirty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 Black" panose="020B0A04020102020204" pitchFamily="34" charset="0"/>
                <a:ea typeface="Adobe Gothic Std B" panose="020B0800000000000000" pitchFamily="34" charset="-128"/>
              </a:rPr>
              <a:t>is used to express;</a:t>
            </a:r>
          </a:p>
          <a:p>
            <a:pPr algn="just"/>
            <a:r>
              <a:rPr lang="en-US" i="1" dirty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 Black" panose="020B0A04020102020204" pitchFamily="34" charset="0"/>
                <a:ea typeface="Adobe Gothic Std B" panose="020B0800000000000000" pitchFamily="34" charset="-128"/>
              </a:rPr>
              <a:t>an activity at present time</a:t>
            </a:r>
          </a:p>
          <a:p>
            <a:pPr algn="just"/>
            <a:r>
              <a:rPr lang="en-US" i="1" dirty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 Black" panose="020B0A04020102020204" pitchFamily="34" charset="0"/>
                <a:ea typeface="Adobe Gothic Std B" panose="020B0800000000000000" pitchFamily="34" charset="-128"/>
              </a:rPr>
              <a:t>habitual action</a:t>
            </a:r>
          </a:p>
          <a:p>
            <a:pPr algn="just"/>
            <a:r>
              <a:rPr lang="en-US" i="1" dirty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 Black" panose="020B0A04020102020204" pitchFamily="34" charset="0"/>
                <a:ea typeface="Adobe Gothic Std B" panose="020B0800000000000000" pitchFamily="34" charset="-128"/>
              </a:rPr>
              <a:t>g</a:t>
            </a:r>
            <a:r>
              <a:rPr lang="en-US" sz="2800" i="1" dirty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 Black" panose="020B0A04020102020204" pitchFamily="34" charset="0"/>
                <a:ea typeface="Adobe Gothic Std B" panose="020B0800000000000000" pitchFamily="34" charset="-128"/>
              </a:rPr>
              <a:t>eneral truth</a:t>
            </a:r>
          </a:p>
        </p:txBody>
      </p:sp>
    </p:spTree>
    <p:extLst>
      <p:ext uri="{BB962C8B-B14F-4D97-AF65-F5344CB8AC3E}">
        <p14:creationId xmlns:p14="http://schemas.microsoft.com/office/powerpoint/2010/main" val="291405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A53F812-3D1F-48D0-BF0B-43005AC57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Affirmative Form of Verbal Sentence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64B67A-B0F2-48C7-892D-F92431A23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52918"/>
            <a:ext cx="12050038" cy="4195481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FFFF00"/>
                </a:solidFill>
              </a:rPr>
              <a:t>Subject: I, You, We, They</a:t>
            </a:r>
          </a:p>
          <a:p>
            <a:pPr marL="457200" lvl="1" indent="0">
              <a:buNone/>
            </a:pPr>
            <a:r>
              <a:rPr lang="en-US" sz="3000" dirty="0">
                <a:solidFill>
                  <a:srgbClr val="FFFF00"/>
                </a:solidFill>
              </a:rPr>
              <a:t>Subject + infinitive (V1)</a:t>
            </a:r>
          </a:p>
          <a:p>
            <a:pPr marL="457200" lvl="1" indent="0">
              <a:buNone/>
            </a:pPr>
            <a:endParaRPr lang="en-US" sz="3000" dirty="0">
              <a:solidFill>
                <a:srgbClr val="FFFF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FFFF00"/>
                </a:solidFill>
              </a:rPr>
              <a:t>Subject: He, She, It</a:t>
            </a:r>
          </a:p>
          <a:p>
            <a:pPr marL="457200" lvl="1" indent="0">
              <a:buNone/>
            </a:pPr>
            <a:r>
              <a:rPr lang="en-US" sz="3000" dirty="0">
                <a:solidFill>
                  <a:srgbClr val="FFFF00"/>
                </a:solidFill>
              </a:rPr>
              <a:t>Subject + infinitive (V1+s/es)</a:t>
            </a:r>
          </a:p>
        </p:txBody>
      </p:sp>
    </p:spTree>
    <p:extLst>
      <p:ext uri="{BB962C8B-B14F-4D97-AF65-F5344CB8AC3E}">
        <p14:creationId xmlns:p14="http://schemas.microsoft.com/office/powerpoint/2010/main" val="1644466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F63BE8-6AB2-4876-AAF8-4DE07090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34A92C-4CA4-4409-A873-D07031584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90" y="2052918"/>
            <a:ext cx="11862148" cy="419548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FFFF00"/>
                </a:solidFill>
              </a:rPr>
              <a:t>They </a:t>
            </a:r>
            <a:r>
              <a:rPr lang="en-US" sz="3200" dirty="0">
                <a:solidFill>
                  <a:srgbClr val="FF0000"/>
                </a:solidFill>
              </a:rPr>
              <a:t>go</a:t>
            </a:r>
            <a:r>
              <a:rPr lang="en-US" sz="3200" dirty="0">
                <a:solidFill>
                  <a:srgbClr val="FFFF00"/>
                </a:solidFill>
              </a:rPr>
              <a:t> to school </a:t>
            </a:r>
            <a:r>
              <a:rPr lang="en-US" sz="3200" dirty="0">
                <a:solidFill>
                  <a:srgbClr val="FF0000"/>
                </a:solidFill>
              </a:rPr>
              <a:t>every morning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FFFF00"/>
                </a:solidFill>
              </a:rPr>
              <a:t>We </a:t>
            </a:r>
            <a:r>
              <a:rPr lang="en-US" sz="3200" dirty="0">
                <a:solidFill>
                  <a:srgbClr val="FF0000"/>
                </a:solidFill>
              </a:rPr>
              <a:t>eat </a:t>
            </a:r>
            <a:r>
              <a:rPr lang="en-US" sz="3200" dirty="0">
                <a:solidFill>
                  <a:srgbClr val="FFFF00"/>
                </a:solidFill>
              </a:rPr>
              <a:t>rice </a:t>
            </a:r>
            <a:r>
              <a:rPr lang="en-US" sz="3200" dirty="0">
                <a:solidFill>
                  <a:srgbClr val="FF0000"/>
                </a:solidFill>
              </a:rPr>
              <a:t>everyday</a:t>
            </a:r>
            <a:endParaRPr lang="en-US" sz="3200" dirty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FFFF00"/>
                </a:solidFill>
              </a:rPr>
              <a:t>My mother </a:t>
            </a:r>
            <a:r>
              <a:rPr lang="en-US" sz="3200" dirty="0">
                <a:solidFill>
                  <a:srgbClr val="FF0000"/>
                </a:solidFill>
              </a:rPr>
              <a:t>makes</a:t>
            </a:r>
            <a:r>
              <a:rPr lang="en-US" sz="3200" dirty="0">
                <a:solidFill>
                  <a:srgbClr val="FFFF00"/>
                </a:solidFill>
              </a:rPr>
              <a:t> a cake </a:t>
            </a:r>
            <a:r>
              <a:rPr lang="en-US" sz="3200" dirty="0">
                <a:solidFill>
                  <a:srgbClr val="FF0000"/>
                </a:solidFill>
              </a:rPr>
              <a:t>every Sunday</a:t>
            </a:r>
            <a:endParaRPr lang="en-US" sz="3200" dirty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FFFF00"/>
                </a:solidFill>
              </a:rPr>
              <a:t>John </a:t>
            </a:r>
            <a:r>
              <a:rPr lang="en-US" sz="3200" dirty="0">
                <a:solidFill>
                  <a:srgbClr val="FF0000"/>
                </a:solidFill>
              </a:rPr>
              <a:t>drives</a:t>
            </a:r>
            <a:r>
              <a:rPr lang="en-US" sz="3200" dirty="0">
                <a:solidFill>
                  <a:srgbClr val="FFFF00"/>
                </a:solidFill>
              </a:rPr>
              <a:t> a taxi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FFFF00"/>
                </a:solidFill>
              </a:rPr>
              <a:t>The sun rises from the east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FFFF00"/>
                </a:solidFill>
              </a:rPr>
              <a:t>The moon goes round the earth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056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A40B60-7C83-4F4C-A259-55915CB8B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CF072F-D5B7-418F-94F8-2556880B7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376" y="1853248"/>
            <a:ext cx="11578401" cy="4793086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Verb 1+ “s”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Bark –&gt;Barks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Set –&gt; sets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Speak –&gt; speaks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Sing –&gt; sings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Read –&gt; reads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Verbs that close with “</a:t>
            </a:r>
            <a:r>
              <a:rPr lang="en-US" dirty="0" err="1">
                <a:solidFill>
                  <a:srgbClr val="FF0000"/>
                </a:solidFill>
              </a:rPr>
              <a:t>ch</a:t>
            </a:r>
            <a:r>
              <a:rPr lang="en-US" dirty="0">
                <a:solidFill>
                  <a:srgbClr val="FF0000"/>
                </a:solidFill>
              </a:rPr>
              <a:t>, o, s, </a:t>
            </a:r>
            <a:r>
              <a:rPr lang="en-US" dirty="0" err="1">
                <a:solidFill>
                  <a:srgbClr val="FF0000"/>
                </a:solidFill>
              </a:rPr>
              <a:t>sh</a:t>
            </a:r>
            <a:r>
              <a:rPr lang="en-US" dirty="0">
                <a:solidFill>
                  <a:srgbClr val="FF0000"/>
                </a:solidFill>
              </a:rPr>
              <a:t>, x, z”, adding by “es”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Reach –&gt; reaches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Go –&gt; goes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Fix –&gt; fixes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Kiss –&gt; kisses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Wish –&gt; wishes  </a:t>
            </a:r>
          </a:p>
        </p:txBody>
      </p:sp>
    </p:spTree>
    <p:extLst>
      <p:ext uri="{BB962C8B-B14F-4D97-AF65-F5344CB8AC3E}">
        <p14:creationId xmlns:p14="http://schemas.microsoft.com/office/powerpoint/2010/main" val="287799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8647DA-93B1-495A-AA7A-4D42F13E0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BB6D79-7454-479E-8E67-7939D0FF6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641" y="1493950"/>
            <a:ext cx="11324801" cy="4330653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Verbs that end with “y” and are preceded  by consonant, then the “y” suffix is changed to “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” then added “es”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Study –&gt; studies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Carry –&gt; carries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Try –&gt; tries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Fly –&gt; flies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Reply –&gt; replies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FFFF00"/>
                </a:solidFill>
              </a:rPr>
              <a:t>If it started with modal, we don’t need to add “s/es”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>
                <a:solidFill>
                  <a:srgbClr val="FFFF00"/>
                </a:solidFill>
              </a:rPr>
              <a:t>Can</a:t>
            </a:r>
            <a:r>
              <a:rPr lang="en-US" dirty="0">
                <a:solidFill>
                  <a:srgbClr val="FFFF00"/>
                </a:solidFill>
              </a:rPr>
              <a:t> open 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>
                <a:solidFill>
                  <a:srgbClr val="FFFF00"/>
                </a:solidFill>
              </a:rPr>
              <a:t>Must</a:t>
            </a:r>
            <a:r>
              <a:rPr lang="en-US" dirty="0">
                <a:solidFill>
                  <a:srgbClr val="FFFF00"/>
                </a:solidFill>
              </a:rPr>
              <a:t> close</a:t>
            </a:r>
          </a:p>
        </p:txBody>
      </p:sp>
    </p:spTree>
    <p:extLst>
      <p:ext uri="{BB962C8B-B14F-4D97-AF65-F5344CB8AC3E}">
        <p14:creationId xmlns:p14="http://schemas.microsoft.com/office/powerpoint/2010/main" val="2036478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4B6567-14B5-43CB-9758-99EDB00DC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Negative Form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8048E8E-52C4-4436-9226-B7BBE966F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34" y="2052918"/>
            <a:ext cx="11761940" cy="4195481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FFFF00"/>
                </a:solidFill>
              </a:rPr>
              <a:t> Subject: I, you, we, they</a:t>
            </a:r>
          </a:p>
          <a:p>
            <a:pPr marL="457200" lvl="1" indent="0">
              <a:buNone/>
            </a:pPr>
            <a:r>
              <a:rPr lang="en-US" sz="3000" dirty="0">
                <a:solidFill>
                  <a:srgbClr val="FFFF00"/>
                </a:solidFill>
              </a:rPr>
              <a:t>    Subject + do + not +V1</a:t>
            </a:r>
          </a:p>
          <a:p>
            <a:pPr marL="457200" lvl="1" indent="0">
              <a:buNone/>
            </a:pPr>
            <a:endParaRPr lang="en-US" sz="3000" dirty="0">
              <a:solidFill>
                <a:srgbClr val="FFFF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FFFF00"/>
                </a:solidFill>
              </a:rPr>
              <a:t> Subject: He, she, it</a:t>
            </a:r>
          </a:p>
          <a:p>
            <a:pPr marL="457200" lvl="1" indent="0">
              <a:buNone/>
            </a:pPr>
            <a:r>
              <a:rPr lang="en-US" sz="3000" dirty="0">
                <a:solidFill>
                  <a:srgbClr val="FFFF00"/>
                </a:solidFill>
              </a:rPr>
              <a:t>    Subject + does + not + V1</a:t>
            </a:r>
          </a:p>
        </p:txBody>
      </p:sp>
    </p:spTree>
    <p:extLst>
      <p:ext uri="{BB962C8B-B14F-4D97-AF65-F5344CB8AC3E}">
        <p14:creationId xmlns:p14="http://schemas.microsoft.com/office/powerpoint/2010/main" val="1259815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48185D-4871-428B-BDB8-AF1F6018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Note: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2C06AF-C982-462C-9E2B-A45AB2F44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926" y="1853248"/>
            <a:ext cx="11862148" cy="4195481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 negative form, the addition of “s/es” is omitted.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They do not help 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She </a:t>
            </a:r>
            <a:r>
              <a:rPr lang="en-US" i="1" dirty="0">
                <a:solidFill>
                  <a:srgbClr val="FFFF00"/>
                </a:solidFill>
              </a:rPr>
              <a:t>does</a:t>
            </a:r>
            <a:r>
              <a:rPr lang="en-US" dirty="0">
                <a:solidFill>
                  <a:srgbClr val="FFFF00"/>
                </a:solidFill>
              </a:rPr>
              <a:t> not </a:t>
            </a:r>
            <a:r>
              <a:rPr lang="en-US" i="1" dirty="0">
                <a:solidFill>
                  <a:srgbClr val="FFFF00"/>
                </a:solidFill>
              </a:rPr>
              <a:t>visit</a:t>
            </a:r>
            <a:r>
              <a:rPr lang="en-US" dirty="0">
                <a:solidFill>
                  <a:srgbClr val="FFFF00"/>
                </a:solidFill>
              </a:rPr>
              <a:t> her mother every week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I do not read a newspaper every morning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843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559952-AA27-41A8-A1D6-21B9ECBEA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Interrogative Form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B5DB80-0C10-456F-9E1D-971056A6B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sz="3000" dirty="0">
                <a:solidFill>
                  <a:srgbClr val="FFFF00"/>
                </a:solidFill>
              </a:rPr>
              <a:t>Subject: I, you, we, they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	Do + subject + V1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r>
              <a:rPr lang="en-US" sz="3000" dirty="0">
                <a:solidFill>
                  <a:srgbClr val="FFFF00"/>
                </a:solidFill>
              </a:rPr>
              <a:t>Subject: He, she, it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FFFF00"/>
                </a:solidFill>
              </a:rPr>
              <a:t>	</a:t>
            </a:r>
            <a:r>
              <a:rPr lang="en-US" dirty="0">
                <a:solidFill>
                  <a:srgbClr val="FFFF00"/>
                </a:solidFill>
              </a:rPr>
              <a:t>Does + Subject + V1</a:t>
            </a:r>
          </a:p>
        </p:txBody>
      </p:sp>
    </p:spTree>
    <p:extLst>
      <p:ext uri="{BB962C8B-B14F-4D97-AF65-F5344CB8AC3E}">
        <p14:creationId xmlns:p14="http://schemas.microsoft.com/office/powerpoint/2010/main" val="2658746622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619</Words>
  <Application>Microsoft Office PowerPoint</Application>
  <PresentationFormat>Widescreen</PresentationFormat>
  <Paragraphs>119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Black</vt:lpstr>
      <vt:lpstr>Avenir Next LT Pro</vt:lpstr>
      <vt:lpstr>Avenir Next LT Pro Light</vt:lpstr>
      <vt:lpstr>Impact</vt:lpstr>
      <vt:lpstr>Sitka Subheading</vt:lpstr>
      <vt:lpstr>Wingdings</vt:lpstr>
      <vt:lpstr>PebbleVTI</vt:lpstr>
      <vt:lpstr>Simple Present Tense</vt:lpstr>
      <vt:lpstr>PowerPoint Presentation</vt:lpstr>
      <vt:lpstr>Affirmative Form of Verbal Sentence</vt:lpstr>
      <vt:lpstr>Example:</vt:lpstr>
      <vt:lpstr>Example: </vt:lpstr>
      <vt:lpstr>Example:</vt:lpstr>
      <vt:lpstr>Negative Form</vt:lpstr>
      <vt:lpstr>Note:</vt:lpstr>
      <vt:lpstr>Interrogative Form</vt:lpstr>
      <vt:lpstr>Example:</vt:lpstr>
      <vt:lpstr>Nominal Sentences</vt:lpstr>
      <vt:lpstr>Example:</vt:lpstr>
      <vt:lpstr>BUT…….</vt:lpstr>
      <vt:lpstr>Example:</vt:lpstr>
      <vt:lpstr>Nominal negative formula:</vt:lpstr>
      <vt:lpstr>Example:</vt:lpstr>
      <vt:lpstr>Interrogative Form</vt:lpstr>
      <vt:lpstr>Interrogative Form using question word.</vt:lpstr>
      <vt:lpstr>Nominal  sentence is used for;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Present Tense</dc:title>
  <dc:creator>DA - VI</dc:creator>
  <cp:lastModifiedBy>DA - VI</cp:lastModifiedBy>
  <cp:revision>14</cp:revision>
  <dcterms:created xsi:type="dcterms:W3CDTF">2021-03-03T01:28:07Z</dcterms:created>
  <dcterms:modified xsi:type="dcterms:W3CDTF">2021-03-03T11:35:48Z</dcterms:modified>
</cp:coreProperties>
</file>