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</p:sldMasterIdLst>
  <p:sldIdLst>
    <p:sldId id="256" r:id="rId2"/>
    <p:sldId id="262" r:id="rId3"/>
    <p:sldId id="263" r:id="rId4"/>
    <p:sldId id="258" r:id="rId5"/>
    <p:sldId id="264" r:id="rId6"/>
    <p:sldId id="28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3" autoAdjust="0"/>
    <p:restoredTop sz="94660"/>
  </p:normalViewPr>
  <p:slideViewPr>
    <p:cSldViewPr snapToGrid="0">
      <p:cViewPr varScale="1">
        <p:scale>
          <a:sx n="77" d="100"/>
          <a:sy n="77" d="100"/>
        </p:scale>
        <p:origin x="2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BF37C-E8AF-4E20-A643-2CAFAC52D25D}" type="datetimeFigureOut">
              <a:rPr lang="en-ID" smtClean="0"/>
              <a:t>03/03/2021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E8544-4506-4C1C-806F-E3E9C2539C9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93527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BF37C-E8AF-4E20-A643-2CAFAC52D25D}" type="datetimeFigureOut">
              <a:rPr lang="en-ID" smtClean="0"/>
              <a:t>03/03/2021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E8544-4506-4C1C-806F-E3E9C2539C9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91249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BF37C-E8AF-4E20-A643-2CAFAC52D25D}" type="datetimeFigureOut">
              <a:rPr lang="en-ID" smtClean="0"/>
              <a:t>03/03/2021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E8544-4506-4C1C-806F-E3E9C2539C9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691946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BF37C-E8AF-4E20-A643-2CAFAC52D25D}" type="datetimeFigureOut">
              <a:rPr lang="en-ID" smtClean="0"/>
              <a:t>03/03/2021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E8544-4506-4C1C-806F-E3E9C2539C93}" type="slidenum">
              <a:rPr lang="en-ID" smtClean="0"/>
              <a:t>‹#›</a:t>
            </a:fld>
            <a:endParaRPr lang="en-ID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36675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BF37C-E8AF-4E20-A643-2CAFAC52D25D}" type="datetimeFigureOut">
              <a:rPr lang="en-ID" smtClean="0"/>
              <a:t>03/03/2021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E8544-4506-4C1C-806F-E3E9C2539C9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813813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BF37C-E8AF-4E20-A643-2CAFAC52D25D}" type="datetimeFigureOut">
              <a:rPr lang="en-ID" smtClean="0"/>
              <a:t>03/03/2021</a:t>
            </a:fld>
            <a:endParaRPr lang="en-ID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E8544-4506-4C1C-806F-E3E9C2539C9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960202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BF37C-E8AF-4E20-A643-2CAFAC52D25D}" type="datetimeFigureOut">
              <a:rPr lang="en-ID" smtClean="0"/>
              <a:t>03/03/2021</a:t>
            </a:fld>
            <a:endParaRPr lang="en-ID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E8544-4506-4C1C-806F-E3E9C2539C9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222511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BF37C-E8AF-4E20-A643-2CAFAC52D25D}" type="datetimeFigureOut">
              <a:rPr lang="en-ID" smtClean="0"/>
              <a:t>03/03/2021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E8544-4506-4C1C-806F-E3E9C2539C9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476873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BF37C-E8AF-4E20-A643-2CAFAC52D25D}" type="datetimeFigureOut">
              <a:rPr lang="en-ID" smtClean="0"/>
              <a:t>03/03/2021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E8544-4506-4C1C-806F-E3E9C2539C9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8885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BF37C-E8AF-4E20-A643-2CAFAC52D25D}" type="datetimeFigureOut">
              <a:rPr lang="en-ID" smtClean="0"/>
              <a:t>03/03/2021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E8544-4506-4C1C-806F-E3E9C2539C9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31124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BF37C-E8AF-4E20-A643-2CAFAC52D25D}" type="datetimeFigureOut">
              <a:rPr lang="en-ID" smtClean="0"/>
              <a:t>03/03/2021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E8544-4506-4C1C-806F-E3E9C2539C9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54966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BF37C-E8AF-4E20-A643-2CAFAC52D25D}" type="datetimeFigureOut">
              <a:rPr lang="en-ID" smtClean="0"/>
              <a:t>03/03/2021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E8544-4506-4C1C-806F-E3E9C2539C9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4310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BF37C-E8AF-4E20-A643-2CAFAC52D25D}" type="datetimeFigureOut">
              <a:rPr lang="en-ID" smtClean="0"/>
              <a:t>03/03/2021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E8544-4506-4C1C-806F-E3E9C2539C9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83881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BF37C-E8AF-4E20-A643-2CAFAC52D25D}" type="datetimeFigureOut">
              <a:rPr lang="en-ID" smtClean="0"/>
              <a:t>03/03/2021</a:t>
            </a:fld>
            <a:endParaRPr lang="en-ID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E8544-4506-4C1C-806F-E3E9C2539C9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59094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BF37C-E8AF-4E20-A643-2CAFAC52D25D}" type="datetimeFigureOut">
              <a:rPr lang="en-ID" smtClean="0"/>
              <a:t>03/03/2021</a:t>
            </a:fld>
            <a:endParaRPr lang="en-ID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E8544-4506-4C1C-806F-E3E9C2539C9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32991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BF37C-E8AF-4E20-A643-2CAFAC52D25D}" type="datetimeFigureOut">
              <a:rPr lang="en-ID" smtClean="0"/>
              <a:t>03/03/2021</a:t>
            </a:fld>
            <a:endParaRPr lang="en-ID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E8544-4506-4C1C-806F-E3E9C2539C9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39755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1BF37C-E8AF-4E20-A643-2CAFAC52D25D}" type="datetimeFigureOut">
              <a:rPr lang="en-ID" smtClean="0"/>
              <a:t>03/03/2021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E8544-4506-4C1C-806F-E3E9C2539C9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85976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61BF37C-E8AF-4E20-A643-2CAFAC52D25D}" type="datetimeFigureOut">
              <a:rPr lang="en-ID" smtClean="0"/>
              <a:t>03/03/2021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EE8544-4506-4C1C-806F-E3E9C2539C93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166169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  <p:sldLayoutId id="2147483817" r:id="rId14"/>
    <p:sldLayoutId id="2147483818" r:id="rId15"/>
    <p:sldLayoutId id="2147483819" r:id="rId16"/>
    <p:sldLayoutId id="214748382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E1ADDD0-CBA7-45E2-9E30-6CB80C1F65B9}"/>
              </a:ext>
            </a:extLst>
          </p:cNvPr>
          <p:cNvSpPr txBox="1">
            <a:spLocks/>
          </p:cNvSpPr>
          <p:nvPr/>
        </p:nvSpPr>
        <p:spPr>
          <a:xfrm>
            <a:off x="171189" y="3031299"/>
            <a:ext cx="11849622" cy="101460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6000" b="1" dirty="0">
                <a:highlight>
                  <a:srgbClr val="FF00FF"/>
                </a:highlight>
                <a:latin typeface="Constantia" panose="02030602050306030303" pitchFamily="18" charset="0"/>
                <a:ea typeface="Gadugi" panose="020B0502040204020203" pitchFamily="34" charset="0"/>
              </a:rPr>
              <a:t>WISH </a:t>
            </a:r>
            <a:endParaRPr lang="en-US" sz="6000" dirty="0">
              <a:highlight>
                <a:srgbClr val="FF00FF"/>
              </a:highlight>
              <a:latin typeface="Constantia" panose="02030602050306030303" pitchFamily="18" charset="0"/>
              <a:ea typeface="Gadug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6973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0" y="-735295"/>
            <a:ext cx="12079216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dobe Caslon Pro Bold" panose="0205070206050A0204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endParaRPr lang="en-US" altLang="en-US" dirty="0">
              <a:latin typeface="Adobe Caslon Pro Bold" panose="0205070206050A0204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dobe Caslon Pro Bold" panose="0205070206050A0204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verb WISH is used to refer to </a:t>
            </a:r>
            <a:r>
              <a:rPr kumimoji="0" lang="en-US" altLang="en-US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present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or </a:t>
            </a:r>
            <a:r>
              <a:rPr kumimoji="0" lang="en-US" altLang="en-US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past time.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dobe Caslon Pro Bold" panose="0205070206050A020403" pitchFamily="18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dobe Caslon Pro Bold" panose="0205070206050A0204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 Present wish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dobe Caslon Pro Bold" panose="0205070206050A020403" pitchFamily="18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 the fact refers to </a:t>
            </a:r>
            <a:r>
              <a:rPr kumimoji="0" lang="en-US" altLang="en-US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present time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the verb in the second sentence is in </a:t>
            </a:r>
            <a:r>
              <a:rPr kumimoji="0" lang="en-US" altLang="en-US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past tense.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It is contrary to fact in the present time. For the verb ‘be’ only the form ‘were’ is used.</a:t>
            </a:r>
            <a:r>
              <a:rPr kumimoji="0" lang="en-US" altLang="en-US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dobe Caslon Pro Bold" panose="0205070206050A020403" pitchFamily="18" charset="0"/>
            </a:endParaRPr>
          </a:p>
          <a:p>
            <a:pPr marL="0" marR="0" lvl="0" indent="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dobe Caslon Pro Bold" panose="0205070206050A020403" pitchFamily="18" charset="0"/>
            </a:endParaRPr>
          </a:p>
        </p:txBody>
      </p:sp>
      <p:sp>
        <p:nvSpPr>
          <p:cNvPr id="17" name="Rectangle 13"/>
          <p:cNvSpPr>
            <a:spLocks noChangeArrowheads="1"/>
          </p:cNvSpPr>
          <p:nvPr/>
        </p:nvSpPr>
        <p:spPr bwMode="auto">
          <a:xfrm>
            <a:off x="0" y="2585254"/>
            <a:ext cx="11936182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885950" algn="l"/>
                <a:tab pos="3094038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885950" algn="l"/>
                <a:tab pos="3094038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885950" algn="l"/>
                <a:tab pos="3094038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885950" algn="l"/>
                <a:tab pos="3094038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885950" algn="l"/>
                <a:tab pos="3094038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885950" algn="l"/>
                <a:tab pos="3094038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885950" algn="l"/>
                <a:tab pos="3094038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885950" algn="l"/>
                <a:tab pos="3094038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885950" algn="l"/>
                <a:tab pos="3094038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885950" algn="l"/>
                <a:tab pos="3094038" algn="ctr"/>
              </a:tabLs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dobe Caslon Pro Bold" panose="0205070206050A020403" pitchFamily="18" charset="0"/>
                <a:cs typeface="Times New Roman" panose="02020603050405020304" pitchFamily="18" charset="0"/>
              </a:rPr>
              <a:t>        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dobe Caslon Pro Bold" panose="0205070206050A0204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885950" algn="l"/>
                <a:tab pos="3094038" algn="ctr"/>
              </a:tabLs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dobe Caslon Pro Bold" panose="0205070206050A0204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885950" algn="l"/>
                <a:tab pos="3094038" algn="ctr"/>
              </a:tabLs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Example: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885950" algn="l"/>
                <a:tab pos="3094038" algn="ctr"/>
              </a:tabLst>
            </a:pPr>
            <a:r>
              <a:rPr lang="en-US" altLang="en-US" dirty="0"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 </a:t>
            </a:r>
            <a:r>
              <a:rPr kumimoji="0" lang="en-US" altLang="en-US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 </a:t>
            </a:r>
            <a:r>
              <a:rPr kumimoji="0" lang="en-US" altLang="en-US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don’t know</a:t>
            </a:r>
            <a:r>
              <a:rPr kumimoji="0" lang="en-US" altLang="en-US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how to swim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I wish (know how to swim)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dobe Caslon Pro Bold" panose="0205070206050A0204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885950" algn="l"/>
                <a:tab pos="3094038" algn="ctr"/>
              </a:tabLs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</a:t>
            </a:r>
            <a:r>
              <a:rPr kumimoji="0" lang="en-US" altLang="en-US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fact (present time)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dobe Caslon Pro Bold" panose="0205070206050A0204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885950" algn="l"/>
                <a:tab pos="3094038" algn="ctr"/>
              </a:tabLs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	</a:t>
            </a:r>
            <a:r>
              <a:rPr kumimoji="0" lang="en-US" altLang="en-US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   I don’t know how to swim. I wish (that) </a:t>
            </a:r>
            <a:r>
              <a:rPr kumimoji="0" lang="en-US" altLang="en-US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</a:t>
            </a:r>
            <a:r>
              <a:rPr kumimoji="0" lang="en-US" altLang="en-US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knew</a:t>
            </a:r>
            <a:r>
              <a:rPr kumimoji="0" lang="en-US" altLang="en-US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how to swim.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dobe Caslon Pro Bold" panose="0205070206050A0204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885950" algn="l"/>
                <a:tab pos="3094038" algn="ctr"/>
              </a:tabLs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</a:t>
            </a:r>
            <a:r>
              <a:rPr kumimoji="0" lang="en-US" altLang="en-US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                                                                                                    past tense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dobe Caslon Pro Bold" panose="0205070206050A0204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885950" algn="l"/>
                <a:tab pos="3094038" algn="ctr"/>
              </a:tabLs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     2. I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am not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rich. I wish (be rich).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dobe Caslon Pro Bold" panose="0205070206050A0204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885950" algn="l"/>
                <a:tab pos="3094038" algn="ctr"/>
              </a:tabLs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-  I am not rich. I wish (that) I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were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rich.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dobe Caslon Pro Bold" panose="0205070206050A0204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885950" algn="l"/>
                <a:tab pos="3094038" algn="ctr"/>
              </a:tabLs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     3. She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can’t come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to the office today. I wish she (can come to the office today).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dobe Caslon Pro Bold" panose="0205070206050A0204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885950" algn="l"/>
                <a:tab pos="3094038" algn="ctr"/>
              </a:tabLs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- She can’t come to the office today. I wish she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could come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to the office today).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dobe Caslon Pro Bold" panose="0205070206050A020403" pitchFamily="18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775200" y="2127027"/>
            <a:ext cx="4775912" cy="1047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b="1" dirty="0">
                <a:solidFill>
                  <a:srgbClr val="FF0000"/>
                </a:solidFill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 + wish (that) + past tense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b="1" dirty="0">
                <a:solidFill>
                  <a:srgbClr val="FF0000"/>
                </a:solidFill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b="1" dirty="0">
                <a:solidFill>
                  <a:srgbClr val="FF0000"/>
                </a:solidFill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b="1" dirty="0">
              <a:solidFill>
                <a:srgbClr val="FF0000"/>
              </a:solidFill>
              <a:effectLst/>
              <a:latin typeface="Adobe Caslon Pro Bold" panose="0205070206050A0204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6465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324300"/>
            <a:ext cx="121920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885950" algn="l"/>
                <a:tab pos="3094038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885950" algn="l"/>
                <a:tab pos="3094038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885950" algn="l"/>
                <a:tab pos="3094038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885950" algn="l"/>
                <a:tab pos="3094038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885950" algn="l"/>
                <a:tab pos="3094038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885950" algn="l"/>
                <a:tab pos="3094038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885950" algn="l"/>
                <a:tab pos="3094038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885950" algn="l"/>
                <a:tab pos="3094038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885950" algn="l"/>
                <a:tab pos="3094038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885950" algn="l"/>
                <a:tab pos="3094038" algn="ctr"/>
              </a:tabLs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Past wish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dobe Caslon Pro Bold" panose="0205070206050A0204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885950" algn="l"/>
                <a:tab pos="3094038" algn="ctr"/>
              </a:tabLs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If the fact refers to </a:t>
            </a:r>
            <a:r>
              <a:rPr kumimoji="0" lang="en-US" altLang="en-US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past time,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the verb in the second sentence is in </a:t>
            </a:r>
            <a:r>
              <a:rPr kumimoji="0" lang="en-US" altLang="en-US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past perfect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It is contrary to fact in the past time.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dobe Caslon Pro Bold" panose="0205070206050A0204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885950" algn="l"/>
                <a:tab pos="3094038" algn="ctr"/>
              </a:tabLst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dobe Caslon Pro Bold" panose="0205070206050A020403" pitchFamily="18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0" y="2317177"/>
            <a:ext cx="12192000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885950" algn="l"/>
                <a:tab pos="3094038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885950" algn="l"/>
                <a:tab pos="3094038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885950" algn="l"/>
                <a:tab pos="3094038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885950" algn="l"/>
                <a:tab pos="3094038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885950" algn="l"/>
                <a:tab pos="3094038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885950" algn="l"/>
                <a:tab pos="3094038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885950" algn="l"/>
                <a:tab pos="3094038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885950" algn="l"/>
                <a:tab pos="3094038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  <a:tab pos="1885950" algn="l"/>
                <a:tab pos="3094038" algn="ct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885950" algn="l"/>
                <a:tab pos="3094038" algn="ctr"/>
              </a:tabLs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dobe Caslon Pro Bold" panose="0205070206050A020403" pitchFamily="18" charset="0"/>
                <a:cs typeface="Times New Roman" panose="02020603050405020304" pitchFamily="18" charset="0"/>
              </a:rPr>
              <a:t>	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dobe Caslon Pro Bold" panose="0205070206050A0204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885950" algn="l"/>
                <a:tab pos="3094038" algn="ctr"/>
              </a:tabLs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Example: 1. </a:t>
            </a:r>
            <a:r>
              <a:rPr kumimoji="0" lang="en-US" altLang="en-US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</a:t>
            </a:r>
            <a:r>
              <a:rPr kumimoji="0" lang="en-US" altLang="en-US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didn’t know</a:t>
            </a:r>
            <a:r>
              <a:rPr kumimoji="0" lang="en-US" altLang="en-US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how to swim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I wish (know how to swim).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dobe Caslon Pro Bold" panose="0205070206050A0204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885950" algn="l"/>
                <a:tab pos="3094038" algn="ctr"/>
              </a:tabLs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                     </a:t>
            </a:r>
            <a:r>
              <a:rPr kumimoji="0" lang="en-US" altLang="en-US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fact (past time)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885950" algn="l"/>
                <a:tab pos="3094038" algn="ctr"/>
              </a:tabLst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dobe Caslon Pro Bold" panose="0205070206050A0204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885950" algn="l"/>
                <a:tab pos="3094038" algn="ctr"/>
              </a:tabLs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               -  I didn’t know how to swim. I wish (that) </a:t>
            </a:r>
            <a:r>
              <a:rPr kumimoji="0" lang="en-US" altLang="en-US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 </a:t>
            </a:r>
            <a:r>
              <a:rPr kumimoji="0" lang="en-US" altLang="en-US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had known</a:t>
            </a:r>
            <a:r>
              <a:rPr kumimoji="0" lang="en-US" altLang="en-US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how to swim.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dobe Caslon Pro Bold" panose="0205070206050A0204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885950" algn="l"/>
                <a:tab pos="3094038" algn="ctr"/>
              </a:tabLst>
            </a:pPr>
            <a:r>
              <a:rPr kumimoji="0" lang="en-US" altLang="en-US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                                                            			                                        past perfect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dobe Caslon Pro Bold" panose="0205070206050A0204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885950" algn="l"/>
                <a:tab pos="3094038" algn="ctr"/>
              </a:tabLs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    2. He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wasn’t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at the party yesterday. I wish he (be at the party).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885950" algn="l"/>
                <a:tab pos="3094038" algn="ctr"/>
              </a:tabLst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dobe Caslon Pro Bold" panose="0205070206050A0204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  <a:tab pos="1885950" algn="l"/>
                <a:tab pos="3094038" algn="ctr"/>
              </a:tabLs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-   He wasn’t at the party yesterday. I wish he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had been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at the party yesterday.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dobe Caslon Pro Bold" panose="0205070206050A020403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28759" y="1546196"/>
            <a:ext cx="3567241" cy="1047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b="1" dirty="0">
                <a:solidFill>
                  <a:srgbClr val="FF0000"/>
                </a:solidFill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 + wish (that) + past perfect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b="1" dirty="0">
                <a:solidFill>
                  <a:srgbClr val="FF0000"/>
                </a:solidFill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 algn="ctr">
              <a:lnSpc>
                <a:spcPct val="115000"/>
              </a:lnSpc>
              <a:spcAft>
                <a:spcPts val="0"/>
              </a:spcAft>
            </a:pPr>
            <a:r>
              <a:rPr lang="en-US" b="1" dirty="0">
                <a:solidFill>
                  <a:srgbClr val="FF0000"/>
                </a:solidFill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b="1" dirty="0">
              <a:solidFill>
                <a:srgbClr val="FF0000"/>
              </a:solidFill>
              <a:effectLst/>
              <a:latin typeface="Adobe Caslon Pro Bold" panose="0205070206050A0204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4117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9D36F-5608-4CA2-AF3B-289E70BA4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Expressing Wish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9BD4F-ADBC-4CB3-A69F-FE6C34E51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52918"/>
            <a:ext cx="12192000" cy="4195481"/>
          </a:xfrm>
        </p:spPr>
        <p:txBody>
          <a:bodyPr>
            <a:normAutofit lnSpcReduction="10000"/>
          </a:bodyPr>
          <a:lstStyle/>
          <a:p>
            <a:pPr marL="457200" indent="-457200">
              <a:buAutoNum type="arabicPeriod"/>
            </a:pPr>
            <a:r>
              <a:rPr lang="en-US" dirty="0"/>
              <a:t>I wish </a:t>
            </a:r>
            <a:r>
              <a:rPr lang="en-US" dirty="0" err="1"/>
              <a:t>i</a:t>
            </a:r>
            <a:r>
              <a:rPr lang="en-US" dirty="0"/>
              <a:t> could fly</a:t>
            </a:r>
          </a:p>
          <a:p>
            <a:pPr marL="457200" indent="-457200">
              <a:buAutoNum type="arabicPeriod"/>
            </a:pPr>
            <a:r>
              <a:rPr lang="en-US" dirty="0"/>
              <a:t>I wish I could play the piano</a:t>
            </a:r>
          </a:p>
          <a:p>
            <a:pPr marL="457200" indent="-457200">
              <a:buAutoNum type="arabicPeriod"/>
            </a:pPr>
            <a:r>
              <a:rPr lang="en-US" dirty="0"/>
              <a:t>I wish she were here</a:t>
            </a:r>
          </a:p>
          <a:p>
            <a:pPr marL="457200" indent="-457200">
              <a:buAutoNum type="arabicPeriod"/>
            </a:pPr>
            <a:r>
              <a:rPr lang="en-US" dirty="0"/>
              <a:t>I wish I could swim in the beach with him</a:t>
            </a:r>
          </a:p>
          <a:p>
            <a:pPr marL="457200" indent="-457200">
              <a:buAutoNum type="arabicPeriod"/>
            </a:pPr>
            <a:r>
              <a:rPr lang="en-US" dirty="0"/>
              <a:t>I wish you every success in the future</a:t>
            </a:r>
          </a:p>
          <a:p>
            <a:pPr marL="457200" indent="-457200">
              <a:buAutoNum type="arabicPeriod"/>
            </a:pPr>
            <a:r>
              <a:rPr lang="en-US" dirty="0"/>
              <a:t>I wish I got rich</a:t>
            </a:r>
          </a:p>
          <a:p>
            <a:pPr marL="457200" indent="-457200">
              <a:buAutoNum type="arabicPeriod"/>
            </a:pPr>
            <a:r>
              <a:rPr lang="en-US" dirty="0"/>
              <a:t>I wish you were here</a:t>
            </a:r>
          </a:p>
          <a:p>
            <a:pPr marL="457200" indent="-457200">
              <a:buAutoNum type="arabicPeriod"/>
            </a:pPr>
            <a:r>
              <a:rPr lang="en-US" dirty="0"/>
              <a:t>My friend wish me good luck on buying a new car</a:t>
            </a:r>
          </a:p>
          <a:p>
            <a:pPr marL="457200" indent="-457200">
              <a:buAutoNum type="arabicPeriod"/>
            </a:pPr>
            <a:r>
              <a:rPr lang="en-US" dirty="0"/>
              <a:t>She wish she was slim</a:t>
            </a:r>
          </a:p>
          <a:p>
            <a:pPr marL="457200" indent="-457200">
              <a:buAutoNum type="arabicPeriod"/>
            </a:pPr>
            <a:r>
              <a:rPr lang="en-US" dirty="0"/>
              <a:t>I am calling to wish you a happy birthday</a:t>
            </a:r>
          </a:p>
        </p:txBody>
      </p:sp>
    </p:spTree>
    <p:extLst>
      <p:ext uri="{BB962C8B-B14F-4D97-AF65-F5344CB8AC3E}">
        <p14:creationId xmlns:p14="http://schemas.microsoft.com/office/powerpoint/2010/main" val="3993385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9D36F-5608-4CA2-AF3B-289E70BA4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Expressing Wish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9BD4F-ADBC-4CB3-A69F-FE6C34E51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052918"/>
            <a:ext cx="12192000" cy="4195481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 startAt="11"/>
            </a:pPr>
            <a:r>
              <a:rPr lang="en-US" dirty="0"/>
              <a:t>She wish he would help them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en-US" dirty="0"/>
              <a:t>I wish  I had known the answer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en-US" dirty="0"/>
              <a:t>Anton wishes Rudi agreed with his opinions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en-US" dirty="0"/>
              <a:t>I drove my father to the bus station and wish him a safe journey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en-US" dirty="0"/>
              <a:t>I wish I had recognized them at the party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en-US" dirty="0"/>
              <a:t>I wish I hadn’t made that mistake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en-US" dirty="0"/>
              <a:t>I wish that I had a beautiful big car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en-US" dirty="0"/>
              <a:t>I wish I spoke English well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en-US" dirty="0"/>
              <a:t>I wish I had started sooner</a:t>
            </a:r>
          </a:p>
          <a:p>
            <a:pPr marL="457200" indent="-457200">
              <a:buFont typeface="+mj-lt"/>
              <a:buAutoNum type="arabicPeriod" startAt="11"/>
            </a:pPr>
            <a:r>
              <a:rPr lang="en-US" dirty="0"/>
              <a:t>I wish my children would pass the test</a:t>
            </a:r>
          </a:p>
        </p:txBody>
      </p:sp>
    </p:spTree>
    <p:extLst>
      <p:ext uri="{BB962C8B-B14F-4D97-AF65-F5344CB8AC3E}">
        <p14:creationId xmlns:p14="http://schemas.microsoft.com/office/powerpoint/2010/main" val="2673511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98964"/>
            <a:ext cx="12060082" cy="5147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  <a:tabLst>
                <a:tab pos="457200" algn="l"/>
                <a:tab pos="1885950" algn="l"/>
                <a:tab pos="3094355" algn="ctr"/>
              </a:tabLst>
            </a:pPr>
            <a:r>
              <a:rPr lang="en-US" b="1" u="sng" dirty="0"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Exercise</a:t>
            </a:r>
            <a:r>
              <a:rPr lang="en-US" b="1" dirty="0"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endParaRPr lang="en-US" dirty="0">
              <a:latin typeface="Adobe Caslon Pro Bold" panose="0205070206050A0204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457200" algn="l"/>
                <a:tab pos="1885950" algn="l"/>
                <a:tab pos="3094355" algn="ctr"/>
              </a:tabLst>
            </a:pPr>
            <a:r>
              <a:rPr lang="en-US" i="1" dirty="0">
                <a:solidFill>
                  <a:srgbClr val="FF0000"/>
                </a:solidFill>
                <a:highlight>
                  <a:srgbClr val="FFFF00"/>
                </a:highlight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Complete the following sentences with the correct tense of verbs </a:t>
            </a:r>
            <a:endParaRPr lang="en-US" dirty="0">
              <a:solidFill>
                <a:srgbClr val="FF0000"/>
              </a:solidFill>
              <a:highlight>
                <a:srgbClr val="FFFF00"/>
              </a:highlight>
              <a:latin typeface="Adobe Caslon Pro Bold" panose="0205070206050A0204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457200" algn="l"/>
                <a:tab pos="1885950" algn="l"/>
                <a:tab pos="3094355" algn="ctr"/>
              </a:tabLst>
            </a:pPr>
            <a:r>
              <a:rPr lang="en-US" dirty="0"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Example:</a:t>
            </a: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457200" algn="l"/>
                <a:tab pos="1885950" algn="l"/>
                <a:tab pos="3094355" algn="ctr"/>
              </a:tabLst>
            </a:pPr>
            <a:r>
              <a:rPr lang="en-US" dirty="0"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 don’t have enough time now. I wish </a:t>
            </a:r>
            <a:r>
              <a:rPr lang="en-US" u="sng" dirty="0"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</a:t>
            </a:r>
            <a:r>
              <a:rPr lang="en-US" dirty="0"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457200" algn="l"/>
                <a:tab pos="1885950" algn="l"/>
                <a:tab pos="3094355" algn="ctr"/>
              </a:tabLst>
            </a:pPr>
            <a:r>
              <a:rPr lang="en-US" dirty="0"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 don’t have enough time now. I wish </a:t>
            </a:r>
            <a:r>
              <a:rPr lang="en-US" u="sng" dirty="0"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(that) we had  enough time now </a:t>
            </a:r>
            <a:r>
              <a:rPr lang="en-US" dirty="0"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u="sng" dirty="0"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dirty="0">
              <a:latin typeface="Adobe Caslon Pro Bold" panose="0205070206050A020403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457200" algn="l"/>
                <a:tab pos="1885950" algn="l"/>
                <a:tab pos="3094355" algn="ctr"/>
              </a:tabLst>
            </a:pPr>
            <a:r>
              <a:rPr lang="en-US" dirty="0"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457200" algn="l"/>
                <a:tab pos="1885950" algn="l"/>
                <a:tab pos="3094355" algn="ctr"/>
              </a:tabLst>
            </a:pPr>
            <a:r>
              <a:rPr lang="en-US" dirty="0"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 He doesn’t speak French. He wishes _________________________________</a:t>
            </a: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457200" algn="l"/>
                <a:tab pos="1885950" algn="l"/>
                <a:tab pos="3094355" algn="ctr"/>
              </a:tabLst>
            </a:pPr>
            <a:r>
              <a:rPr lang="en-US" dirty="0"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I didn’t read the article last week. I wish ______________________________</a:t>
            </a: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457200" algn="l"/>
                <a:tab pos="1885950" algn="l"/>
                <a:tab pos="3094355" algn="ctr"/>
              </a:tabLst>
            </a:pPr>
            <a:r>
              <a:rPr lang="en-US" dirty="0"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 My mother didn’t go shopping yesterday. I wish ________________________</a:t>
            </a: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457200" algn="l"/>
                <a:tab pos="1885950" algn="l"/>
                <a:tab pos="3094355" algn="ctr"/>
              </a:tabLst>
            </a:pPr>
            <a:r>
              <a:rPr lang="en-US" dirty="0"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 I am not at home now. I wish _______________________________________ </a:t>
            </a: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457200" algn="l"/>
                <a:tab pos="1885950" algn="l"/>
                <a:tab pos="3094355" algn="ctr"/>
              </a:tabLst>
            </a:pPr>
            <a:r>
              <a:rPr lang="en-US" dirty="0"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5. The sun isn’t shining right now. I wish _______________________________</a:t>
            </a: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457200" algn="l"/>
                <a:tab pos="1885950" algn="l"/>
                <a:tab pos="3094355" algn="ctr"/>
              </a:tabLst>
            </a:pPr>
            <a:r>
              <a:rPr lang="en-US" dirty="0"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6. Jack has a big problem. He wishes ___________________________________</a:t>
            </a: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457200" algn="l"/>
                <a:tab pos="1885950" algn="l"/>
                <a:tab pos="3094355" algn="ctr"/>
              </a:tabLst>
            </a:pPr>
            <a:r>
              <a:rPr lang="en-US" dirty="0"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7. They can’t help us to do this task. We wish ____________________________</a:t>
            </a: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457200" algn="l"/>
                <a:tab pos="1885950" algn="l"/>
                <a:tab pos="3094355" algn="ctr"/>
              </a:tabLst>
            </a:pPr>
            <a:r>
              <a:rPr lang="en-US" dirty="0"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8. I don’t know her name. I wish ______________________________________</a:t>
            </a:r>
          </a:p>
          <a:p>
            <a:pPr>
              <a:lnSpc>
                <a:spcPct val="115000"/>
              </a:lnSpc>
              <a:spcAft>
                <a:spcPts val="0"/>
              </a:spcAft>
              <a:tabLst>
                <a:tab pos="457200" algn="l"/>
                <a:tab pos="1885950" algn="l"/>
                <a:tab pos="3094355" algn="ctr"/>
              </a:tabLst>
            </a:pPr>
            <a:r>
              <a:rPr lang="en-US" dirty="0">
                <a:latin typeface="Adobe Caslon Pro Bold" panose="0205070206050A0204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9. My house is not so big. I wish ______________________________________ </a:t>
            </a:r>
          </a:p>
          <a:p>
            <a:r>
              <a:rPr lang="en-US" dirty="0">
                <a:latin typeface="Adobe Caslon Pro Bold" panose="0205070206050A020403" pitchFamily="18" charset="0"/>
                <a:ea typeface="Calibri" panose="020F0502020204030204" pitchFamily="34" charset="0"/>
              </a:rPr>
              <a:t>10. They didn’t see the concert. They wish ______________________________</a:t>
            </a:r>
            <a:endParaRPr lang="en-US" dirty="0">
              <a:latin typeface="Adobe Caslon Pro Bold" panose="0205070206050A0204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78000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61</TotalTime>
  <Words>661</Words>
  <Application>Microsoft Office PowerPoint</Application>
  <PresentationFormat>Widescreen</PresentationFormat>
  <Paragraphs>75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Adobe Caslon Pro Bold</vt:lpstr>
      <vt:lpstr>Arial</vt:lpstr>
      <vt:lpstr>Century Gothic</vt:lpstr>
      <vt:lpstr>Constantia</vt:lpstr>
      <vt:lpstr>Wingdings 3</vt:lpstr>
      <vt:lpstr>Ion</vt:lpstr>
      <vt:lpstr>PowerPoint Presentation</vt:lpstr>
      <vt:lpstr>PowerPoint Presentation</vt:lpstr>
      <vt:lpstr>PowerPoint Presentation</vt:lpstr>
      <vt:lpstr>Expressing Wish</vt:lpstr>
      <vt:lpstr>Expressing Wish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 - VI</dc:creator>
  <cp:lastModifiedBy>DA - VI</cp:lastModifiedBy>
  <cp:revision>5</cp:revision>
  <dcterms:created xsi:type="dcterms:W3CDTF">2021-03-03T03:57:22Z</dcterms:created>
  <dcterms:modified xsi:type="dcterms:W3CDTF">2021-03-03T04:59:16Z</dcterms:modified>
</cp:coreProperties>
</file>