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8"/>
  </p:notesMasterIdLst>
  <p:sldIdLst>
    <p:sldId id="256" r:id="rId2"/>
    <p:sldId id="257" r:id="rId3"/>
    <p:sldId id="258" r:id="rId4"/>
    <p:sldId id="259" r:id="rId5"/>
    <p:sldId id="260" r:id="rId6"/>
    <p:sldId id="28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28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BC8E85-26D6-4826-B5EE-3E96F768BCCB}" type="datetimeFigureOut">
              <a:rPr lang="en-ID" smtClean="0"/>
              <a:t>03/03/2021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082A64-6902-4F26-83B6-C6EBCE8BB422}" type="slidenum">
              <a:rPr lang="en-ID" smtClean="0"/>
              <a:t>‹#›</a:t>
            </a:fld>
            <a:endParaRPr lang="en-ID"/>
          </a:p>
        </p:txBody>
      </p:sp>
    </p:spTree>
    <p:extLst>
      <p:ext uri="{BB962C8B-B14F-4D97-AF65-F5344CB8AC3E}">
        <p14:creationId xmlns:p14="http://schemas.microsoft.com/office/powerpoint/2010/main" val="1605233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E44BC-3002-49EA-92C4-93BA28D18CED}" type="slidenum">
              <a:rPr lang="en-US" smtClean="0"/>
              <a:t>6</a:t>
            </a:fld>
            <a:endParaRPr lang="en-US"/>
          </a:p>
        </p:txBody>
      </p:sp>
    </p:spTree>
    <p:extLst>
      <p:ext uri="{BB962C8B-B14F-4D97-AF65-F5344CB8AC3E}">
        <p14:creationId xmlns:p14="http://schemas.microsoft.com/office/powerpoint/2010/main" val="617029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95E9D8-7D7E-45AD-B03B-ED043C5B8A1F}"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BC7BF-5B95-46E9-815D-AD39A53593C5}" type="slidenum">
              <a:rPr lang="en-US" smtClean="0"/>
              <a:t>‹#›</a:t>
            </a:fld>
            <a:endParaRPr lang="en-US"/>
          </a:p>
        </p:txBody>
      </p:sp>
    </p:spTree>
    <p:extLst>
      <p:ext uri="{BB962C8B-B14F-4D97-AF65-F5344CB8AC3E}">
        <p14:creationId xmlns:p14="http://schemas.microsoft.com/office/powerpoint/2010/main" val="33617890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95E9D8-7D7E-45AD-B03B-ED043C5B8A1F}"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BBC7BF-5B95-46E9-815D-AD39A53593C5}" type="slidenum">
              <a:rPr lang="en-US" smtClean="0"/>
              <a:t>‹#›</a:t>
            </a:fld>
            <a:endParaRPr lang="en-US"/>
          </a:p>
        </p:txBody>
      </p:sp>
    </p:spTree>
    <p:extLst>
      <p:ext uri="{BB962C8B-B14F-4D97-AF65-F5344CB8AC3E}">
        <p14:creationId xmlns:p14="http://schemas.microsoft.com/office/powerpoint/2010/main" val="1272403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95E9D8-7D7E-45AD-B03B-ED043C5B8A1F}"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BBC7BF-5B95-46E9-815D-AD39A53593C5}" type="slidenum">
              <a:rPr lang="en-US" smtClean="0"/>
              <a:t>‹#›</a:t>
            </a:fld>
            <a:endParaRPr lang="en-US"/>
          </a:p>
        </p:txBody>
      </p:sp>
    </p:spTree>
    <p:extLst>
      <p:ext uri="{BB962C8B-B14F-4D97-AF65-F5344CB8AC3E}">
        <p14:creationId xmlns:p14="http://schemas.microsoft.com/office/powerpoint/2010/main" val="115439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95E9D8-7D7E-45AD-B03B-ED043C5B8A1F}"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BBC7BF-5B95-46E9-815D-AD39A53593C5}"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1153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95E9D8-7D7E-45AD-B03B-ED043C5B8A1F}"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BBC7BF-5B95-46E9-815D-AD39A53593C5}" type="slidenum">
              <a:rPr lang="en-US" smtClean="0"/>
              <a:t>‹#›</a:t>
            </a:fld>
            <a:endParaRPr lang="en-US"/>
          </a:p>
        </p:txBody>
      </p:sp>
    </p:spTree>
    <p:extLst>
      <p:ext uri="{BB962C8B-B14F-4D97-AF65-F5344CB8AC3E}">
        <p14:creationId xmlns:p14="http://schemas.microsoft.com/office/powerpoint/2010/main" val="1205549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95E9D8-7D7E-45AD-B03B-ED043C5B8A1F}" type="datetimeFigureOut">
              <a:rPr lang="en-US" smtClean="0"/>
              <a:t>3/3/2021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BBC7BF-5B95-46E9-815D-AD39A53593C5}" type="slidenum">
              <a:rPr lang="en-US" smtClean="0"/>
              <a:t>‹#›</a:t>
            </a:fld>
            <a:endParaRPr lang="en-US"/>
          </a:p>
        </p:txBody>
      </p:sp>
    </p:spTree>
    <p:extLst>
      <p:ext uri="{BB962C8B-B14F-4D97-AF65-F5344CB8AC3E}">
        <p14:creationId xmlns:p14="http://schemas.microsoft.com/office/powerpoint/2010/main" val="3609582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95E9D8-7D7E-45AD-B03B-ED043C5B8A1F}" type="datetimeFigureOut">
              <a:rPr lang="en-US" smtClean="0"/>
              <a:t>3/3/2021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BBC7BF-5B95-46E9-815D-AD39A53593C5}" type="slidenum">
              <a:rPr lang="en-US" smtClean="0"/>
              <a:t>‹#›</a:t>
            </a:fld>
            <a:endParaRPr lang="en-US"/>
          </a:p>
        </p:txBody>
      </p:sp>
    </p:spTree>
    <p:extLst>
      <p:ext uri="{BB962C8B-B14F-4D97-AF65-F5344CB8AC3E}">
        <p14:creationId xmlns:p14="http://schemas.microsoft.com/office/powerpoint/2010/main" val="3689250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95E9D8-7D7E-45AD-B03B-ED043C5B8A1F}"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BC7BF-5B95-46E9-815D-AD39A53593C5}" type="slidenum">
              <a:rPr lang="en-US" smtClean="0"/>
              <a:t>‹#›</a:t>
            </a:fld>
            <a:endParaRPr lang="en-US"/>
          </a:p>
        </p:txBody>
      </p:sp>
    </p:spTree>
    <p:extLst>
      <p:ext uri="{BB962C8B-B14F-4D97-AF65-F5344CB8AC3E}">
        <p14:creationId xmlns:p14="http://schemas.microsoft.com/office/powerpoint/2010/main" val="2239347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95E9D8-7D7E-45AD-B03B-ED043C5B8A1F}"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BC7BF-5B95-46E9-815D-AD39A53593C5}" type="slidenum">
              <a:rPr lang="en-US" smtClean="0"/>
              <a:t>‹#›</a:t>
            </a:fld>
            <a:endParaRPr lang="en-US"/>
          </a:p>
        </p:txBody>
      </p:sp>
    </p:spTree>
    <p:extLst>
      <p:ext uri="{BB962C8B-B14F-4D97-AF65-F5344CB8AC3E}">
        <p14:creationId xmlns:p14="http://schemas.microsoft.com/office/powerpoint/2010/main" val="2522479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95E9D8-7D7E-45AD-B03B-ED043C5B8A1F}"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BC7BF-5B95-46E9-815D-AD39A53593C5}" type="slidenum">
              <a:rPr lang="en-US" smtClean="0"/>
              <a:t>‹#›</a:t>
            </a:fld>
            <a:endParaRPr lang="en-US"/>
          </a:p>
        </p:txBody>
      </p:sp>
    </p:spTree>
    <p:extLst>
      <p:ext uri="{BB962C8B-B14F-4D97-AF65-F5344CB8AC3E}">
        <p14:creationId xmlns:p14="http://schemas.microsoft.com/office/powerpoint/2010/main" val="368657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95E9D8-7D7E-45AD-B03B-ED043C5B8A1F}"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BC7BF-5B95-46E9-815D-AD39A53593C5}" type="slidenum">
              <a:rPr lang="en-US" smtClean="0"/>
              <a:t>‹#›</a:t>
            </a:fld>
            <a:endParaRPr lang="en-US"/>
          </a:p>
        </p:txBody>
      </p:sp>
    </p:spTree>
    <p:extLst>
      <p:ext uri="{BB962C8B-B14F-4D97-AF65-F5344CB8AC3E}">
        <p14:creationId xmlns:p14="http://schemas.microsoft.com/office/powerpoint/2010/main" val="1946892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95E9D8-7D7E-45AD-B03B-ED043C5B8A1F}"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BBC7BF-5B95-46E9-815D-AD39A53593C5}" type="slidenum">
              <a:rPr lang="en-US" smtClean="0"/>
              <a:t>‹#›</a:t>
            </a:fld>
            <a:endParaRPr lang="en-US"/>
          </a:p>
        </p:txBody>
      </p:sp>
    </p:spTree>
    <p:extLst>
      <p:ext uri="{BB962C8B-B14F-4D97-AF65-F5344CB8AC3E}">
        <p14:creationId xmlns:p14="http://schemas.microsoft.com/office/powerpoint/2010/main" val="4122898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95E9D8-7D7E-45AD-B03B-ED043C5B8A1F}" type="datetimeFigureOut">
              <a:rPr lang="en-US" smtClean="0"/>
              <a:t>3/3/2021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BBC7BF-5B95-46E9-815D-AD39A53593C5}" type="slidenum">
              <a:rPr lang="en-US" smtClean="0"/>
              <a:t>‹#›</a:t>
            </a:fld>
            <a:endParaRPr lang="en-US"/>
          </a:p>
        </p:txBody>
      </p:sp>
    </p:spTree>
    <p:extLst>
      <p:ext uri="{BB962C8B-B14F-4D97-AF65-F5344CB8AC3E}">
        <p14:creationId xmlns:p14="http://schemas.microsoft.com/office/powerpoint/2010/main" val="2039311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95E9D8-7D7E-45AD-B03B-ED043C5B8A1F}" type="datetimeFigureOut">
              <a:rPr lang="en-US" smtClean="0"/>
              <a:t>3/3/2021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BBC7BF-5B95-46E9-815D-AD39A53593C5}" type="slidenum">
              <a:rPr lang="en-US" smtClean="0"/>
              <a:t>‹#›</a:t>
            </a:fld>
            <a:endParaRPr lang="en-US"/>
          </a:p>
        </p:txBody>
      </p:sp>
    </p:spTree>
    <p:extLst>
      <p:ext uri="{BB962C8B-B14F-4D97-AF65-F5344CB8AC3E}">
        <p14:creationId xmlns:p14="http://schemas.microsoft.com/office/powerpoint/2010/main" val="3133154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95E9D8-7D7E-45AD-B03B-ED043C5B8A1F}" type="datetimeFigureOut">
              <a:rPr lang="en-US" smtClean="0"/>
              <a:t>3/3/2021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BBC7BF-5B95-46E9-815D-AD39A53593C5}" type="slidenum">
              <a:rPr lang="en-US" smtClean="0"/>
              <a:t>‹#›</a:t>
            </a:fld>
            <a:endParaRPr lang="en-US"/>
          </a:p>
        </p:txBody>
      </p:sp>
    </p:spTree>
    <p:extLst>
      <p:ext uri="{BB962C8B-B14F-4D97-AF65-F5344CB8AC3E}">
        <p14:creationId xmlns:p14="http://schemas.microsoft.com/office/powerpoint/2010/main" val="53841986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95E9D8-7D7E-45AD-B03B-ED043C5B8A1F}"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BBC7BF-5B95-46E9-815D-AD39A53593C5}" type="slidenum">
              <a:rPr lang="en-US" smtClean="0"/>
              <a:t>‹#›</a:t>
            </a:fld>
            <a:endParaRPr lang="en-US"/>
          </a:p>
        </p:txBody>
      </p:sp>
    </p:spTree>
    <p:extLst>
      <p:ext uri="{BB962C8B-B14F-4D97-AF65-F5344CB8AC3E}">
        <p14:creationId xmlns:p14="http://schemas.microsoft.com/office/powerpoint/2010/main" val="418540166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95E9D8-7D7E-45AD-B03B-ED043C5B8A1F}"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BBC7BF-5B95-46E9-815D-AD39A53593C5}" type="slidenum">
              <a:rPr lang="en-US" smtClean="0"/>
              <a:t>‹#›</a:t>
            </a:fld>
            <a:endParaRPr lang="en-US"/>
          </a:p>
        </p:txBody>
      </p:sp>
    </p:spTree>
    <p:extLst>
      <p:ext uri="{BB962C8B-B14F-4D97-AF65-F5344CB8AC3E}">
        <p14:creationId xmlns:p14="http://schemas.microsoft.com/office/powerpoint/2010/main" val="290067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C95E9D8-7D7E-45AD-B03B-ED043C5B8A1F}" type="datetimeFigureOut">
              <a:rPr lang="en-US" smtClean="0"/>
              <a:t>3/3/2021</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8BBC7BF-5B95-46E9-815D-AD39A53593C5}" type="slidenum">
              <a:rPr lang="en-US" smtClean="0"/>
              <a:t>‹#›</a:t>
            </a:fld>
            <a:endParaRPr lang="en-US"/>
          </a:p>
        </p:txBody>
      </p:sp>
    </p:spTree>
    <p:extLst>
      <p:ext uri="{BB962C8B-B14F-4D97-AF65-F5344CB8AC3E}">
        <p14:creationId xmlns:p14="http://schemas.microsoft.com/office/powerpoint/2010/main" val="3041444440"/>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1027" y="3041316"/>
            <a:ext cx="9001462" cy="2387600"/>
          </a:xfrm>
        </p:spPr>
        <p:txBody>
          <a:bodyPr>
            <a:normAutofit fontScale="90000"/>
          </a:bodyPr>
          <a:lstStyle/>
          <a:p>
            <a:br>
              <a:rPr lang="en-US" dirty="0"/>
            </a:br>
            <a:br>
              <a:rPr lang="en-US" dirty="0"/>
            </a:br>
            <a:br>
              <a:rPr lang="en-US" dirty="0"/>
            </a:br>
            <a:br>
              <a:rPr lang="en-US" dirty="0"/>
            </a:br>
            <a:br>
              <a:rPr lang="en-US" dirty="0"/>
            </a:br>
            <a:r>
              <a:rPr lang="en-US" dirty="0">
                <a:solidFill>
                  <a:srgbClr val="FFFF00"/>
                </a:solidFill>
              </a:rPr>
              <a:t>Simple future </a:t>
            </a:r>
            <a:br>
              <a:rPr lang="en-US" dirty="0">
                <a:solidFill>
                  <a:srgbClr val="FFFF00"/>
                </a:solidFill>
              </a:rPr>
            </a:br>
            <a:r>
              <a:rPr lang="en-US" dirty="0">
                <a:solidFill>
                  <a:srgbClr val="FFFF00"/>
                </a:solidFill>
              </a:rPr>
              <a:t>Will vs Be going to</a:t>
            </a:r>
            <a:br>
              <a:rPr lang="en-US" dirty="0">
                <a:solidFill>
                  <a:srgbClr val="FFFF00"/>
                </a:solidFill>
              </a:rPr>
            </a:br>
            <a:br>
              <a:rPr lang="en-US" dirty="0"/>
            </a:br>
            <a:br>
              <a:rPr lang="en-US" dirty="0"/>
            </a:br>
            <a:endParaRPr lang="en-US" dirty="0"/>
          </a:p>
        </p:txBody>
      </p:sp>
    </p:spTree>
    <p:extLst>
      <p:ext uri="{BB962C8B-B14F-4D97-AF65-F5344CB8AC3E}">
        <p14:creationId xmlns:p14="http://schemas.microsoft.com/office/powerpoint/2010/main" val="3609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FFFF00"/>
                </a:solidFill>
              </a:rPr>
              <a:t>Simple future</a:t>
            </a:r>
          </a:p>
        </p:txBody>
      </p:sp>
      <p:sp>
        <p:nvSpPr>
          <p:cNvPr id="4" name="Rectangle 1"/>
          <p:cNvSpPr>
            <a:spLocks noChangeArrowheads="1"/>
          </p:cNvSpPr>
          <p:nvPr/>
        </p:nvSpPr>
        <p:spPr bwMode="auto">
          <a:xfrm>
            <a:off x="913795" y="1930923"/>
            <a:ext cx="1035376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400" b="0" i="0" u="none" strike="noStrike" cap="none" normalizeH="0" baseline="0" dirty="0">
                <a:ln>
                  <a:noFill/>
                </a:ln>
                <a:solidFill>
                  <a:srgbClr val="FFFF00"/>
                </a:solidFill>
                <a:effectLst/>
                <a:latin typeface="Arial" panose="020B0604020202020204" pitchFamily="34" charset="0"/>
              </a:rPr>
              <a:t>	</a:t>
            </a:r>
            <a:r>
              <a:rPr lang="en-US" sz="2400" b="0" i="0" dirty="0">
                <a:solidFill>
                  <a:srgbClr val="282828"/>
                </a:solidFill>
                <a:effectLst/>
                <a:highlight>
                  <a:srgbClr val="FFFF00"/>
                </a:highlight>
                <a:latin typeface="Georgia" panose="02040502050405020303" pitchFamily="18" charset="0"/>
              </a:rPr>
              <a:t>The future in English can be rather confusing. There are two future forms used in most conversations: the future with "will" and the future with "going to." The main difference between the two forms is that "going to" is used for plans and intentions made before the moment of speaking, and the "will" to speak about the future at the moment of speaking.</a:t>
            </a:r>
            <a:endParaRPr kumimoji="0" lang="en-US" altLang="en-US" sz="3000" b="0" i="0" u="none" strike="noStrike" cap="none" normalizeH="0" baseline="0" dirty="0">
              <a:ln>
                <a:noFill/>
              </a:ln>
              <a:solidFill>
                <a:schemeClr val="tx1"/>
              </a:solidFill>
              <a:effectLst/>
              <a:highlight>
                <a:srgbClr val="FFFF00"/>
              </a:highlight>
              <a:latin typeface="Arial" panose="020B0604020202020204" pitchFamily="34" charset="0"/>
            </a:endParaRPr>
          </a:p>
        </p:txBody>
      </p:sp>
      <p:pic>
        <p:nvPicPr>
          <p:cNvPr id="1026" name="Picture 2" descr="http://www.englishpage.com/image/verbs/simplefutur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414" y="4239247"/>
            <a:ext cx="8960593" cy="1736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2989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dirty="0">
              <a:solidFill>
                <a:srgbClr val="FFFF00"/>
              </a:solidFill>
            </a:endParaRPr>
          </a:p>
        </p:txBody>
      </p:sp>
      <p:sp>
        <p:nvSpPr>
          <p:cNvPr id="3" name="Content Placeholder 2"/>
          <p:cNvSpPr>
            <a:spLocks noGrp="1"/>
          </p:cNvSpPr>
          <p:nvPr>
            <p:ph idx="1"/>
          </p:nvPr>
        </p:nvSpPr>
        <p:spPr/>
        <p:txBody>
          <a:bodyPr>
            <a:normAutofit fontScale="77500" lnSpcReduction="20000"/>
          </a:bodyPr>
          <a:lstStyle/>
          <a:p>
            <a:r>
              <a:rPr lang="en-US" sz="4000" i="1" dirty="0">
                <a:solidFill>
                  <a:srgbClr val="FFFF00"/>
                </a:solidFill>
              </a:rPr>
              <a:t>Will</a:t>
            </a:r>
            <a:r>
              <a:rPr lang="en-US" sz="4000" dirty="0">
                <a:solidFill>
                  <a:srgbClr val="FFFF00"/>
                </a:solidFill>
              </a:rPr>
              <a:t> </a:t>
            </a:r>
          </a:p>
          <a:p>
            <a:pPr marL="0" indent="0">
              <a:buNone/>
            </a:pPr>
            <a:r>
              <a:rPr lang="en-US" sz="3600" b="0" i="0" dirty="0">
                <a:solidFill>
                  <a:srgbClr val="FFFF00"/>
                </a:solidFill>
                <a:effectLst/>
                <a:latin typeface="Georgia" panose="02040502050405020303" pitchFamily="18" charset="0"/>
              </a:rPr>
              <a:t>Use the future with will to talk about an event in the future that you have just decided to do, for predictions and for promises.</a:t>
            </a:r>
          </a:p>
          <a:p>
            <a:r>
              <a:rPr lang="en-US" sz="3600" dirty="0">
                <a:solidFill>
                  <a:srgbClr val="FFFF00"/>
                </a:solidFill>
                <a:effectLst/>
                <a:latin typeface="Georgia" panose="02040502050405020303" pitchFamily="18" charset="0"/>
              </a:rPr>
              <a:t>Be going to</a:t>
            </a:r>
          </a:p>
          <a:p>
            <a:pPr marL="0" indent="0">
              <a:buNone/>
            </a:pPr>
            <a:r>
              <a:rPr lang="en-US" sz="3600" b="0" i="0" dirty="0">
                <a:solidFill>
                  <a:srgbClr val="FFFF00"/>
                </a:solidFill>
                <a:effectLst/>
                <a:latin typeface="Georgia" panose="02040502050405020303" pitchFamily="18" charset="0"/>
              </a:rPr>
              <a:t>is used to express events you have already planned in the future and your intentions for the future. We sometimes also use the present continuous for planned events in the near future.</a:t>
            </a:r>
            <a:endParaRPr lang="en-US" sz="4000" dirty="0">
              <a:solidFill>
                <a:srgbClr val="FFFF00"/>
              </a:solidFill>
            </a:endParaRPr>
          </a:p>
        </p:txBody>
      </p:sp>
    </p:spTree>
    <p:extLst>
      <p:ext uri="{BB962C8B-B14F-4D97-AF65-F5344CB8AC3E}">
        <p14:creationId xmlns:p14="http://schemas.microsoft.com/office/powerpoint/2010/main" val="2151153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FFFF00"/>
                </a:solidFill>
              </a:rPr>
              <a:t>Will vs be going to formula</a:t>
            </a:r>
          </a:p>
        </p:txBody>
      </p:sp>
      <p:sp>
        <p:nvSpPr>
          <p:cNvPr id="3" name="Content Placeholder 2"/>
          <p:cNvSpPr>
            <a:spLocks noGrp="1"/>
          </p:cNvSpPr>
          <p:nvPr>
            <p:ph idx="1"/>
          </p:nvPr>
        </p:nvSpPr>
        <p:spPr/>
        <p:txBody>
          <a:bodyPr>
            <a:normAutofit/>
          </a:bodyPr>
          <a:lstStyle/>
          <a:p>
            <a:r>
              <a:rPr lang="en-US" sz="4000" dirty="0">
                <a:solidFill>
                  <a:srgbClr val="FFFF00"/>
                </a:solidFill>
              </a:rPr>
              <a:t>S + Will + V1</a:t>
            </a:r>
          </a:p>
          <a:p>
            <a:r>
              <a:rPr lang="en-US" sz="4000" dirty="0">
                <a:solidFill>
                  <a:srgbClr val="FFFF00"/>
                </a:solidFill>
              </a:rPr>
              <a:t>S + To be (am/is/are ) + going to + V1</a:t>
            </a:r>
          </a:p>
        </p:txBody>
      </p:sp>
    </p:spTree>
    <p:extLst>
      <p:ext uri="{BB962C8B-B14F-4D97-AF65-F5344CB8AC3E}">
        <p14:creationId xmlns:p14="http://schemas.microsoft.com/office/powerpoint/2010/main" val="4081801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FFFF00"/>
                </a:solidFill>
              </a:rPr>
              <a:t>example</a:t>
            </a:r>
          </a:p>
        </p:txBody>
      </p:sp>
      <p:sp>
        <p:nvSpPr>
          <p:cNvPr id="3" name="Content Placeholder 2"/>
          <p:cNvSpPr>
            <a:spLocks noGrp="1"/>
          </p:cNvSpPr>
          <p:nvPr>
            <p:ph idx="1"/>
          </p:nvPr>
        </p:nvSpPr>
        <p:spPr>
          <a:xfrm>
            <a:off x="913795" y="1935921"/>
            <a:ext cx="10353762" cy="4065634"/>
          </a:xfrm>
        </p:spPr>
        <p:txBody>
          <a:bodyPr/>
          <a:lstStyle/>
          <a:p>
            <a:r>
              <a:rPr lang="en-US" dirty="0">
                <a:solidFill>
                  <a:srgbClr val="FFFF00"/>
                </a:solidFill>
              </a:rPr>
              <a:t>I will go to japan one day</a:t>
            </a:r>
          </a:p>
          <a:p>
            <a:r>
              <a:rPr lang="en-US" dirty="0">
                <a:solidFill>
                  <a:srgbClr val="FFFF00"/>
                </a:solidFill>
              </a:rPr>
              <a:t>You </a:t>
            </a:r>
            <a:r>
              <a:rPr lang="en-US" b="1" dirty="0">
                <a:solidFill>
                  <a:srgbClr val="FFFF00"/>
                </a:solidFill>
              </a:rPr>
              <a:t>will help</a:t>
            </a:r>
            <a:r>
              <a:rPr lang="en-US" dirty="0">
                <a:solidFill>
                  <a:srgbClr val="FFFF00"/>
                </a:solidFill>
              </a:rPr>
              <a:t> him later.</a:t>
            </a:r>
          </a:p>
          <a:p>
            <a:r>
              <a:rPr lang="en-US" b="1" dirty="0">
                <a:solidFill>
                  <a:srgbClr val="FFFF00"/>
                </a:solidFill>
              </a:rPr>
              <a:t>Will</a:t>
            </a:r>
            <a:r>
              <a:rPr lang="en-US" dirty="0">
                <a:solidFill>
                  <a:srgbClr val="FFFF00"/>
                </a:solidFill>
              </a:rPr>
              <a:t> you </a:t>
            </a:r>
            <a:r>
              <a:rPr lang="en-US" b="1" dirty="0">
                <a:solidFill>
                  <a:srgbClr val="FFFF00"/>
                </a:solidFill>
              </a:rPr>
              <a:t>help</a:t>
            </a:r>
            <a:r>
              <a:rPr lang="en-US" dirty="0">
                <a:solidFill>
                  <a:srgbClr val="FFFF00"/>
                </a:solidFill>
              </a:rPr>
              <a:t> him later?</a:t>
            </a:r>
          </a:p>
          <a:p>
            <a:r>
              <a:rPr lang="en-US" dirty="0">
                <a:solidFill>
                  <a:srgbClr val="FFFF00"/>
                </a:solidFill>
              </a:rPr>
              <a:t>You </a:t>
            </a:r>
            <a:r>
              <a:rPr lang="en-US" b="1" dirty="0">
                <a:solidFill>
                  <a:srgbClr val="FFFF00"/>
                </a:solidFill>
              </a:rPr>
              <a:t>will not help</a:t>
            </a:r>
            <a:r>
              <a:rPr lang="en-US" dirty="0">
                <a:solidFill>
                  <a:srgbClr val="FFFF00"/>
                </a:solidFill>
              </a:rPr>
              <a:t> him later. </a:t>
            </a:r>
          </a:p>
          <a:p>
            <a:r>
              <a:rPr lang="en-US" dirty="0">
                <a:solidFill>
                  <a:srgbClr val="FFFF00"/>
                </a:solidFill>
              </a:rPr>
              <a:t>I am going to Bandung for vacation next week</a:t>
            </a:r>
          </a:p>
          <a:p>
            <a:r>
              <a:rPr lang="en-US" dirty="0">
                <a:solidFill>
                  <a:srgbClr val="FFFF00"/>
                </a:solidFill>
              </a:rPr>
              <a:t>You </a:t>
            </a:r>
            <a:r>
              <a:rPr lang="en-US" b="1" dirty="0">
                <a:solidFill>
                  <a:srgbClr val="FFFF00"/>
                </a:solidFill>
              </a:rPr>
              <a:t>are going to meet</a:t>
            </a:r>
            <a:r>
              <a:rPr lang="en-US" dirty="0">
                <a:solidFill>
                  <a:srgbClr val="FFFF00"/>
                </a:solidFill>
              </a:rPr>
              <a:t> Jane tonight</a:t>
            </a:r>
          </a:p>
          <a:p>
            <a:r>
              <a:rPr lang="en-US" dirty="0">
                <a:solidFill>
                  <a:srgbClr val="FFFF00"/>
                </a:solidFill>
              </a:rPr>
              <a:t>Are you going to meet Jane tonight?</a:t>
            </a:r>
          </a:p>
          <a:p>
            <a:r>
              <a:rPr lang="en-US" dirty="0">
                <a:solidFill>
                  <a:srgbClr val="FFFF00"/>
                </a:solidFill>
              </a:rPr>
              <a:t>You are not going to meet Jane tonight</a:t>
            </a:r>
          </a:p>
          <a:p>
            <a:pPr marL="0" indent="0">
              <a:buNone/>
            </a:pPr>
            <a:endParaRPr lang="en-US" dirty="0">
              <a:solidFill>
                <a:srgbClr val="FFFF00"/>
              </a:solidFill>
            </a:endParaRPr>
          </a:p>
          <a:p>
            <a:endParaRPr lang="en-US" dirty="0">
              <a:solidFill>
                <a:srgbClr val="FFFF00"/>
              </a:solidFill>
            </a:endParaRPr>
          </a:p>
        </p:txBody>
      </p:sp>
    </p:spTree>
    <p:extLst>
      <p:ext uri="{BB962C8B-B14F-4D97-AF65-F5344CB8AC3E}">
        <p14:creationId xmlns:p14="http://schemas.microsoft.com/office/powerpoint/2010/main" val="4293183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191" y="0"/>
            <a:ext cx="5863995" cy="2184701"/>
          </a:xfrm>
          <a:prstGeom prst="rect">
            <a:avLst/>
          </a:prstGeom>
        </p:spPr>
        <p:txBody>
          <a:bodyPr wrap="square">
            <a:spAutoFit/>
          </a:bodyPr>
          <a:lstStyle/>
          <a:p>
            <a:pPr>
              <a:lnSpc>
                <a:spcPct val="115000"/>
              </a:lnSpc>
              <a:spcAft>
                <a:spcPts val="1000"/>
              </a:spcAft>
            </a:pPr>
            <a:r>
              <a:rPr lang="en-US" sz="1600" b="1" u="sng" dirty="0">
                <a:latin typeface="Times New Roman" panose="02020603050405020304" pitchFamily="18" charset="0"/>
                <a:ea typeface="Calibri" panose="020F0502020204030204" pitchFamily="34" charset="0"/>
                <a:cs typeface="Times New Roman" panose="02020603050405020304" pitchFamily="18" charset="0"/>
              </a:rPr>
              <a:t>Exercise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SzPts val="1200"/>
              <a:buFont typeface="+mj-lt"/>
              <a:buAutoNum type="alphaUcPeriod"/>
            </a:pPr>
            <a:r>
              <a:rPr lang="en-US" sz="16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Supply the correct verbs. </a:t>
            </a:r>
            <a:endParaRPr lang="en-US" sz="16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mj-lt"/>
              <a:buAutoNum type="arabicPeriod"/>
            </a:pPr>
            <a:r>
              <a:rPr lang="en-US" sz="16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You (meet) __________ her tonight at this cafe.</a:t>
            </a:r>
            <a:endParaRPr lang="en-US" sz="16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mj-lt"/>
              <a:buAutoNum type="arabicPeriod"/>
            </a:pPr>
            <a:r>
              <a:rPr lang="en-US" sz="16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Ryan (visit) __________ his grandmother next month.</a:t>
            </a:r>
            <a:endParaRPr lang="en-US" sz="16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mj-lt"/>
              <a:buAutoNum type="arabicPeriod"/>
            </a:pPr>
            <a:r>
              <a:rPr lang="en-US" sz="16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My family (have) __________ dinner together tonight. </a:t>
            </a:r>
            <a:endParaRPr lang="en-US" sz="16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mj-lt"/>
              <a:buAutoNum type="arabicPeriod"/>
            </a:pPr>
            <a:r>
              <a:rPr lang="en-US" sz="1600" dirty="0" err="1">
                <a:solidFill>
                  <a:srgbClr val="FFFF00"/>
                </a:solidFill>
                <a:latin typeface="Times New Roman" panose="02020603050405020304" pitchFamily="18" charset="0"/>
                <a:ea typeface="Calibri" panose="020F0502020204030204" pitchFamily="34" charset="0"/>
                <a:cs typeface="Times New Roman" panose="02020603050405020304" pitchFamily="18" charset="0"/>
              </a:rPr>
              <a:t>Mrs</a:t>
            </a:r>
            <a:r>
              <a:rPr lang="en-US" sz="16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Rachel (be) __________ our English teacher next semester. </a:t>
            </a:r>
            <a:endParaRPr lang="en-US" sz="16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en-US" sz="16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The school bus (arrive) __________ soon.</a:t>
            </a:r>
            <a:endParaRPr lang="en-US" sz="16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5715172" y="276214"/>
            <a:ext cx="6613742" cy="6305572"/>
          </a:xfrm>
          <a:prstGeom prst="rect">
            <a:avLst/>
          </a:prstGeom>
        </p:spPr>
        <p:txBody>
          <a:bodyPr wrap="square">
            <a:spAutoFit/>
          </a:bodyPr>
          <a:lstStyle/>
          <a:p>
            <a:pPr>
              <a:lnSpc>
                <a:spcPct val="115000"/>
              </a:lnSpc>
              <a:spcAft>
                <a:spcPts val="0"/>
              </a:spcAft>
            </a:pPr>
            <a:r>
              <a:rPr lang="en-US" sz="1600" dirty="0">
                <a:solidFill>
                  <a:srgbClr val="FF0000"/>
                </a:solidFill>
                <a:latin typeface="Adobe Caslon Pro Bold" panose="0205070206050A020403" pitchFamily="18" charset="0"/>
                <a:ea typeface="Calibri" panose="020F0502020204030204" pitchFamily="34" charset="0"/>
                <a:cs typeface="Times New Roman" panose="02020603050405020304" pitchFamily="18" charset="0"/>
              </a:rPr>
              <a:t>B. </a:t>
            </a:r>
            <a:r>
              <a:rPr lang="en-US" sz="1600" i="1" dirty="0">
                <a:solidFill>
                  <a:srgbClr val="FF0000"/>
                </a:solidFill>
                <a:latin typeface="Adobe Caslon Pro Bold" panose="0205070206050A020403" pitchFamily="18" charset="0"/>
                <a:ea typeface="Calibri" panose="020F0502020204030204" pitchFamily="34" charset="0"/>
                <a:cs typeface="Times New Roman" panose="02020603050405020304" pitchFamily="18" charset="0"/>
              </a:rPr>
              <a:t>Change</a:t>
            </a:r>
            <a:r>
              <a:rPr lang="en-US" sz="1600" dirty="0">
                <a:solidFill>
                  <a:srgbClr val="FF0000"/>
                </a:solidFill>
                <a:latin typeface="Adobe Caslon Pro Bold" panose="0205070206050A020403" pitchFamily="18" charset="0"/>
                <a:ea typeface="Calibri" panose="020F0502020204030204" pitchFamily="34" charset="0"/>
                <a:cs typeface="Times New Roman" panose="02020603050405020304" pitchFamily="18" charset="0"/>
              </a:rPr>
              <a:t> will </a:t>
            </a:r>
            <a:r>
              <a:rPr lang="en-US" sz="1600" i="1" dirty="0">
                <a:solidFill>
                  <a:srgbClr val="FF0000"/>
                </a:solidFill>
                <a:latin typeface="Adobe Caslon Pro Bold" panose="0205070206050A020403" pitchFamily="18" charset="0"/>
                <a:ea typeface="Calibri" panose="020F0502020204030204" pitchFamily="34" charset="0"/>
                <a:cs typeface="Times New Roman" panose="02020603050405020304" pitchFamily="18" charset="0"/>
              </a:rPr>
              <a:t>in</a:t>
            </a:r>
            <a:r>
              <a:rPr lang="en-US" sz="1600" dirty="0">
                <a:solidFill>
                  <a:srgbClr val="FF0000"/>
                </a:solidFill>
                <a:latin typeface="Adobe Caslon Pro Bold" panose="0205070206050A020403" pitchFamily="18" charset="0"/>
                <a:ea typeface="Calibri" panose="020F0502020204030204" pitchFamily="34" charset="0"/>
                <a:cs typeface="Times New Roman" panose="02020603050405020304" pitchFamily="18" charset="0"/>
              </a:rPr>
              <a:t> </a:t>
            </a:r>
            <a:r>
              <a:rPr lang="en-US" sz="1600" i="1" dirty="0">
                <a:solidFill>
                  <a:srgbClr val="FF0000"/>
                </a:solidFill>
                <a:latin typeface="Adobe Caslon Pro Bold" panose="0205070206050A020403" pitchFamily="18" charset="0"/>
                <a:ea typeface="Calibri" panose="020F0502020204030204" pitchFamily="34" charset="0"/>
                <a:cs typeface="Times New Roman" panose="02020603050405020304" pitchFamily="18" charset="0"/>
              </a:rPr>
              <a:t>the following sentences into</a:t>
            </a:r>
            <a:r>
              <a:rPr lang="en-US" sz="1600" dirty="0">
                <a:solidFill>
                  <a:srgbClr val="FF0000"/>
                </a:solidFill>
                <a:latin typeface="Adobe Caslon Pro Bold" panose="0205070206050A020403" pitchFamily="18" charset="0"/>
                <a:ea typeface="Calibri" panose="020F0502020204030204" pitchFamily="34" charset="0"/>
                <a:cs typeface="Times New Roman" panose="02020603050405020304" pitchFamily="18" charset="0"/>
              </a:rPr>
              <a:t> </a:t>
            </a:r>
            <a:r>
              <a:rPr lang="en-US" sz="1600" i="1" dirty="0">
                <a:solidFill>
                  <a:srgbClr val="FF0000"/>
                </a:solidFill>
                <a:latin typeface="Adobe Caslon Pro Bold" panose="0205070206050A020403" pitchFamily="18" charset="0"/>
                <a:ea typeface="Calibri" panose="020F0502020204030204" pitchFamily="34" charset="0"/>
                <a:cs typeface="Times New Roman" panose="02020603050405020304" pitchFamily="18" charset="0"/>
              </a:rPr>
              <a:t>be going to</a:t>
            </a:r>
            <a:endParaRPr lang="en-US" sz="1600" dirty="0">
              <a:latin typeface="Adobe Caslon Pro Bold" panose="0205070206050A020403" pitchFamily="18" charset="0"/>
              <a:ea typeface="Calibri" panose="020F0502020204030204" pitchFamily="34" charset="0"/>
              <a:cs typeface="Times New Roman" panose="02020603050405020304" pitchFamily="18" charset="0"/>
            </a:endParaRPr>
          </a:p>
          <a:p>
            <a:pPr>
              <a:lnSpc>
                <a:spcPct val="115000"/>
              </a:lnSpc>
              <a:spcAft>
                <a:spcPts val="0"/>
              </a:spcAft>
            </a:pPr>
            <a:r>
              <a:rPr lang="en-US" sz="1600" dirty="0">
                <a:solidFill>
                  <a:srgbClr val="FFFF00"/>
                </a:solidFill>
                <a:latin typeface="Adobe Caslon Pro Bold" panose="0205070206050A020403" pitchFamily="18" charset="0"/>
                <a:ea typeface="Calibri" panose="020F0502020204030204" pitchFamily="34" charset="0"/>
                <a:cs typeface="Times New Roman" panose="02020603050405020304" pitchFamily="18" charset="0"/>
              </a:rPr>
              <a:t>Example: Bill </a:t>
            </a:r>
            <a:r>
              <a:rPr lang="en-US" sz="1600" i="1" dirty="0">
                <a:solidFill>
                  <a:srgbClr val="FFFF00"/>
                </a:solidFill>
                <a:latin typeface="Adobe Caslon Pro Bold" panose="0205070206050A020403" pitchFamily="18" charset="0"/>
                <a:ea typeface="Calibri" panose="020F0502020204030204" pitchFamily="34" charset="0"/>
                <a:cs typeface="Times New Roman" panose="02020603050405020304" pitchFamily="18" charset="0"/>
              </a:rPr>
              <a:t>will </a:t>
            </a:r>
            <a:r>
              <a:rPr lang="en-US" sz="1600" dirty="0">
                <a:solidFill>
                  <a:srgbClr val="FFFF00"/>
                </a:solidFill>
                <a:latin typeface="Adobe Caslon Pro Bold" panose="0205070206050A020403" pitchFamily="18" charset="0"/>
                <a:ea typeface="Calibri" panose="020F0502020204030204" pitchFamily="34" charset="0"/>
                <a:cs typeface="Times New Roman" panose="02020603050405020304" pitchFamily="18" charset="0"/>
              </a:rPr>
              <a:t>write the paper	Bill </a:t>
            </a:r>
            <a:r>
              <a:rPr lang="en-US" sz="1600" i="1" dirty="0">
                <a:solidFill>
                  <a:srgbClr val="FFFF00"/>
                </a:solidFill>
                <a:latin typeface="Adobe Caslon Pro Bold" panose="0205070206050A020403" pitchFamily="18" charset="0"/>
                <a:ea typeface="Calibri" panose="020F0502020204030204" pitchFamily="34" charset="0"/>
                <a:cs typeface="Times New Roman" panose="02020603050405020304" pitchFamily="18" charset="0"/>
              </a:rPr>
              <a:t>is going to</a:t>
            </a:r>
            <a:r>
              <a:rPr lang="en-US" sz="1600" dirty="0">
                <a:solidFill>
                  <a:srgbClr val="FFFF00"/>
                </a:solidFill>
                <a:latin typeface="Adobe Caslon Pro Bold" panose="0205070206050A020403" pitchFamily="18" charset="0"/>
                <a:ea typeface="Calibri" panose="020F0502020204030204" pitchFamily="34" charset="0"/>
                <a:cs typeface="Times New Roman" panose="02020603050405020304" pitchFamily="18" charset="0"/>
              </a:rPr>
              <a:t> write the paper</a:t>
            </a:r>
          </a:p>
          <a:p>
            <a:pPr marL="342900" indent="-342900">
              <a:lnSpc>
                <a:spcPct val="115000"/>
              </a:lnSpc>
              <a:spcAft>
                <a:spcPts val="0"/>
              </a:spcAft>
              <a:buAutoNum type="arabicPeriod"/>
            </a:pPr>
            <a:r>
              <a:rPr lang="en-US" sz="1600" dirty="0">
                <a:solidFill>
                  <a:srgbClr val="FFFF00"/>
                </a:solidFill>
                <a:latin typeface="Adobe Caslon Pro Bold" panose="0205070206050A020403" pitchFamily="18" charset="0"/>
                <a:ea typeface="Calibri" panose="020F0502020204030204" pitchFamily="34" charset="0"/>
                <a:cs typeface="Times New Roman" panose="02020603050405020304" pitchFamily="18" charset="0"/>
              </a:rPr>
              <a:t>I will make a cake this weekend.</a:t>
            </a:r>
          </a:p>
          <a:p>
            <a:pPr>
              <a:lnSpc>
                <a:spcPct val="115000"/>
              </a:lnSpc>
              <a:spcAft>
                <a:spcPts val="0"/>
              </a:spcAft>
            </a:pPr>
            <a:r>
              <a:rPr lang="en-US" sz="1600" dirty="0">
                <a:solidFill>
                  <a:srgbClr val="FFFF00"/>
                </a:solidFill>
                <a:latin typeface="Adobe Caslon Pro Bold" panose="0205070206050A020403" pitchFamily="18" charset="0"/>
                <a:ea typeface="Calibri" panose="020F0502020204030204" pitchFamily="34" charset="0"/>
                <a:cs typeface="Times New Roman" panose="02020603050405020304" pitchFamily="18" charset="0"/>
              </a:rPr>
              <a:t>___________________________________</a:t>
            </a:r>
          </a:p>
          <a:p>
            <a:pPr>
              <a:lnSpc>
                <a:spcPct val="115000"/>
              </a:lnSpc>
              <a:spcAft>
                <a:spcPts val="0"/>
              </a:spcAft>
            </a:pPr>
            <a:r>
              <a:rPr lang="en-US" sz="1600" dirty="0">
                <a:solidFill>
                  <a:srgbClr val="FFFF00"/>
                </a:solidFill>
                <a:latin typeface="Adobe Caslon Pro Bold" panose="0205070206050A020403" pitchFamily="18" charset="0"/>
                <a:ea typeface="Calibri" panose="020F0502020204030204" pitchFamily="34" charset="0"/>
                <a:cs typeface="Times New Roman" panose="02020603050405020304" pitchFamily="18" charset="0"/>
              </a:rPr>
              <a:t>2. The cat will catch the mouse.		           ___________________________________</a:t>
            </a:r>
          </a:p>
          <a:p>
            <a:pPr>
              <a:lnSpc>
                <a:spcPct val="115000"/>
              </a:lnSpc>
              <a:spcAft>
                <a:spcPts val="0"/>
              </a:spcAft>
            </a:pPr>
            <a:r>
              <a:rPr lang="en-US" sz="1600" dirty="0">
                <a:solidFill>
                  <a:srgbClr val="FFFF00"/>
                </a:solidFill>
                <a:latin typeface="Adobe Caslon Pro Bold" panose="0205070206050A020403" pitchFamily="18" charset="0"/>
                <a:ea typeface="Calibri" panose="020F0502020204030204" pitchFamily="34" charset="0"/>
                <a:cs typeface="Times New Roman" panose="02020603050405020304" pitchFamily="18" charset="0"/>
              </a:rPr>
              <a:t>3. Ray and I will visit </a:t>
            </a:r>
            <a:r>
              <a:rPr lang="en-US" sz="1600" dirty="0" err="1">
                <a:solidFill>
                  <a:srgbClr val="FFFF00"/>
                </a:solidFill>
                <a:latin typeface="Adobe Caslon Pro Bold" panose="0205070206050A020403" pitchFamily="18" charset="0"/>
                <a:ea typeface="Calibri" panose="020F0502020204030204" pitchFamily="34" charset="0"/>
                <a:cs typeface="Times New Roman" panose="02020603050405020304" pitchFamily="18" charset="0"/>
              </a:rPr>
              <a:t>Nasiona</a:t>
            </a:r>
            <a:r>
              <a:rPr lang="en-US" sz="1600" dirty="0">
                <a:solidFill>
                  <a:srgbClr val="FFFF00"/>
                </a:solidFill>
                <a:latin typeface="Adobe Caslon Pro Bold" panose="0205070206050A020403" pitchFamily="18" charset="0"/>
                <a:ea typeface="Calibri" panose="020F0502020204030204" pitchFamily="34" charset="0"/>
                <a:cs typeface="Times New Roman" panose="02020603050405020304" pitchFamily="18" charset="0"/>
              </a:rPr>
              <a:t> museum.	</a:t>
            </a:r>
          </a:p>
          <a:p>
            <a:pPr>
              <a:lnSpc>
                <a:spcPct val="115000"/>
              </a:lnSpc>
              <a:spcAft>
                <a:spcPts val="0"/>
              </a:spcAft>
            </a:pPr>
            <a:r>
              <a:rPr lang="en-US" sz="1600" dirty="0">
                <a:solidFill>
                  <a:srgbClr val="FFFF00"/>
                </a:solidFill>
                <a:latin typeface="Adobe Caslon Pro Bold" panose="0205070206050A020403" pitchFamily="18" charset="0"/>
                <a:ea typeface="Calibri" panose="020F0502020204030204" pitchFamily="34" charset="0"/>
                <a:cs typeface="Times New Roman" panose="02020603050405020304" pitchFamily="18" charset="0"/>
              </a:rPr>
              <a:t>___________________________________</a:t>
            </a:r>
          </a:p>
          <a:p>
            <a:pPr>
              <a:lnSpc>
                <a:spcPct val="115000"/>
              </a:lnSpc>
              <a:spcAft>
                <a:spcPts val="0"/>
              </a:spcAft>
            </a:pPr>
            <a:r>
              <a:rPr lang="en-US" sz="1600" dirty="0">
                <a:solidFill>
                  <a:srgbClr val="FFFF00"/>
                </a:solidFill>
                <a:latin typeface="Adobe Caslon Pro Bold" panose="0205070206050A020403" pitchFamily="18" charset="0"/>
                <a:ea typeface="Calibri" panose="020F0502020204030204" pitchFamily="34" charset="0"/>
                <a:cs typeface="Times New Roman" panose="02020603050405020304" pitchFamily="18" charset="0"/>
              </a:rPr>
              <a:t>4. You will not have a new English teacher.  ___________________________________</a:t>
            </a:r>
          </a:p>
          <a:p>
            <a:pPr>
              <a:lnSpc>
                <a:spcPct val="115000"/>
              </a:lnSpc>
              <a:spcAft>
                <a:spcPts val="0"/>
              </a:spcAft>
            </a:pPr>
            <a:r>
              <a:rPr lang="en-US" sz="1600" dirty="0">
                <a:solidFill>
                  <a:srgbClr val="FFFF00"/>
                </a:solidFill>
                <a:latin typeface="Adobe Caslon Pro Bold" panose="0205070206050A020403" pitchFamily="18" charset="0"/>
                <a:ea typeface="Calibri" panose="020F0502020204030204" pitchFamily="34" charset="0"/>
                <a:cs typeface="Times New Roman" panose="02020603050405020304" pitchFamily="18" charset="0"/>
              </a:rPr>
              <a:t>5. We will have dinner tonight.		           ___________________________________</a:t>
            </a:r>
          </a:p>
          <a:p>
            <a:pPr>
              <a:lnSpc>
                <a:spcPct val="115000"/>
              </a:lnSpc>
              <a:spcAft>
                <a:spcPts val="0"/>
              </a:spcAft>
            </a:pPr>
            <a:r>
              <a:rPr lang="en-US" sz="1600" dirty="0">
                <a:solidFill>
                  <a:srgbClr val="FFFF00"/>
                </a:solidFill>
                <a:latin typeface="Adobe Caslon Pro Bold" panose="0205070206050A020403" pitchFamily="18" charset="0"/>
                <a:ea typeface="Calibri" panose="020F0502020204030204" pitchFamily="34" charset="0"/>
                <a:cs typeface="Times New Roman" panose="02020603050405020304" pitchFamily="18" charset="0"/>
              </a:rPr>
              <a:t>6. Andi will come to our party.		           ___________________________________</a:t>
            </a:r>
          </a:p>
          <a:p>
            <a:pPr>
              <a:lnSpc>
                <a:spcPct val="115000"/>
              </a:lnSpc>
              <a:spcAft>
                <a:spcPts val="0"/>
              </a:spcAft>
            </a:pPr>
            <a:r>
              <a:rPr lang="en-US" sz="1600" dirty="0">
                <a:solidFill>
                  <a:srgbClr val="FFFF00"/>
                </a:solidFill>
                <a:latin typeface="Adobe Caslon Pro Bold" panose="0205070206050A020403" pitchFamily="18" charset="0"/>
                <a:ea typeface="Calibri" panose="020F0502020204030204" pitchFamily="34" charset="0"/>
                <a:cs typeface="Times New Roman" panose="02020603050405020304" pitchFamily="18" charset="0"/>
              </a:rPr>
              <a:t>7.  I will not call her next time.		           ___________________________________</a:t>
            </a:r>
          </a:p>
          <a:p>
            <a:pPr>
              <a:lnSpc>
                <a:spcPct val="115000"/>
              </a:lnSpc>
              <a:spcAft>
                <a:spcPts val="0"/>
              </a:spcAft>
            </a:pPr>
            <a:r>
              <a:rPr lang="en-US" sz="1600" dirty="0">
                <a:solidFill>
                  <a:srgbClr val="FFFF00"/>
                </a:solidFill>
                <a:latin typeface="Adobe Caslon Pro Bold" panose="0205070206050A020403" pitchFamily="18" charset="0"/>
                <a:ea typeface="Calibri" panose="020F0502020204030204" pitchFamily="34" charset="0"/>
                <a:cs typeface="Times New Roman" panose="02020603050405020304" pitchFamily="18" charset="0"/>
              </a:rPr>
              <a:t>8.  They will play football tomorrow.		___________________________________</a:t>
            </a:r>
          </a:p>
          <a:p>
            <a:pPr>
              <a:lnSpc>
                <a:spcPct val="115000"/>
              </a:lnSpc>
              <a:spcAft>
                <a:spcPts val="0"/>
              </a:spcAft>
            </a:pPr>
            <a:r>
              <a:rPr lang="en-US" sz="1600" dirty="0">
                <a:solidFill>
                  <a:srgbClr val="FFFF00"/>
                </a:solidFill>
                <a:latin typeface="Adobe Caslon Pro Bold" panose="0205070206050A020403" pitchFamily="18" charset="0"/>
                <a:ea typeface="Calibri" panose="020F0502020204030204" pitchFamily="34" charset="0"/>
                <a:cs typeface="Times New Roman" panose="02020603050405020304" pitchFamily="18" charset="0"/>
              </a:rPr>
              <a:t>9.  They will come to the meeting.		___________________________________</a:t>
            </a:r>
          </a:p>
          <a:p>
            <a:pPr>
              <a:lnSpc>
                <a:spcPct val="115000"/>
              </a:lnSpc>
              <a:spcAft>
                <a:spcPts val="1000"/>
              </a:spcAft>
            </a:pPr>
            <a:r>
              <a:rPr lang="en-US" sz="1600" dirty="0">
                <a:solidFill>
                  <a:srgbClr val="FFFF00"/>
                </a:solidFill>
                <a:latin typeface="Adobe Caslon Pro Bold" panose="0205070206050A020403" pitchFamily="18" charset="0"/>
                <a:ea typeface="Calibri" panose="020F0502020204030204" pitchFamily="34" charset="0"/>
                <a:cs typeface="Times New Roman" panose="02020603050405020304" pitchFamily="18" charset="0"/>
              </a:rPr>
              <a:t>10.  She will not ask you about the news.	___________________________________</a:t>
            </a:r>
            <a:endParaRPr lang="en-US" sz="1600" dirty="0">
              <a:solidFill>
                <a:srgbClr val="FFFF00"/>
              </a:solidFill>
              <a:effectLst/>
              <a:latin typeface="Adobe Caslon Pro Bold" panose="0205070206050A020403" pitchFamily="18" charset="0"/>
              <a:ea typeface="Calibri" panose="020F0502020204030204" pitchFamily="34" charset="0"/>
              <a:cs typeface="Times New Roman" panose="02020603050405020304" pitchFamily="18" charset="0"/>
            </a:endParaRPr>
          </a:p>
        </p:txBody>
      </p:sp>
      <p:sp>
        <p:nvSpPr>
          <p:cNvPr id="6" name="Rectangle 5"/>
          <p:cNvSpPr/>
          <p:nvPr/>
        </p:nvSpPr>
        <p:spPr>
          <a:xfrm>
            <a:off x="142896" y="2815386"/>
            <a:ext cx="5322627" cy="3757182"/>
          </a:xfrm>
          <a:prstGeom prst="rect">
            <a:avLst/>
          </a:prstGeom>
        </p:spPr>
        <p:txBody>
          <a:bodyPr wrap="square">
            <a:spAutoFit/>
          </a:bodyPr>
          <a:lstStyle/>
          <a:p>
            <a:pPr marL="342900" indent="-342900">
              <a:lnSpc>
                <a:spcPct val="115000"/>
              </a:lnSpc>
              <a:spcAft>
                <a:spcPts val="0"/>
              </a:spcAft>
              <a:buAutoNum type="alphaUcPeriod" startAt="3"/>
            </a:pPr>
            <a:r>
              <a:rPr lang="en-US" sz="1600" i="1" dirty="0">
                <a:solidFill>
                  <a:srgbClr val="FF0000"/>
                </a:solidFill>
                <a:latin typeface="Adobe Caslon Pro Bold" panose="0205070206050A020403" pitchFamily="18" charset="0"/>
                <a:ea typeface="Calibri" panose="020F0502020204030204" pitchFamily="34" charset="0"/>
                <a:cs typeface="Times New Roman" panose="02020603050405020304" pitchFamily="18" charset="0"/>
              </a:rPr>
              <a:t>Change them to interrogatives (?),(</a:t>
            </a:r>
            <a:r>
              <a:rPr lang="en-US" sz="1600" i="1" dirty="0" err="1">
                <a:solidFill>
                  <a:srgbClr val="FF0000"/>
                </a:solidFill>
                <a:latin typeface="Adobe Caslon Pro Bold" panose="0205070206050A020403" pitchFamily="18" charset="0"/>
                <a:ea typeface="Calibri" panose="020F0502020204030204" pitchFamily="34" charset="0"/>
                <a:cs typeface="Times New Roman" panose="02020603050405020304" pitchFamily="18" charset="0"/>
              </a:rPr>
              <a:t>Wh</a:t>
            </a:r>
            <a:r>
              <a:rPr lang="en-US" sz="1600" i="1" dirty="0">
                <a:solidFill>
                  <a:srgbClr val="FF0000"/>
                </a:solidFill>
                <a:latin typeface="Adobe Caslon Pro Bold" panose="0205070206050A020403" pitchFamily="18" charset="0"/>
                <a:ea typeface="Calibri" panose="020F0502020204030204" pitchFamily="34" charset="0"/>
                <a:cs typeface="Times New Roman" panose="02020603050405020304" pitchFamily="18" charset="0"/>
              </a:rPr>
              <a:t>/h), and negatives (-) </a:t>
            </a:r>
            <a:endParaRPr lang="en-US" sz="1600" dirty="0">
              <a:solidFill>
                <a:srgbClr val="FF0000"/>
              </a:solidFill>
              <a:latin typeface="Adobe Caslon Pro Bold" panose="0205070206050A020403" pitchFamily="18" charset="0"/>
              <a:ea typeface="Calibri" panose="020F0502020204030204" pitchFamily="34" charset="0"/>
              <a:cs typeface="Times New Roman" panose="02020603050405020304" pitchFamily="18" charset="0"/>
            </a:endParaRPr>
          </a:p>
          <a:p>
            <a:pPr marL="228600" indent="228600">
              <a:lnSpc>
                <a:spcPct val="115000"/>
              </a:lnSpc>
              <a:spcAft>
                <a:spcPts val="0"/>
              </a:spcAft>
              <a:tabLst>
                <a:tab pos="1085850" algn="l"/>
              </a:tabLst>
            </a:pPr>
            <a:endParaRPr lang="en-US" sz="1600" dirty="0">
              <a:latin typeface="Adobe Caslon Pro Bold" panose="0205070206050A020403" pitchFamily="18" charset="0"/>
              <a:ea typeface="Calibri" panose="020F0502020204030204" pitchFamily="34" charset="0"/>
              <a:cs typeface="Times New Roman" panose="02020603050405020304" pitchFamily="18" charset="0"/>
            </a:endParaRPr>
          </a:p>
          <a:p>
            <a:pPr marL="228600" indent="228600">
              <a:lnSpc>
                <a:spcPct val="115000"/>
              </a:lnSpc>
              <a:spcAft>
                <a:spcPts val="0"/>
              </a:spcAft>
              <a:tabLst>
                <a:tab pos="1085850" algn="l"/>
              </a:tabLst>
            </a:pPr>
            <a:r>
              <a:rPr lang="en-US" sz="1600" dirty="0">
                <a:solidFill>
                  <a:srgbClr val="FFFF00"/>
                </a:solidFill>
                <a:latin typeface="Adobe Caslon Pro Bold" panose="0205070206050A020403" pitchFamily="18" charset="0"/>
                <a:ea typeface="Calibri" panose="020F0502020204030204" pitchFamily="34" charset="0"/>
                <a:cs typeface="Times New Roman" panose="02020603050405020304" pitchFamily="18" charset="0"/>
              </a:rPr>
              <a:t>Example: 	</a:t>
            </a:r>
          </a:p>
          <a:p>
            <a:pPr marL="228600" indent="228600">
              <a:lnSpc>
                <a:spcPct val="115000"/>
              </a:lnSpc>
              <a:spcAft>
                <a:spcPts val="0"/>
              </a:spcAft>
              <a:tabLst>
                <a:tab pos="1085850" algn="l"/>
              </a:tabLst>
            </a:pPr>
            <a:r>
              <a:rPr lang="en-US" sz="1600" dirty="0">
                <a:solidFill>
                  <a:srgbClr val="FFFF00"/>
                </a:solidFill>
                <a:latin typeface="Adobe Caslon Pro Bold" panose="0205070206050A020403" pitchFamily="18" charset="0"/>
                <a:ea typeface="Calibri" panose="020F0502020204030204" pitchFamily="34" charset="0"/>
                <a:cs typeface="Times New Roman" panose="02020603050405020304" pitchFamily="18" charset="0"/>
              </a:rPr>
              <a:t>	(+) He will send a letter tomorrow.</a:t>
            </a:r>
          </a:p>
          <a:p>
            <a:pPr marL="457200">
              <a:lnSpc>
                <a:spcPct val="115000"/>
              </a:lnSpc>
              <a:spcAft>
                <a:spcPts val="0"/>
              </a:spcAft>
              <a:tabLst>
                <a:tab pos="1085850" algn="l"/>
              </a:tabLst>
            </a:pPr>
            <a:r>
              <a:rPr lang="en-US" sz="1600" dirty="0">
                <a:solidFill>
                  <a:srgbClr val="FFFF00"/>
                </a:solidFill>
                <a:latin typeface="Adobe Caslon Pro Bold" panose="0205070206050A020403" pitchFamily="18" charset="0"/>
                <a:ea typeface="Calibri" panose="020F0502020204030204" pitchFamily="34" charset="0"/>
                <a:cs typeface="Times New Roman" panose="02020603050405020304" pitchFamily="18" charset="0"/>
              </a:rPr>
              <a:t>	(?)	Will he send a letter tomorrow?</a:t>
            </a:r>
          </a:p>
          <a:p>
            <a:pPr marL="457200">
              <a:lnSpc>
                <a:spcPct val="115000"/>
              </a:lnSpc>
              <a:spcAft>
                <a:spcPts val="0"/>
              </a:spcAft>
              <a:tabLst>
                <a:tab pos="1085850" algn="l"/>
              </a:tabLst>
            </a:pPr>
            <a:r>
              <a:rPr lang="en-US" sz="1600" dirty="0">
                <a:solidFill>
                  <a:srgbClr val="FFFF00"/>
                </a:solidFill>
                <a:latin typeface="Adobe Caslon Pro Bold" panose="0205070206050A020403" pitchFamily="18" charset="0"/>
                <a:ea typeface="Calibri" panose="020F0502020204030204" pitchFamily="34" charset="0"/>
                <a:cs typeface="Times New Roman" panose="02020603050405020304" pitchFamily="18" charset="0"/>
              </a:rPr>
              <a:t>           (</a:t>
            </a:r>
            <a:r>
              <a:rPr lang="en-US" sz="1600" dirty="0" err="1">
                <a:solidFill>
                  <a:srgbClr val="FFFF00"/>
                </a:solidFill>
                <a:latin typeface="Adobe Caslon Pro Bold" panose="0205070206050A020403" pitchFamily="18" charset="0"/>
                <a:ea typeface="Calibri" panose="020F0502020204030204" pitchFamily="34" charset="0"/>
                <a:cs typeface="Times New Roman" panose="02020603050405020304" pitchFamily="18" charset="0"/>
              </a:rPr>
              <a:t>Wh</a:t>
            </a:r>
            <a:r>
              <a:rPr lang="en-US" sz="1600" dirty="0">
                <a:solidFill>
                  <a:srgbClr val="FFFF00"/>
                </a:solidFill>
                <a:latin typeface="Adobe Caslon Pro Bold" panose="0205070206050A020403" pitchFamily="18" charset="0"/>
                <a:ea typeface="Calibri" panose="020F0502020204030204" pitchFamily="34" charset="0"/>
                <a:cs typeface="Times New Roman" panose="02020603050405020304" pitchFamily="18" charset="0"/>
              </a:rPr>
              <a:t>/h) When will he send a letter? </a:t>
            </a:r>
          </a:p>
          <a:p>
            <a:pPr marL="457200">
              <a:lnSpc>
                <a:spcPct val="115000"/>
              </a:lnSpc>
              <a:spcAft>
                <a:spcPts val="0"/>
              </a:spcAft>
              <a:tabLst>
                <a:tab pos="1085850" algn="l"/>
              </a:tabLst>
            </a:pPr>
            <a:r>
              <a:rPr lang="en-US" sz="1600" dirty="0">
                <a:solidFill>
                  <a:srgbClr val="FFFF00"/>
                </a:solidFill>
                <a:latin typeface="Adobe Caslon Pro Bold" panose="0205070206050A020403" pitchFamily="18" charset="0"/>
                <a:ea typeface="Calibri" panose="020F0502020204030204" pitchFamily="34" charset="0"/>
                <a:cs typeface="Times New Roman" panose="02020603050405020304" pitchFamily="18" charset="0"/>
              </a:rPr>
              <a:t>	(-)	He will not send a letter tomorrow.</a:t>
            </a:r>
          </a:p>
          <a:p>
            <a:pPr marL="342900" lvl="0" indent="-342900">
              <a:lnSpc>
                <a:spcPct val="115000"/>
              </a:lnSpc>
              <a:spcAft>
                <a:spcPts val="0"/>
              </a:spcAft>
              <a:buFont typeface="+mj-lt"/>
              <a:buAutoNum type="arabicPeriod"/>
              <a:tabLst>
                <a:tab pos="1085850" algn="l"/>
              </a:tabLst>
            </a:pPr>
            <a:r>
              <a:rPr lang="en-US" sz="1600" dirty="0">
                <a:solidFill>
                  <a:srgbClr val="FFFF00"/>
                </a:solidFill>
                <a:latin typeface="Adobe Caslon Pro Bold" panose="0205070206050A020403" pitchFamily="18" charset="0"/>
                <a:ea typeface="Calibri" panose="020F0502020204030204" pitchFamily="34" charset="0"/>
                <a:cs typeface="Times New Roman" panose="02020603050405020304" pitchFamily="18" charset="0"/>
              </a:rPr>
              <a:t>They will be my students next year.</a:t>
            </a:r>
          </a:p>
          <a:p>
            <a:pPr marL="342900" lvl="0" indent="-342900">
              <a:lnSpc>
                <a:spcPct val="115000"/>
              </a:lnSpc>
              <a:spcAft>
                <a:spcPts val="0"/>
              </a:spcAft>
              <a:buFont typeface="+mj-lt"/>
              <a:buAutoNum type="arabicPeriod"/>
              <a:tabLst>
                <a:tab pos="1085850" algn="l"/>
              </a:tabLst>
            </a:pPr>
            <a:r>
              <a:rPr lang="en-US" sz="1600" dirty="0">
                <a:solidFill>
                  <a:srgbClr val="FFFF00"/>
                </a:solidFill>
                <a:latin typeface="Adobe Caslon Pro Bold" panose="0205070206050A020403" pitchFamily="18" charset="0"/>
                <a:ea typeface="Calibri" panose="020F0502020204030204" pitchFamily="34" charset="0"/>
                <a:cs typeface="Times New Roman" panose="02020603050405020304" pitchFamily="18" charset="0"/>
              </a:rPr>
              <a:t>I will become a chef soon. </a:t>
            </a:r>
          </a:p>
          <a:p>
            <a:pPr marL="342900" lvl="0" indent="-342900">
              <a:lnSpc>
                <a:spcPct val="115000"/>
              </a:lnSpc>
              <a:spcAft>
                <a:spcPts val="0"/>
              </a:spcAft>
              <a:buFont typeface="+mj-lt"/>
              <a:buAutoNum type="arabicPeriod"/>
              <a:tabLst>
                <a:tab pos="1085850" algn="l"/>
              </a:tabLst>
            </a:pPr>
            <a:r>
              <a:rPr lang="en-US" sz="1600" dirty="0">
                <a:solidFill>
                  <a:srgbClr val="FFFF00"/>
                </a:solidFill>
                <a:latin typeface="Adobe Caslon Pro Bold" panose="0205070206050A020403" pitchFamily="18" charset="0"/>
                <a:ea typeface="Calibri" panose="020F0502020204030204" pitchFamily="34" charset="0"/>
                <a:cs typeface="Times New Roman" panose="02020603050405020304" pitchFamily="18" charset="0"/>
              </a:rPr>
              <a:t>Daniel will drive a car tomorrow.</a:t>
            </a:r>
          </a:p>
          <a:p>
            <a:pPr marL="342900" lvl="0" indent="-342900">
              <a:lnSpc>
                <a:spcPct val="115000"/>
              </a:lnSpc>
              <a:spcAft>
                <a:spcPts val="0"/>
              </a:spcAft>
              <a:buFont typeface="+mj-lt"/>
              <a:buAutoNum type="arabicPeriod"/>
              <a:tabLst>
                <a:tab pos="1085850" algn="l"/>
              </a:tabLst>
            </a:pPr>
            <a:r>
              <a:rPr lang="en-US" sz="1600" dirty="0">
                <a:solidFill>
                  <a:srgbClr val="FFFF00"/>
                </a:solidFill>
                <a:latin typeface="Adobe Caslon Pro Bold" panose="0205070206050A020403" pitchFamily="18" charset="0"/>
                <a:ea typeface="Calibri" panose="020F0502020204030204" pitchFamily="34" charset="0"/>
                <a:cs typeface="Times New Roman" panose="02020603050405020304" pitchFamily="18" charset="0"/>
              </a:rPr>
              <a:t>She will be sad to go tomorrow.</a:t>
            </a:r>
          </a:p>
          <a:p>
            <a:pPr marL="342900" lvl="0" indent="-342900">
              <a:lnSpc>
                <a:spcPct val="115000"/>
              </a:lnSpc>
              <a:spcAft>
                <a:spcPts val="0"/>
              </a:spcAft>
              <a:buFont typeface="+mj-lt"/>
              <a:buAutoNum type="arabicPeriod"/>
              <a:tabLst>
                <a:tab pos="1085850" algn="l"/>
              </a:tabLst>
            </a:pPr>
            <a:r>
              <a:rPr lang="en-US" sz="1600" dirty="0">
                <a:solidFill>
                  <a:srgbClr val="FFFF00"/>
                </a:solidFill>
                <a:latin typeface="Adobe Caslon Pro Bold" panose="0205070206050A020403" pitchFamily="18" charset="0"/>
                <a:ea typeface="Calibri" panose="020F0502020204030204" pitchFamily="34" charset="0"/>
              </a:rPr>
              <a:t>We will write the report next week.</a:t>
            </a:r>
            <a:endParaRPr lang="en-US" sz="1600" dirty="0">
              <a:solidFill>
                <a:srgbClr val="FFFF00"/>
              </a:solidFill>
              <a:latin typeface="Adobe Caslon Pro Bold" panose="0205070206050A020403" pitchFamily="18" charset="0"/>
            </a:endParaRPr>
          </a:p>
        </p:txBody>
      </p:sp>
    </p:spTree>
    <p:extLst>
      <p:ext uri="{BB962C8B-B14F-4D97-AF65-F5344CB8AC3E}">
        <p14:creationId xmlns:p14="http://schemas.microsoft.com/office/powerpoint/2010/main" val="16739802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62</TotalTime>
  <Words>548</Words>
  <Application>Microsoft Office PowerPoint</Application>
  <PresentationFormat>Widescreen</PresentationFormat>
  <Paragraphs>53</Paragraphs>
  <Slides>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Adobe Caslon Pro Bold</vt:lpstr>
      <vt:lpstr>Arial</vt:lpstr>
      <vt:lpstr>Bookman Old Style</vt:lpstr>
      <vt:lpstr>Calibri</vt:lpstr>
      <vt:lpstr>Georgia</vt:lpstr>
      <vt:lpstr>Rockwell</vt:lpstr>
      <vt:lpstr>Times New Roman</vt:lpstr>
      <vt:lpstr>Damask</vt:lpstr>
      <vt:lpstr>     Simple future  Will vs Be going to   </vt:lpstr>
      <vt:lpstr>Simple future</vt:lpstr>
      <vt:lpstr>PowerPoint Presentation</vt:lpstr>
      <vt:lpstr>Will vs be going to formula</vt:lpstr>
      <vt:lpstr>example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future  Will vs Be going to</dc:title>
  <dc:creator>Vickry</dc:creator>
  <cp:lastModifiedBy>DA - VI</cp:lastModifiedBy>
  <cp:revision>7</cp:revision>
  <dcterms:created xsi:type="dcterms:W3CDTF">2016-10-18T11:47:33Z</dcterms:created>
  <dcterms:modified xsi:type="dcterms:W3CDTF">2021-03-03T12:02:27Z</dcterms:modified>
</cp:coreProperties>
</file>