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A512-C4B5-48E9-9597-F83064C78C62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E605B81-E7F3-4645-B90D-7C78A3CBFA4C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10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A512-C4B5-48E9-9597-F83064C78C62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5B81-E7F3-4645-B90D-7C78A3CBFA4C}" type="slidenum">
              <a:rPr lang="en-ID" smtClean="0"/>
              <a:t>‹#›</a:t>
            </a:fld>
            <a:endParaRPr lang="en-I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68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A512-C4B5-48E9-9597-F83064C78C62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5B81-E7F3-4645-B90D-7C78A3CBFA4C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85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A512-C4B5-48E9-9597-F83064C78C62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5B81-E7F3-4645-B90D-7C78A3CBFA4C}" type="slidenum">
              <a:rPr lang="en-ID" smtClean="0"/>
              <a:t>‹#›</a:t>
            </a:fld>
            <a:endParaRPr lang="en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33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A512-C4B5-48E9-9597-F83064C78C62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5B81-E7F3-4645-B90D-7C78A3CBFA4C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31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A512-C4B5-48E9-9597-F83064C78C62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5B81-E7F3-4645-B90D-7C78A3CBFA4C}" type="slidenum">
              <a:rPr lang="en-ID" smtClean="0"/>
              <a:t>‹#›</a:t>
            </a:fld>
            <a:endParaRPr lang="en-I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92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A512-C4B5-48E9-9597-F83064C78C62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5B81-E7F3-4645-B90D-7C78A3CBFA4C}" type="slidenum">
              <a:rPr lang="en-ID" smtClean="0"/>
              <a:t>‹#›</a:t>
            </a:fld>
            <a:endParaRPr lang="en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70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A512-C4B5-48E9-9597-F83064C78C62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5B81-E7F3-4645-B90D-7C78A3CBFA4C}" type="slidenum">
              <a:rPr lang="en-ID" smtClean="0"/>
              <a:t>‹#›</a:t>
            </a:fld>
            <a:endParaRPr lang="en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85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A512-C4B5-48E9-9597-F83064C78C62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5B81-E7F3-4645-B90D-7C78A3CBFA4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49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A512-C4B5-48E9-9597-F83064C78C62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5B81-E7F3-4645-B90D-7C78A3CBFA4C}" type="slidenum">
              <a:rPr lang="en-ID" smtClean="0"/>
              <a:t>‹#›</a:t>
            </a:fld>
            <a:endParaRPr lang="en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23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724A512-C4B5-48E9-9597-F83064C78C62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05B81-E7F3-4645-B90D-7C78A3CBFA4C}" type="slidenum">
              <a:rPr lang="en-ID" smtClean="0"/>
              <a:t>‹#›</a:t>
            </a:fld>
            <a:endParaRPr lang="en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4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4A512-C4B5-48E9-9597-F83064C78C62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E605B81-E7F3-4645-B90D-7C78A3CBFA4C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58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nbrain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BA486-5190-46FA-8C94-E1AF10B337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Reported Speech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6091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C6360-5037-4EA2-BF1F-B462C8777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 algn="just" fontAlgn="base">
              <a:buNone/>
            </a:pPr>
            <a:r>
              <a:rPr lang="en-ID" b="0" i="1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dirty="0"/>
              <a:t>Reported speech is when you tell somebody else what you or a person said before.</a:t>
            </a:r>
            <a:endParaRPr lang="en-ID" b="0" i="1" dirty="0">
              <a:solidFill>
                <a:srgbClr val="3A3A3A"/>
              </a:solidFill>
              <a:effectLst/>
              <a:latin typeface="arial" panose="020B0604020202020204" pitchFamily="34" charset="0"/>
            </a:endParaRPr>
          </a:p>
          <a:p>
            <a:pPr marL="0" indent="0" algn="just" fontAlgn="base">
              <a:buNone/>
            </a:pPr>
            <a:r>
              <a:rPr lang="en-ID" i="1" dirty="0">
                <a:solidFill>
                  <a:srgbClr val="3A3A3A"/>
                </a:solidFill>
                <a:latin typeface="arial" panose="020B0604020202020204" pitchFamily="34" charset="0"/>
              </a:rPr>
              <a:t>	</a:t>
            </a:r>
            <a:r>
              <a:rPr lang="en-ID" b="0" i="1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Reported Speech</a:t>
            </a:r>
            <a:r>
              <a:rPr lang="en-ID" b="0" i="0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dirty="0">
                <a:solidFill>
                  <a:srgbClr val="3A3A3A"/>
                </a:solidFill>
                <a:latin typeface="arial" panose="020B0604020202020204" pitchFamily="34" charset="0"/>
              </a:rPr>
              <a:t>is used </a:t>
            </a:r>
            <a:r>
              <a:rPr lang="en-ID" b="0" i="1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‘say’ , ’ tell’</a:t>
            </a:r>
            <a:r>
              <a:rPr lang="en-ID" b="0" i="0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, dan </a:t>
            </a:r>
            <a:r>
              <a:rPr lang="en-ID" b="0" i="1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‘ask’</a:t>
            </a:r>
            <a:r>
              <a:rPr lang="en-ID" b="0" i="0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ID" dirty="0">
                <a:solidFill>
                  <a:srgbClr val="3A3A3A"/>
                </a:solidFill>
                <a:latin typeface="arial" panose="020B0604020202020204" pitchFamily="34" charset="0"/>
              </a:rPr>
              <a:t>as</a:t>
            </a:r>
            <a:r>
              <a:rPr lang="en-ID" b="0" i="0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0" i="1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reporting verbs</a:t>
            </a:r>
            <a:r>
              <a:rPr lang="en-ID" b="0" i="0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algn="just" fontAlgn="base">
              <a:buNone/>
            </a:pPr>
            <a:r>
              <a:rPr lang="en-ID" b="0" i="1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example: </a:t>
            </a:r>
            <a:endParaRPr lang="en-ID" b="0" i="0" dirty="0">
              <a:solidFill>
                <a:srgbClr val="3A3A3A"/>
              </a:solidFill>
              <a:effectLst/>
              <a:latin typeface="arial" panose="020B0604020202020204" pitchFamily="34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ID" b="0" i="1" dirty="0">
                <a:solidFill>
                  <a:srgbClr val="3A3A3A"/>
                </a:solidFill>
                <a:effectLst/>
                <a:latin typeface="Lato"/>
              </a:rPr>
              <a:t>She said that he went to </a:t>
            </a:r>
            <a:r>
              <a:rPr lang="en-ID" b="0" i="1" u="none" strike="noStrike" dirty="0" err="1">
                <a:solidFill>
                  <a:srgbClr val="272C6C"/>
                </a:solidFill>
                <a:effectLst/>
                <a:latin typeface="Lato"/>
                <a:hlinkClick r:id="rId2"/>
              </a:rPr>
              <a:t>Stanbrain</a:t>
            </a:r>
            <a:r>
              <a:rPr lang="en-ID" b="0" i="1" dirty="0">
                <a:solidFill>
                  <a:srgbClr val="3A3A3A"/>
                </a:solidFill>
                <a:effectLst/>
                <a:latin typeface="Lato"/>
              </a:rPr>
              <a:t>, </a:t>
            </a:r>
            <a:endParaRPr lang="en-ID" b="0" i="0" dirty="0">
              <a:solidFill>
                <a:srgbClr val="3A3A3A"/>
              </a:solidFill>
              <a:effectLst/>
              <a:latin typeface="Lato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ID" b="0" i="1" dirty="0">
                <a:solidFill>
                  <a:srgbClr val="3A3A3A"/>
                </a:solidFill>
                <a:effectLst/>
                <a:latin typeface="Lato"/>
              </a:rPr>
              <a:t>He told me to close the door.</a:t>
            </a:r>
            <a:endParaRPr lang="en-ID" b="0" i="0" dirty="0">
              <a:solidFill>
                <a:srgbClr val="3A3A3A"/>
              </a:solidFill>
              <a:effectLst/>
              <a:latin typeface="Lato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ID" b="0" i="1" dirty="0">
                <a:solidFill>
                  <a:srgbClr val="3A3A3A"/>
                </a:solidFill>
                <a:effectLst/>
                <a:latin typeface="Lato"/>
              </a:rPr>
              <a:t>She Asked me where I would go</a:t>
            </a:r>
            <a:r>
              <a:rPr lang="en-ID" b="0" i="0" dirty="0">
                <a:solidFill>
                  <a:srgbClr val="3A3A3A"/>
                </a:solidFill>
                <a:effectLst/>
                <a:latin typeface="Lato"/>
              </a:rPr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7228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A573-1E20-4F28-B5FA-64F85674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435" y="1227551"/>
            <a:ext cx="10538565" cy="551145"/>
          </a:xfrm>
        </p:spPr>
        <p:txBody>
          <a:bodyPr/>
          <a:lstStyle/>
          <a:p>
            <a:r>
              <a:rPr lang="en-ID" b="0" i="1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reported speech</a:t>
            </a:r>
            <a:r>
              <a:rPr lang="en-ID" b="0" i="0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 types.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431F04-8F9E-4E12-8E6A-57A5D5556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47" t="15347" r="41312" b="47240"/>
          <a:stretch/>
        </p:blipFill>
        <p:spPr>
          <a:xfrm>
            <a:off x="2088816" y="2081401"/>
            <a:ext cx="8232631" cy="3549048"/>
          </a:xfrm>
        </p:spPr>
      </p:pic>
    </p:spTree>
    <p:extLst>
      <p:ext uri="{BB962C8B-B14F-4D97-AF65-F5344CB8AC3E}">
        <p14:creationId xmlns:p14="http://schemas.microsoft.com/office/powerpoint/2010/main" val="3238376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0710D-62B4-4041-BFAA-D6BFB9BB3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6472" y="1205353"/>
            <a:ext cx="5011851" cy="587136"/>
          </a:xfrm>
        </p:spPr>
        <p:txBody>
          <a:bodyPr>
            <a:normAutofit fontScale="90000"/>
          </a:bodyPr>
          <a:lstStyle/>
          <a:p>
            <a:r>
              <a:rPr lang="en-ID" b="1" i="1" dirty="0">
                <a:solidFill>
                  <a:srgbClr val="3A3A3A"/>
                </a:solidFill>
                <a:effectLst/>
                <a:latin typeface="Lato"/>
              </a:rPr>
              <a:t>Reported Statement</a:t>
            </a:r>
            <a:r>
              <a:rPr lang="en-ID" b="1" i="0" dirty="0">
                <a:solidFill>
                  <a:srgbClr val="3A3A3A"/>
                </a:solidFill>
                <a:effectLst/>
                <a:latin typeface="Lato"/>
              </a:rPr>
              <a:t> </a:t>
            </a:r>
            <a:br>
              <a:rPr lang="en-ID" b="0" i="0" dirty="0">
                <a:solidFill>
                  <a:srgbClr val="3A3A3A"/>
                </a:solidFill>
                <a:effectLst/>
                <a:latin typeface="Lato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F6905-CB5A-4729-A885-C91785C3D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08" y="2015732"/>
            <a:ext cx="11987407" cy="4021813"/>
          </a:xfrm>
        </p:spPr>
        <p:txBody>
          <a:bodyPr/>
          <a:lstStyle/>
          <a:p>
            <a:pPr marL="0" indent="0" algn="just" fontAlgn="base">
              <a:buNone/>
            </a:pPr>
            <a:r>
              <a:rPr lang="en-ID" b="0" i="0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It is used </a:t>
            </a:r>
            <a:r>
              <a:rPr lang="en-ID" b="1" i="1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“tell/told”</a:t>
            </a:r>
            <a:r>
              <a:rPr lang="en-ID" b="1" i="0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0" i="0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or </a:t>
            </a:r>
            <a:r>
              <a:rPr lang="en-ID" b="1" i="1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“say/said”.</a:t>
            </a:r>
            <a:r>
              <a:rPr lang="en-ID" dirty="0">
                <a:solidFill>
                  <a:srgbClr val="3A3A3A"/>
                </a:solidFill>
                <a:latin typeface="arial" panose="020B0604020202020204" pitchFamily="34" charset="0"/>
              </a:rPr>
              <a:t> </a:t>
            </a:r>
            <a:r>
              <a:rPr lang="en-ID" b="0" i="0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We also </a:t>
            </a:r>
            <a:r>
              <a:rPr lang="en-ID" b="0" i="0" dirty="0" err="1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use,such</a:t>
            </a:r>
            <a:r>
              <a:rPr lang="en-ID" b="0" i="0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 as, </a:t>
            </a:r>
            <a:r>
              <a:rPr lang="en-ID" b="1" i="1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suggest</a:t>
            </a:r>
            <a:r>
              <a:rPr lang="en-ID" b="0" i="1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ID" b="1" i="1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advise</a:t>
            </a:r>
            <a:r>
              <a:rPr lang="en-ID" b="0" i="1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ID" b="1" i="1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etc</a:t>
            </a:r>
            <a:r>
              <a:rPr lang="en-ID" b="0" i="0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. In the r</a:t>
            </a:r>
            <a:r>
              <a:rPr lang="en-ID" b="0" i="1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eported speech</a:t>
            </a:r>
            <a:r>
              <a:rPr lang="en-ID" b="0" i="0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, we use </a:t>
            </a:r>
            <a:r>
              <a:rPr lang="en-ID" b="0" i="1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“</a:t>
            </a:r>
            <a:r>
              <a:rPr lang="en-ID" b="1" i="1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en-ID" b="0" i="1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”</a:t>
            </a:r>
            <a:r>
              <a:rPr lang="en-ID" b="0" i="0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 as conjunction.</a:t>
            </a:r>
          </a:p>
          <a:p>
            <a:pPr marL="0" indent="0" algn="just" fontAlgn="base">
              <a:buNone/>
            </a:pPr>
            <a:r>
              <a:rPr lang="en-ID" b="0" i="1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example :</a:t>
            </a:r>
            <a:endParaRPr lang="en-ID" b="0" i="0" dirty="0">
              <a:solidFill>
                <a:srgbClr val="3A3A3A"/>
              </a:solidFill>
              <a:effectLst/>
              <a:latin typeface="arial" panose="020B0604020202020204" pitchFamily="34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ID" b="0" i="1" dirty="0">
                <a:solidFill>
                  <a:srgbClr val="3A3A3A"/>
                </a:solidFill>
                <a:effectLst/>
                <a:latin typeface="Lato"/>
              </a:rPr>
              <a:t>Direct Speech : “The weather is really nice today,”</a:t>
            </a:r>
            <a:r>
              <a:rPr lang="en-ID" b="0" i="1" dirty="0" err="1">
                <a:solidFill>
                  <a:srgbClr val="3A3A3A"/>
                </a:solidFill>
                <a:effectLst/>
                <a:latin typeface="Lato"/>
              </a:rPr>
              <a:t>Dito</a:t>
            </a:r>
            <a:r>
              <a:rPr lang="en-ID" b="0" i="1" dirty="0">
                <a:solidFill>
                  <a:srgbClr val="3A3A3A"/>
                </a:solidFill>
                <a:effectLst/>
                <a:latin typeface="Lato"/>
              </a:rPr>
              <a:t> says </a:t>
            </a:r>
            <a:endParaRPr lang="en-ID" b="0" i="0" dirty="0">
              <a:solidFill>
                <a:srgbClr val="3A3A3A"/>
              </a:solidFill>
              <a:effectLst/>
              <a:latin typeface="Lato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ID" b="0" i="1" dirty="0">
                <a:solidFill>
                  <a:srgbClr val="3A3A3A"/>
                </a:solidFill>
                <a:effectLst/>
                <a:latin typeface="Lato"/>
              </a:rPr>
              <a:t>Reported Speech : “</a:t>
            </a:r>
            <a:r>
              <a:rPr lang="en-ID" b="0" i="1" dirty="0" err="1">
                <a:solidFill>
                  <a:srgbClr val="3A3A3A"/>
                </a:solidFill>
                <a:effectLst/>
                <a:latin typeface="Lato"/>
              </a:rPr>
              <a:t>Dito</a:t>
            </a:r>
            <a:r>
              <a:rPr lang="en-ID" b="0" i="1" dirty="0">
                <a:solidFill>
                  <a:srgbClr val="3A3A3A"/>
                </a:solidFill>
                <a:effectLst/>
                <a:latin typeface="Lato"/>
              </a:rPr>
              <a:t> said that the weather really nice </a:t>
            </a:r>
            <a:r>
              <a:rPr lang="en-ID" b="1" i="1" dirty="0">
                <a:solidFill>
                  <a:srgbClr val="3A3A3A"/>
                </a:solidFill>
                <a:effectLst/>
                <a:latin typeface="Lato"/>
              </a:rPr>
              <a:t>that</a:t>
            </a:r>
            <a:r>
              <a:rPr lang="en-ID" b="0" i="1" dirty="0">
                <a:solidFill>
                  <a:srgbClr val="3A3A3A"/>
                </a:solidFill>
                <a:effectLst/>
                <a:latin typeface="Lato"/>
              </a:rPr>
              <a:t> day”</a:t>
            </a:r>
            <a:endParaRPr lang="en-ID" b="0" i="0" dirty="0">
              <a:solidFill>
                <a:srgbClr val="3A3A3A"/>
              </a:solidFill>
              <a:effectLst/>
              <a:latin typeface="Lato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0345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B9D3-1904-4458-A2D1-4F6355529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664" y="1267983"/>
            <a:ext cx="4009769" cy="473136"/>
          </a:xfrm>
        </p:spPr>
        <p:txBody>
          <a:bodyPr>
            <a:normAutofit fontScale="90000"/>
          </a:bodyPr>
          <a:lstStyle/>
          <a:p>
            <a:r>
              <a:rPr lang="en-ID" b="1" i="1" dirty="0">
                <a:solidFill>
                  <a:srgbClr val="3A3A3A"/>
                </a:solidFill>
                <a:effectLst/>
                <a:latin typeface="Lato"/>
              </a:rPr>
              <a:t>Reported Orders</a:t>
            </a:r>
            <a:br>
              <a:rPr lang="en-ID" b="0" i="0" dirty="0">
                <a:solidFill>
                  <a:srgbClr val="3A3A3A"/>
                </a:solidFill>
                <a:effectLst/>
                <a:latin typeface="Lato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C5BB8-5694-41E0-8CCA-393A95463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35" y="2015732"/>
            <a:ext cx="11974882" cy="3984235"/>
          </a:xfrm>
        </p:spPr>
        <p:txBody>
          <a:bodyPr/>
          <a:lstStyle/>
          <a:p>
            <a:pPr marL="0" indent="0" algn="just" fontAlgn="base">
              <a:buNone/>
            </a:pPr>
            <a:r>
              <a:rPr lang="en-ID" b="0" i="1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	It is used to give a command and also invitation</a:t>
            </a:r>
            <a:r>
              <a:rPr lang="en-ID" b="0" i="0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. In the </a:t>
            </a:r>
            <a:r>
              <a:rPr lang="en-ID" b="0" i="1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reported speech</a:t>
            </a:r>
            <a:r>
              <a:rPr lang="en-ID" dirty="0">
                <a:solidFill>
                  <a:srgbClr val="3A3A3A"/>
                </a:solidFill>
                <a:latin typeface="arial" panose="020B0604020202020204" pitchFamily="34" charset="0"/>
              </a:rPr>
              <a:t>, we use</a:t>
            </a:r>
            <a:r>
              <a:rPr lang="en-ID" b="0" i="0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b="1" i="1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“</a:t>
            </a:r>
            <a:r>
              <a:rPr lang="en-ID" b="1" i="1" dirty="0" err="1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tell+to</a:t>
            </a:r>
            <a:r>
              <a:rPr lang="en-ID" b="1" i="1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/not to”</a:t>
            </a:r>
            <a:r>
              <a:rPr lang="en-ID" b="0" i="0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 to connect the sentence.</a:t>
            </a:r>
          </a:p>
          <a:p>
            <a:pPr marL="0" indent="0" algn="just" fontAlgn="base">
              <a:buNone/>
            </a:pPr>
            <a:r>
              <a:rPr lang="en-ID" b="0" i="1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example :</a:t>
            </a:r>
            <a:endParaRPr lang="en-ID" b="0" i="0" dirty="0">
              <a:solidFill>
                <a:srgbClr val="3A3A3A"/>
              </a:solidFill>
              <a:effectLst/>
              <a:latin typeface="arial" panose="020B0604020202020204" pitchFamily="34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ID" b="0" i="1" dirty="0">
                <a:solidFill>
                  <a:srgbClr val="3A3A3A"/>
                </a:solidFill>
                <a:effectLst/>
                <a:latin typeface="Lato"/>
              </a:rPr>
              <a:t>Direct Speech : “Don’t go home late!”</a:t>
            </a:r>
            <a:endParaRPr lang="en-ID" b="0" i="0" dirty="0">
              <a:solidFill>
                <a:srgbClr val="3A3A3A"/>
              </a:solidFill>
              <a:effectLst/>
              <a:latin typeface="Lato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ID" b="0" i="1" dirty="0">
                <a:solidFill>
                  <a:srgbClr val="3A3A3A"/>
                </a:solidFill>
                <a:effectLst/>
                <a:latin typeface="Lato"/>
              </a:rPr>
              <a:t>Reported Speech : “He wanted me </a:t>
            </a:r>
            <a:r>
              <a:rPr lang="en-ID" b="1" i="1" dirty="0">
                <a:solidFill>
                  <a:srgbClr val="3A3A3A"/>
                </a:solidFill>
                <a:effectLst/>
                <a:latin typeface="Lato"/>
              </a:rPr>
              <a:t>not to</a:t>
            </a:r>
            <a:r>
              <a:rPr lang="en-ID" b="0" i="1" dirty="0">
                <a:solidFill>
                  <a:srgbClr val="3A3A3A"/>
                </a:solidFill>
                <a:effectLst/>
                <a:latin typeface="Lato"/>
              </a:rPr>
              <a:t> go home late”</a:t>
            </a:r>
          </a:p>
          <a:p>
            <a:pPr marL="0" indent="0" algn="just" fontAlgn="base">
              <a:buNone/>
            </a:pPr>
            <a:endParaRPr lang="en-ID" b="0" i="0" dirty="0">
              <a:solidFill>
                <a:srgbClr val="3A3A3A"/>
              </a:solidFill>
              <a:effectLst/>
              <a:latin typeface="Lato"/>
            </a:endParaRPr>
          </a:p>
        </p:txBody>
      </p:sp>
      <p:pic>
        <p:nvPicPr>
          <p:cNvPr id="1030" name="Picture 6" descr="Reported Speech Order">
            <a:extLst>
              <a:ext uri="{FF2B5EF4-FFF2-40B4-BE49-F238E27FC236}">
                <a16:creationId xmlns:a16="http://schemas.microsoft.com/office/drawing/2014/main" id="{FF9E07FE-07DE-4C2A-A918-443C35F5B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258" y="4382740"/>
            <a:ext cx="7478166" cy="247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56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F19EA-AE7E-4644-A21A-5D90DF436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7618" y="1205353"/>
            <a:ext cx="4222711" cy="587136"/>
          </a:xfrm>
        </p:spPr>
        <p:txBody>
          <a:bodyPr>
            <a:normAutofit fontScale="90000"/>
          </a:bodyPr>
          <a:lstStyle/>
          <a:p>
            <a:r>
              <a:rPr lang="en-ID" b="1" i="1" dirty="0">
                <a:solidFill>
                  <a:srgbClr val="3A3A3A"/>
                </a:solidFill>
                <a:effectLst/>
                <a:latin typeface="Lato"/>
              </a:rPr>
              <a:t>Reported Questions</a:t>
            </a:r>
            <a:br>
              <a:rPr lang="en-ID" b="0" i="0" dirty="0">
                <a:solidFill>
                  <a:srgbClr val="3A3A3A"/>
                </a:solidFill>
                <a:effectLst/>
                <a:latin typeface="Lato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AAEF-765B-4704-BA99-4C8D4FBBB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15732"/>
            <a:ext cx="12191999" cy="414707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transform the question into an indirect question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use the question word (</a:t>
            </a:r>
            <a:r>
              <a:rPr lang="en-US" b="0" i="1" dirty="0">
                <a:solidFill>
                  <a:srgbClr val="212529"/>
                </a:solidFill>
                <a:effectLst/>
                <a:latin typeface="-apple-system"/>
              </a:rPr>
              <a:t>where, when, what, how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) or </a:t>
            </a:r>
            <a:r>
              <a:rPr lang="en-US" b="0" i="1" dirty="0">
                <a:solidFill>
                  <a:srgbClr val="212529"/>
                </a:solidFill>
                <a:effectLst/>
                <a:latin typeface="-apple-system"/>
              </a:rPr>
              <a:t>if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/ </a:t>
            </a:r>
            <a:r>
              <a:rPr lang="en-US" b="0" i="1" dirty="0">
                <a:solidFill>
                  <a:srgbClr val="212529"/>
                </a:solidFill>
                <a:effectLst/>
                <a:latin typeface="-apple-system"/>
              </a:rPr>
              <a:t>whether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indent="0" algn="just" fontAlgn="base">
              <a:buNone/>
            </a:pPr>
            <a:r>
              <a:rPr lang="en-ID" b="0" i="1" dirty="0">
                <a:solidFill>
                  <a:srgbClr val="3A3A3A"/>
                </a:solidFill>
                <a:effectLst/>
                <a:latin typeface="Lato"/>
              </a:rPr>
              <a:t>Example:</a:t>
            </a:r>
          </a:p>
          <a:p>
            <a:pPr algn="just" fontAlgn="base"/>
            <a:r>
              <a:rPr lang="en-ID" b="0" i="1" dirty="0">
                <a:solidFill>
                  <a:srgbClr val="3A3A3A"/>
                </a:solidFill>
                <a:effectLst/>
                <a:latin typeface="Lato"/>
              </a:rPr>
              <a:t>Direct Speech : She </a:t>
            </a:r>
            <a:r>
              <a:rPr lang="en-ID" b="1" i="1" dirty="0">
                <a:solidFill>
                  <a:srgbClr val="3A3A3A"/>
                </a:solidFill>
                <a:effectLst/>
                <a:latin typeface="Lato"/>
              </a:rPr>
              <a:t>asked</a:t>
            </a:r>
            <a:r>
              <a:rPr lang="en-ID" b="0" i="1" dirty="0">
                <a:solidFill>
                  <a:srgbClr val="3A3A3A"/>
                </a:solidFill>
                <a:effectLst/>
                <a:latin typeface="Lato"/>
              </a:rPr>
              <a:t> me, “</a:t>
            </a:r>
            <a:r>
              <a:rPr lang="en-ID" b="1" i="1" dirty="0">
                <a:solidFill>
                  <a:srgbClr val="3A3A3A"/>
                </a:solidFill>
                <a:effectLst/>
                <a:latin typeface="Lato"/>
              </a:rPr>
              <a:t>Where do you live</a:t>
            </a:r>
            <a:r>
              <a:rPr lang="en-ID" b="0" i="1" dirty="0">
                <a:solidFill>
                  <a:srgbClr val="3A3A3A"/>
                </a:solidFill>
                <a:effectLst/>
                <a:latin typeface="Lato"/>
              </a:rPr>
              <a:t>?”</a:t>
            </a:r>
            <a:endParaRPr lang="en-ID" b="0" i="0" dirty="0">
              <a:solidFill>
                <a:srgbClr val="3A3A3A"/>
              </a:solidFill>
              <a:effectLst/>
              <a:latin typeface="Lato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ID" b="0" i="1" dirty="0">
                <a:solidFill>
                  <a:srgbClr val="3A3A3A"/>
                </a:solidFill>
                <a:effectLst/>
                <a:latin typeface="Lato"/>
              </a:rPr>
              <a:t>Reported Speech : She </a:t>
            </a:r>
            <a:r>
              <a:rPr lang="en-ID" b="1" i="1" dirty="0">
                <a:solidFill>
                  <a:srgbClr val="3A3A3A"/>
                </a:solidFill>
                <a:effectLst/>
                <a:latin typeface="Lato"/>
              </a:rPr>
              <a:t>asked</a:t>
            </a:r>
            <a:r>
              <a:rPr lang="en-ID" b="0" i="1" dirty="0">
                <a:solidFill>
                  <a:srgbClr val="3A3A3A"/>
                </a:solidFill>
                <a:effectLst/>
                <a:latin typeface="Lato"/>
              </a:rPr>
              <a:t> me </a:t>
            </a:r>
            <a:r>
              <a:rPr lang="en-ID" b="1" i="1" dirty="0">
                <a:solidFill>
                  <a:srgbClr val="3A3A3A"/>
                </a:solidFill>
                <a:effectLst/>
                <a:latin typeface="Lato"/>
              </a:rPr>
              <a:t>where, I lived</a:t>
            </a:r>
            <a:r>
              <a:rPr lang="en-ID" b="0" i="1" dirty="0">
                <a:solidFill>
                  <a:srgbClr val="3A3A3A"/>
                </a:solidFill>
                <a:effectLst/>
                <a:latin typeface="Lato"/>
              </a:rPr>
              <a:t>.</a:t>
            </a:r>
            <a:endParaRPr lang="en-ID" b="0" i="0" dirty="0">
              <a:solidFill>
                <a:srgbClr val="3A3A3A"/>
              </a:solidFill>
              <a:effectLst/>
              <a:latin typeface="Lato"/>
            </a:endParaRP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0485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9994-36AF-4CE0-8A50-9257BE594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461" y="1098087"/>
            <a:ext cx="3821879" cy="587136"/>
          </a:xfrm>
        </p:spPr>
        <p:txBody>
          <a:bodyPr>
            <a:normAutofit fontScale="90000"/>
          </a:bodyPr>
          <a:lstStyle/>
          <a:p>
            <a:r>
              <a:rPr lang="en-ID" b="1" i="1" dirty="0">
                <a:solidFill>
                  <a:srgbClr val="3A3A3A"/>
                </a:solidFill>
                <a:effectLst/>
                <a:latin typeface="Lato"/>
              </a:rPr>
              <a:t>Reported Request</a:t>
            </a:r>
            <a:br>
              <a:rPr lang="en-ID" b="0" i="0" dirty="0">
                <a:solidFill>
                  <a:srgbClr val="3A3A3A"/>
                </a:solidFill>
                <a:effectLst/>
                <a:latin typeface="Lato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3E6DB-FF07-407D-B406-73D8E2795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15732"/>
            <a:ext cx="12191999" cy="2280695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ID" b="0" i="1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ID" dirty="0"/>
              <a:t>Reported request is transforming requests and commands. It is used ask + to/not to infinitive</a:t>
            </a:r>
            <a:r>
              <a:rPr lang="en-ID" b="1" i="1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.</a:t>
            </a:r>
            <a:endParaRPr lang="en-ID" b="0" i="0" dirty="0">
              <a:solidFill>
                <a:srgbClr val="3A3A3A"/>
              </a:solidFill>
              <a:effectLst/>
              <a:latin typeface="arial" panose="020B0604020202020204" pitchFamily="34" charset="0"/>
            </a:endParaRPr>
          </a:p>
          <a:p>
            <a:pPr marL="0" indent="0" algn="just" fontAlgn="base">
              <a:buNone/>
            </a:pPr>
            <a:r>
              <a:rPr lang="en-ID" b="0" i="1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example : </a:t>
            </a:r>
            <a:endParaRPr lang="en-ID" b="0" i="0" dirty="0">
              <a:solidFill>
                <a:srgbClr val="3A3A3A"/>
              </a:solidFill>
              <a:effectLst/>
              <a:latin typeface="arial" panose="020B0604020202020204" pitchFamily="34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ID" b="0" i="1" dirty="0">
                <a:solidFill>
                  <a:srgbClr val="3A3A3A"/>
                </a:solidFill>
                <a:effectLst/>
                <a:latin typeface="Lato"/>
              </a:rPr>
              <a:t>“</a:t>
            </a:r>
            <a:r>
              <a:rPr lang="en-ID" b="1" i="1" dirty="0">
                <a:solidFill>
                  <a:srgbClr val="3A3A3A"/>
                </a:solidFill>
                <a:effectLst/>
                <a:latin typeface="Lato"/>
              </a:rPr>
              <a:t>Please </a:t>
            </a:r>
            <a:r>
              <a:rPr lang="en-ID" b="0" i="1" dirty="0">
                <a:solidFill>
                  <a:srgbClr val="3A3A3A"/>
                </a:solidFill>
                <a:effectLst/>
                <a:latin typeface="Lato"/>
              </a:rPr>
              <a:t>send me the reported,” </a:t>
            </a:r>
            <a:r>
              <a:rPr lang="en-ID" b="0" i="1" dirty="0" err="1">
                <a:solidFill>
                  <a:srgbClr val="3A3A3A"/>
                </a:solidFill>
                <a:effectLst/>
                <a:latin typeface="Lato"/>
              </a:rPr>
              <a:t>Dito</a:t>
            </a:r>
            <a:r>
              <a:rPr lang="en-ID" b="0" i="1" dirty="0">
                <a:solidFill>
                  <a:srgbClr val="3A3A3A"/>
                </a:solidFill>
                <a:effectLst/>
                <a:latin typeface="Lato"/>
              </a:rPr>
              <a:t> Asked.”</a:t>
            </a:r>
            <a:endParaRPr lang="en-ID" b="0" i="0" dirty="0">
              <a:solidFill>
                <a:srgbClr val="3A3A3A"/>
              </a:solidFill>
              <a:effectLst/>
              <a:latin typeface="Lato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ID" b="0" i="1" dirty="0">
                <a:solidFill>
                  <a:srgbClr val="3A3A3A"/>
                </a:solidFill>
                <a:effectLst/>
                <a:latin typeface="Lato"/>
              </a:rPr>
              <a:t>“</a:t>
            </a:r>
            <a:r>
              <a:rPr lang="en-ID" b="0" i="1" dirty="0" err="1">
                <a:solidFill>
                  <a:srgbClr val="3A3A3A"/>
                </a:solidFill>
                <a:effectLst/>
                <a:latin typeface="Lato"/>
              </a:rPr>
              <a:t>Dito</a:t>
            </a:r>
            <a:r>
              <a:rPr lang="en-ID" b="0" i="1" dirty="0">
                <a:solidFill>
                  <a:srgbClr val="3A3A3A"/>
                </a:solidFill>
                <a:effectLst/>
                <a:latin typeface="Lato"/>
              </a:rPr>
              <a:t> </a:t>
            </a:r>
            <a:r>
              <a:rPr lang="en-ID" b="1" i="1" dirty="0">
                <a:solidFill>
                  <a:srgbClr val="3A3A3A"/>
                </a:solidFill>
                <a:effectLst/>
                <a:latin typeface="Lato"/>
              </a:rPr>
              <a:t>asked</a:t>
            </a:r>
            <a:r>
              <a:rPr lang="en-ID" b="0" i="1" dirty="0">
                <a:solidFill>
                  <a:srgbClr val="3A3A3A"/>
                </a:solidFill>
                <a:effectLst/>
                <a:latin typeface="Lato"/>
              </a:rPr>
              <a:t> me </a:t>
            </a:r>
            <a:r>
              <a:rPr lang="en-ID" b="1" i="1" dirty="0">
                <a:solidFill>
                  <a:srgbClr val="3A3A3A"/>
                </a:solidFill>
                <a:effectLst/>
                <a:latin typeface="Lato"/>
              </a:rPr>
              <a:t>to</a:t>
            </a:r>
            <a:r>
              <a:rPr lang="en-ID" b="0" i="1" dirty="0">
                <a:solidFill>
                  <a:srgbClr val="3A3A3A"/>
                </a:solidFill>
                <a:effectLst/>
                <a:latin typeface="Lato"/>
              </a:rPr>
              <a:t> send her the report.”</a:t>
            </a:r>
            <a:endParaRPr lang="en-ID" b="0" i="0" dirty="0">
              <a:solidFill>
                <a:srgbClr val="3A3A3A"/>
              </a:solidFill>
              <a:effectLst/>
              <a:latin typeface="Lato"/>
            </a:endParaRPr>
          </a:p>
          <a:p>
            <a:endParaRPr lang="en-ID" dirty="0"/>
          </a:p>
        </p:txBody>
      </p:sp>
      <p:pic>
        <p:nvPicPr>
          <p:cNvPr id="2050" name="Picture 2" descr="Reported Speech Request">
            <a:extLst>
              <a:ext uri="{FF2B5EF4-FFF2-40B4-BE49-F238E27FC236}">
                <a16:creationId xmlns:a16="http://schemas.microsoft.com/office/drawing/2014/main" id="{BE9D90DB-258C-4CE6-B1FB-D34215CFA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241" y="4157272"/>
            <a:ext cx="8781516" cy="256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76450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73</TotalTime>
  <Words>298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arial</vt:lpstr>
      <vt:lpstr>Gill Sans MT</vt:lpstr>
      <vt:lpstr>Lato</vt:lpstr>
      <vt:lpstr>Gallery</vt:lpstr>
      <vt:lpstr>Reported Speech</vt:lpstr>
      <vt:lpstr>PowerPoint Presentation</vt:lpstr>
      <vt:lpstr>reported speech types.</vt:lpstr>
      <vt:lpstr>Reported Statement  </vt:lpstr>
      <vt:lpstr>Reported Orders </vt:lpstr>
      <vt:lpstr>Reported Questions </vt:lpstr>
      <vt:lpstr>Reported Request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Reported Speech</dc:title>
  <dc:creator>DA - VI</dc:creator>
  <cp:lastModifiedBy>DA - VI</cp:lastModifiedBy>
  <cp:revision>5</cp:revision>
  <dcterms:created xsi:type="dcterms:W3CDTF">2021-03-03T05:31:15Z</dcterms:created>
  <dcterms:modified xsi:type="dcterms:W3CDTF">2021-03-03T12:19:41Z</dcterms:modified>
</cp:coreProperties>
</file>