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6"/>
  </p:notesMasterIdLst>
  <p:sldIdLst>
    <p:sldId id="256" r:id="rId2"/>
    <p:sldId id="269" r:id="rId3"/>
    <p:sldId id="270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75B5C-8E64-4BA7-B78B-FE694E22346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077A4-1ECB-42EE-A2EE-87DF4E4E1E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77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8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554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42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850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90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91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343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19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5489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35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00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421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70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4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01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37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4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32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B324-0DA4-4180-9A17-F6FD0CE37559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3D4D-6776-45D9-949E-818BA3667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57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44E4-B9DD-4DCE-8116-7F35286D5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Modal ( must, have to, should, ought to)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279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709" y="1004895"/>
            <a:ext cx="117144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Modals help a main verb to give an additional meaning to a sentence. They are used to express ability/possibility/necessity, to make requests/offers/suggestions, etc. Modals that are used to express necessity and suggestions are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must, have/has to, should, ought.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:</a:t>
            </a: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I </a:t>
            </a:r>
            <a:r>
              <a:rPr lang="en-US" sz="2000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 home. (necessity)	   </a:t>
            </a:r>
          </a:p>
          <a:p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         - You </a:t>
            </a:r>
            <a:r>
              <a:rPr lang="en-US" sz="2000" u="sng" dirty="0">
                <a:latin typeface="Adobe Caslon Pro Bold" panose="0205070206050A020403" pitchFamily="18" charset="0"/>
                <a:ea typeface="Calibri" panose="020F0502020204030204" pitchFamily="34" charset="0"/>
              </a:rPr>
              <a:t>should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ask her (suggestion), etc.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7709" y="45998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MODAL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85" y="3223559"/>
            <a:ext cx="141160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Structure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1095"/>
              </p:ext>
            </p:extLst>
          </p:nvPr>
        </p:nvGraphicFramePr>
        <p:xfrm>
          <a:off x="1791933" y="3391069"/>
          <a:ext cx="9894851" cy="1189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4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dobe Caslon Pro Bold" panose="0205070206050A020403" pitchFamily="18" charset="0"/>
                        </a:rPr>
                        <a:t>+</a:t>
                      </a:r>
                      <a:endParaRPr lang="en-US" sz="18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He 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must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Write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an essay.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dobe Caslon Pro Bold" panose="0205070206050A020403" pitchFamily="18" charset="0"/>
                        </a:rPr>
                        <a:t>?</a:t>
                      </a:r>
                      <a:endParaRPr lang="en-US" sz="18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Must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he 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Write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an esssay?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Wh/H?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What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must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He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write?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-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He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must 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not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dobe Caslon Pro Bold" panose="0205070206050A020403" pitchFamily="18" charset="0"/>
                        </a:rPr>
                        <a:t>Write</a:t>
                      </a:r>
                      <a:endParaRPr lang="en-US" sz="18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dobe Caslon Pro Bold" panose="0205070206050A020403" pitchFamily="18" charset="0"/>
                        </a:rPr>
                        <a:t>an essay.</a:t>
                      </a:r>
                      <a:endParaRPr lang="en-US" sz="18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629" y="3762927"/>
            <a:ext cx="172451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+ modal + V</a:t>
            </a:r>
            <a:r>
              <a:rPr lang="en-US" sz="2000" b="1" baseline="-25000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0000"/>
              </a:solidFill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222648"/>
            <a:ext cx="11870574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Notes:</a:t>
            </a:r>
            <a:endParaRPr lang="en-US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For 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ought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 use 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to-infinitive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(to go, to start, etc.) – 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ought </a:t>
            </a:r>
            <a:r>
              <a:rPr lang="en-US" i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go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now.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We use 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not/ -</a:t>
            </a:r>
            <a:r>
              <a:rPr lang="en-US" i="1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n’t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form the negative – 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</a:t>
            </a:r>
            <a:r>
              <a:rPr lang="en-US" i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not/mustn’t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 now.</a:t>
            </a:r>
            <a:endParaRPr lang="en-US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</a:rPr>
              <a:t>- We use 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be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</a:rPr>
              <a:t> for non-verbs (</a:t>
            </a:r>
            <a:r>
              <a:rPr lang="en-US" dirty="0" err="1">
                <a:latin typeface="Adobe Caslon Pro Bold" panose="0205070206050A020403" pitchFamily="18" charset="0"/>
                <a:ea typeface="Calibri" panose="020F0502020204030204" pitchFamily="34" charset="0"/>
              </a:rPr>
              <a:t>adj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</a:rPr>
              <a:t>/</a:t>
            </a:r>
            <a:r>
              <a:rPr lang="en-US" dirty="0" err="1">
                <a:latin typeface="Adobe Caslon Pro Bold" panose="0205070206050A020403" pitchFamily="18" charset="0"/>
                <a:ea typeface="Calibri" panose="020F0502020204030204" pitchFamily="34" charset="0"/>
              </a:rPr>
              <a:t>adv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</a:rPr>
              <a:t>/noun) – 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He </a:t>
            </a:r>
            <a:r>
              <a:rPr lang="en-US" i="1" u="sng" dirty="0">
                <a:latin typeface="Adobe Caslon Pro Bold" panose="0205070206050A020403" pitchFamily="18" charset="0"/>
                <a:ea typeface="Calibri" panose="020F0502020204030204" pitchFamily="34" charset="0"/>
              </a:rPr>
              <a:t>must be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 angry;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</a:rPr>
              <a:t> 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6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493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MODAL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43048"/>
            <a:ext cx="225766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Kinds of Modals</a:t>
            </a:r>
            <a:endParaRPr lang="en-US" sz="20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373" y="1024891"/>
            <a:ext cx="8431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Adobe Caslon Pro Bold" panose="0205070206050A020403" pitchFamily="18" charset="0"/>
              </a:rPr>
              <a:t>Must (</a:t>
            </a:r>
            <a:r>
              <a:rPr lang="en-US" sz="2000" i="1" dirty="0" err="1">
                <a:latin typeface="Adobe Caslon Pro Bold" panose="0205070206050A020403" pitchFamily="18" charset="0"/>
              </a:rPr>
              <a:t>harus</a:t>
            </a:r>
            <a:r>
              <a:rPr lang="en-US" sz="2000" i="1" dirty="0">
                <a:latin typeface="Adobe Caslon Pro Bold" panose="0205070206050A020403" pitchFamily="18" charset="0"/>
              </a:rPr>
              <a:t>/</a:t>
            </a:r>
            <a:r>
              <a:rPr lang="en-US" sz="2000" i="1" dirty="0" err="1">
                <a:latin typeface="Adobe Caslon Pro Bold" panose="0205070206050A020403" pitchFamily="18" charset="0"/>
              </a:rPr>
              <a:t>mesti</a:t>
            </a:r>
            <a:r>
              <a:rPr lang="en-US" sz="2000" i="1" dirty="0">
                <a:latin typeface="Adobe Caslon Pro Bold" panose="0205070206050A020403" pitchFamily="18" charset="0"/>
              </a:rPr>
              <a:t>/</a:t>
            </a:r>
            <a:r>
              <a:rPr lang="en-US" sz="2000" i="1" dirty="0" err="1">
                <a:latin typeface="Adobe Caslon Pro Bold" panose="0205070206050A020403" pitchFamily="18" charset="0"/>
              </a:rPr>
              <a:t>pasti</a:t>
            </a:r>
            <a:r>
              <a:rPr lang="en-US" sz="2000" dirty="0">
                <a:latin typeface="Adobe Caslon Pro Bold" panose="0205070206050A020403" pitchFamily="18" charset="0"/>
              </a:rPr>
              <a:t>)</a:t>
            </a: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must 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to express necessity/obligation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You must come early.</a:t>
            </a:r>
            <a:endParaRPr lang="en-US" sz="2000" dirty="0">
              <a:latin typeface="Adobe Caslon Pro Bold" panose="0205070206050A020403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must 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to express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certainty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He must be tired; They must be there.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</a:t>
            </a:r>
            <a:endParaRPr lang="en-US" sz="2000" dirty="0">
              <a:effectLst/>
              <a:latin typeface="Adobe Caslon Pro Bold" panose="0205070206050A020403" pitchFamily="18" charset="0"/>
              <a:ea typeface="Calibri" panose="020F050202020403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84450" y="98841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3478735" y="100365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62583" y="1988485"/>
            <a:ext cx="663322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Have/has to (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mesti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Must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be used to talk about necessity.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0" y="2691940"/>
            <a:ext cx="93058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‘inside’ the speaker 		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smoking. I have a bad cough.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-248863" y="3326083"/>
            <a:ext cx="1033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‘outside’ the speaker 	 	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</a:t>
            </a:r>
            <a:r>
              <a:rPr kumimoji="0" lang="en-US" altLang="en-US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smoking. Doctor’s  orders.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536548" y="2640658"/>
            <a:ext cx="1429789" cy="499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938013" y="3295775"/>
            <a:ext cx="1429789" cy="499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1453" y="3911459"/>
            <a:ext cx="11789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</a:rPr>
              <a:t>3. Should and ought (</a:t>
            </a:r>
            <a:r>
              <a:rPr lang="en-US" sz="2000" i="1" dirty="0" err="1">
                <a:latin typeface="Adobe Caslon Pro Bold" panose="0205070206050A020403" pitchFamily="18" charset="0"/>
              </a:rPr>
              <a:t>seharusnya</a:t>
            </a:r>
            <a:r>
              <a:rPr lang="en-US" sz="2000" i="1" dirty="0">
                <a:latin typeface="Adobe Caslon Pro Bold" panose="0205070206050A020403" pitchFamily="18" charset="0"/>
              </a:rPr>
              <a:t>/</a:t>
            </a:r>
            <a:r>
              <a:rPr lang="en-US" sz="2000" i="1" dirty="0" err="1">
                <a:latin typeface="Adobe Caslon Pro Bold" panose="0205070206050A020403" pitchFamily="18" charset="0"/>
              </a:rPr>
              <a:t>sebaiknya</a:t>
            </a:r>
            <a:r>
              <a:rPr lang="en-US" sz="2000" dirty="0">
                <a:latin typeface="Adobe Caslon Pro Bold" panose="0205070206050A020403" pitchFamily="18" charset="0"/>
              </a:rPr>
              <a:t>)</a:t>
            </a:r>
          </a:p>
          <a:p>
            <a:pPr lvl="0">
              <a:spcAft>
                <a:spcPts val="0"/>
              </a:spcAft>
            </a:pPr>
            <a:endParaRPr lang="en-US" sz="2000" dirty="0">
              <a:latin typeface="Adobe Caslon Pro Bold" panose="0205070206050A020403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</a:rPr>
              <a:t>Use </a:t>
            </a:r>
            <a:r>
              <a:rPr lang="en-US" sz="2000" i="1" dirty="0">
                <a:latin typeface="Adobe Caslon Pro Bold" panose="0205070206050A020403" pitchFamily="18" charset="0"/>
              </a:rPr>
              <a:t>should/ought</a:t>
            </a:r>
            <a:r>
              <a:rPr lang="en-US" sz="2000" dirty="0">
                <a:latin typeface="Adobe Caslon Pro Bold" panose="0205070206050A020403" pitchFamily="18" charset="0"/>
              </a:rPr>
              <a:t> to express the right thing to do/suggestion – </a:t>
            </a:r>
            <a:r>
              <a:rPr lang="en-US" sz="2000" i="1" dirty="0">
                <a:latin typeface="Adobe Caslon Pro Bold" panose="0205070206050A020403" pitchFamily="18" charset="0"/>
              </a:rPr>
              <a:t>He should revise the paper before the exam.</a:t>
            </a:r>
            <a:endParaRPr lang="en-US" sz="2000" dirty="0">
              <a:effectLst/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7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29533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Adobe Caslon Pro Bold" panose="0205070206050A020403" pitchFamily="18" charset="0"/>
              </a:rPr>
              <a:t>Exercise</a:t>
            </a:r>
            <a:endParaRPr lang="en-US" sz="16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 marL="342900" indent="-342900">
              <a:buAutoNum type="alphaUcPeriod"/>
            </a:pPr>
            <a:r>
              <a:rPr lang="en-US" sz="1600" i="1" dirty="0">
                <a:solidFill>
                  <a:srgbClr val="FF0000"/>
                </a:solidFill>
                <a:latin typeface="Adobe Caslon Pro Bold" panose="0205070206050A020403" pitchFamily="18" charset="0"/>
              </a:rPr>
              <a:t>Complete the following sentences using must/should/ought</a:t>
            </a:r>
          </a:p>
          <a:p>
            <a:endParaRPr lang="en-US" sz="1600" dirty="0">
              <a:latin typeface="Adobe Caslon Pro Bold" panose="0205070206050A020403" pitchFamily="18" charset="0"/>
            </a:endParaRPr>
          </a:p>
          <a:p>
            <a:r>
              <a:rPr lang="en-US" sz="1600" dirty="0">
                <a:latin typeface="Adobe Caslon Pro Bold" panose="0205070206050A020403" pitchFamily="18" charset="0"/>
              </a:rPr>
              <a:t>1. Rice _______ have water in order to grow. </a:t>
            </a:r>
          </a:p>
          <a:p>
            <a:r>
              <a:rPr lang="en-US" sz="1600" dirty="0">
                <a:latin typeface="Adobe Caslon Pro Bold" panose="0205070206050A020403" pitchFamily="18" charset="0"/>
              </a:rPr>
              <a:t>2. A laptop _______ have a battery to run.</a:t>
            </a:r>
          </a:p>
          <a:p>
            <a:r>
              <a:rPr lang="en-US" sz="1600" dirty="0">
                <a:latin typeface="Adobe Caslon Pro Bold" panose="0205070206050A020403" pitchFamily="18" charset="0"/>
              </a:rPr>
              <a:t>3.  A motorcycle _______ have gasoline to run. </a:t>
            </a:r>
          </a:p>
          <a:p>
            <a:r>
              <a:rPr lang="en-US" sz="1600" dirty="0">
                <a:latin typeface="Adobe Caslon Pro Bold" panose="0205070206050A020403" pitchFamily="18" charset="0"/>
              </a:rPr>
              <a:t>4. You look so pale. You _______ go to the doctor. </a:t>
            </a:r>
          </a:p>
          <a:p>
            <a:r>
              <a:rPr lang="en-US" sz="1600" dirty="0">
                <a:latin typeface="Adobe Caslon Pro Bold" panose="0205070206050A020403" pitchFamily="18" charset="0"/>
              </a:rPr>
              <a:t>5. I _______ talk to Ray. I have an urgent message for him.	</a:t>
            </a:r>
          </a:p>
          <a:p>
            <a:r>
              <a:rPr lang="en-US" sz="1600" dirty="0">
                <a:latin typeface="Adobe Caslon Pro Bold" panose="0205070206050A020403" pitchFamily="18" charset="0"/>
              </a:rPr>
              <a:t>6. You ________ to say thank you to Daniel. </a:t>
            </a:r>
          </a:p>
          <a:p>
            <a:r>
              <a:rPr lang="en-US" sz="1600" dirty="0">
                <a:latin typeface="Adobe Caslon Pro Bold" panose="0205070206050A020403" pitchFamily="18" charset="0"/>
              </a:rPr>
              <a:t>7. Lisa has a toothache. She __________ go to a dentist. </a:t>
            </a:r>
          </a:p>
          <a:p>
            <a:r>
              <a:rPr lang="en-US" sz="1600" dirty="0">
                <a:latin typeface="Adobe Caslon Pro Bold" panose="0205070206050A020403" pitchFamily="18" charset="0"/>
              </a:rPr>
              <a:t>8. You __________ to exercise more often. </a:t>
            </a:r>
          </a:p>
          <a:p>
            <a:r>
              <a:rPr lang="en-US" sz="1600" dirty="0">
                <a:latin typeface="Adobe Caslon Pro Bold" panose="0205070206050A020403" pitchFamily="18" charset="0"/>
              </a:rPr>
              <a:t>9. She __________ tell him about this very important news.</a:t>
            </a:r>
          </a:p>
          <a:p>
            <a:r>
              <a:rPr lang="en-US" sz="1600" dirty="0">
                <a:latin typeface="Adobe Caslon Pro Bold" panose="0205070206050A020403" pitchFamily="18" charset="0"/>
              </a:rPr>
              <a:t>10. Everyone _______ eat in order to live.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-88900" y="3930273"/>
            <a:ext cx="9130354" cy="2622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US" i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‘must’ to ‘have/has to’</a:t>
            </a:r>
            <a:endParaRPr lang="en-US" dirty="0">
              <a:solidFill>
                <a:srgbClr val="FF0000"/>
              </a:solidFill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The students </a:t>
            </a:r>
            <a:r>
              <a:rPr lang="en-US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study the lesson. 		     </a:t>
            </a:r>
            <a:r>
              <a:rPr lang="en-US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students </a:t>
            </a:r>
            <a:r>
              <a:rPr lang="en-US" i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to</a:t>
            </a:r>
            <a:r>
              <a:rPr lang="en-US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study that lesson. </a:t>
            </a:r>
            <a:endParaRPr lang="en-US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Dave must leave before six o’clock	     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You must write these two paragraphs 	     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We must tell her about this news		     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 must return his book today.		             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She must help them with their homework ____________________________________</a:t>
            </a:r>
            <a:endParaRPr lang="en-US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5331" y="907485"/>
            <a:ext cx="8184107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1600" i="1" dirty="0">
                <a:solidFill>
                  <a:srgbClr val="FF0000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sentences using the following modals </a:t>
            </a:r>
            <a:endParaRPr lang="en-US" sz="1600" dirty="0">
              <a:solidFill>
                <a:srgbClr val="FF0000"/>
              </a:solidFill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must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should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have to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has to 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ought 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78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</TotalTime>
  <Words>605</Words>
  <Application>Microsoft Office PowerPoint</Application>
  <PresentationFormat>Widescreen</PresentationFormat>
  <Paragraphs>91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Caslon Pro Bold</vt:lpstr>
      <vt:lpstr>Arial</vt:lpstr>
      <vt:lpstr>Bookman Old Style</vt:lpstr>
      <vt:lpstr>Calibri</vt:lpstr>
      <vt:lpstr>Rockwell</vt:lpstr>
      <vt:lpstr>Times New Roman</vt:lpstr>
      <vt:lpstr>Damask</vt:lpstr>
      <vt:lpstr>Modal ( must, have to, should, ought to)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( must, have to, should, ought to)</dc:title>
  <dc:creator>DA - VI</dc:creator>
  <cp:lastModifiedBy>DA - VI</cp:lastModifiedBy>
  <cp:revision>2</cp:revision>
  <dcterms:created xsi:type="dcterms:W3CDTF">2021-03-03T08:21:10Z</dcterms:created>
  <dcterms:modified xsi:type="dcterms:W3CDTF">2021-03-03T08:32:59Z</dcterms:modified>
</cp:coreProperties>
</file>